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9"/>
  </p:notesMasterIdLst>
  <p:sldIdLst>
    <p:sldId id="256" r:id="rId2"/>
    <p:sldId id="259" r:id="rId3"/>
    <p:sldId id="330" r:id="rId4"/>
    <p:sldId id="335" r:id="rId5"/>
    <p:sldId id="319" r:id="rId6"/>
    <p:sldId id="304" r:id="rId7"/>
    <p:sldId id="261" r:id="rId8"/>
    <p:sldId id="273" r:id="rId9"/>
    <p:sldId id="265" r:id="rId10"/>
    <p:sldId id="264" r:id="rId11"/>
    <p:sldId id="284" r:id="rId12"/>
    <p:sldId id="266" r:id="rId13"/>
    <p:sldId id="334" r:id="rId14"/>
    <p:sldId id="280" r:id="rId15"/>
    <p:sldId id="313" r:id="rId16"/>
    <p:sldId id="337" r:id="rId17"/>
    <p:sldId id="315" r:id="rId18"/>
    <p:sldId id="296" r:id="rId19"/>
    <p:sldId id="316" r:id="rId20"/>
    <p:sldId id="289" r:id="rId21"/>
    <p:sldId id="317" r:id="rId22"/>
    <p:sldId id="290" r:id="rId23"/>
    <p:sldId id="320" r:id="rId24"/>
    <p:sldId id="321" r:id="rId25"/>
    <p:sldId id="323" r:id="rId26"/>
    <p:sldId id="299" r:id="rId27"/>
    <p:sldId id="292" r:id="rId28"/>
    <p:sldId id="329" r:id="rId29"/>
    <p:sldId id="312" r:id="rId30"/>
    <p:sldId id="298" r:id="rId31"/>
    <p:sldId id="336" r:id="rId32"/>
    <p:sldId id="306" r:id="rId33"/>
    <p:sldId id="305" r:id="rId34"/>
    <p:sldId id="293" r:id="rId35"/>
    <p:sldId id="301" r:id="rId36"/>
    <p:sldId id="302" r:id="rId37"/>
    <p:sldId id="325" r:id="rId38"/>
  </p:sldIdLst>
  <p:sldSz cx="18288000" cy="10287000"/>
  <p:notesSz cx="6802438" cy="9934575"/>
  <p:embeddedFontLst>
    <p:embeddedFont>
      <p:font typeface="나눔고딕 ExtraBold" panose="020B0600000101010101" charset="-127"/>
      <p:bold r:id="rId40"/>
    </p:embeddedFont>
    <p:embeddedFont>
      <p:font typeface="Abadi" panose="020B0604020104020204" pitchFamily="34" charset="0"/>
      <p:regular r:id="rId41"/>
    </p:embeddedFont>
    <p:embeddedFont>
      <p:font typeface="Bahnschrift SemiBold Condensed" panose="020B0502040204020203" pitchFamily="34" charset="0"/>
      <p:bold r:id="rId42"/>
    </p:embeddedFont>
    <p:embeddedFont>
      <p:font typeface="Cambria Math" panose="02040503050406030204" pitchFamily="18" charset="0"/>
      <p:regular r:id="rId43"/>
    </p:embeddedFont>
    <p:embeddedFont>
      <p:font typeface="맑은 고딕" panose="020B0503020000020004" pitchFamily="50" charset="-127"/>
      <p:regular r:id="rId44"/>
      <p:bold r:id="rId45"/>
    </p:embeddedFont>
    <p:embeddedFont>
      <p:font typeface="맑은 고딕" panose="020B0503020000020004" pitchFamily="50" charset="-127"/>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lsdl6677@outlook.kr" initials="" lastIdx="1" clrIdx="0">
    <p:extLst>
      <p:ext uri="{19B8F6BF-5375-455C-9EA6-DF929625EA0E}">
        <p15:presenceInfo xmlns:p15="http://schemas.microsoft.com/office/powerpoint/2012/main" userId="8963734ddbcc73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52" autoAdjust="0"/>
    <p:restoredTop sz="82478" autoAdjust="0"/>
  </p:normalViewPr>
  <p:slideViewPr>
    <p:cSldViewPr>
      <p:cViewPr varScale="1">
        <p:scale>
          <a:sx n="32" d="100"/>
          <a:sy n="32" d="100"/>
        </p:scale>
        <p:origin x="60" y="5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진 임" userId="fcf49f861ef86d22" providerId="LiveId" clId="{DC5EBBDC-C0C5-41B8-A383-9DA81310BAEE}"/>
    <pc:docChg chg="modSld sldOrd">
      <pc:chgData name="진 임" userId="fcf49f861ef86d22" providerId="LiveId" clId="{DC5EBBDC-C0C5-41B8-A383-9DA81310BAEE}" dt="2024-04-12T17:18:48.057" v="3"/>
      <pc:docMkLst>
        <pc:docMk/>
      </pc:docMkLst>
      <pc:sldChg chg="modSp mod">
        <pc:chgData name="진 임" userId="fcf49f861ef86d22" providerId="LiveId" clId="{DC5EBBDC-C0C5-41B8-A383-9DA81310BAEE}" dt="2024-04-12T11:43:25.240" v="1" actId="1076"/>
        <pc:sldMkLst>
          <pc:docMk/>
          <pc:sldMk cId="3640484924" sldId="304"/>
        </pc:sldMkLst>
        <pc:spChg chg="mod">
          <ac:chgData name="진 임" userId="fcf49f861ef86d22" providerId="LiveId" clId="{DC5EBBDC-C0C5-41B8-A383-9DA81310BAEE}" dt="2024-04-12T11:43:21.122" v="0" actId="1076"/>
          <ac:spMkLst>
            <pc:docMk/>
            <pc:sldMk cId="3640484924" sldId="304"/>
            <ac:spMk id="18" creationId="{DAB8C444-F0F0-CB7D-8966-90D44B9BD193}"/>
          </ac:spMkLst>
        </pc:spChg>
        <pc:spChg chg="mod">
          <ac:chgData name="진 임" userId="fcf49f861ef86d22" providerId="LiveId" clId="{DC5EBBDC-C0C5-41B8-A383-9DA81310BAEE}" dt="2024-04-12T11:43:25.240" v="1" actId="1076"/>
          <ac:spMkLst>
            <pc:docMk/>
            <pc:sldMk cId="3640484924" sldId="304"/>
            <ac:spMk id="25" creationId="{A4456691-EB1C-0C46-9EC9-678EA604368C}"/>
          </ac:spMkLst>
        </pc:spChg>
      </pc:sldChg>
      <pc:sldChg chg="ord">
        <pc:chgData name="진 임" userId="fcf49f861ef86d22" providerId="LiveId" clId="{DC5EBBDC-C0C5-41B8-A383-9DA81310BAEE}" dt="2024-04-12T17:18:48.057" v="3"/>
        <pc:sldMkLst>
          <pc:docMk/>
          <pc:sldMk cId="997727112"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7723" cy="498454"/>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53141" y="0"/>
            <a:ext cx="2947723" cy="498454"/>
          </a:xfrm>
          <a:prstGeom prst="rect">
            <a:avLst/>
          </a:prstGeom>
        </p:spPr>
        <p:txBody>
          <a:bodyPr vert="horz" lIns="91440" tIns="45720" rIns="91440" bIns="45720" rtlCol="0"/>
          <a:lstStyle>
            <a:lvl1pPr algn="r">
              <a:defRPr sz="1200"/>
            </a:lvl1pPr>
          </a:lstStyle>
          <a:p>
            <a:fld id="{A75EC373-20E7-42C6-9C30-EA14AA9F0C5C}" type="datetimeFigureOut">
              <a:rPr lang="ko-KR" altLang="en-US" smtClean="0"/>
              <a:t>2024-04-12</a:t>
            </a:fld>
            <a:endParaRPr lang="ko-KR" altLang="en-US" dirty="0"/>
          </a:p>
        </p:txBody>
      </p:sp>
      <p:sp>
        <p:nvSpPr>
          <p:cNvPr id="4" name="슬라이드 이미지 개체 틀 3"/>
          <p:cNvSpPr>
            <a:spLocks noGrp="1" noRot="1" noChangeAspect="1"/>
          </p:cNvSpPr>
          <p:nvPr>
            <p:ph type="sldImg" idx="2"/>
          </p:nvPr>
        </p:nvSpPr>
        <p:spPr>
          <a:xfrm>
            <a:off x="422275" y="1241425"/>
            <a:ext cx="5959475" cy="33528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0244" y="4781014"/>
            <a:ext cx="5441950" cy="3911739"/>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36123"/>
            <a:ext cx="2947723" cy="498453"/>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53141" y="9436123"/>
            <a:ext cx="2947723" cy="498453"/>
          </a:xfrm>
          <a:prstGeom prst="rect">
            <a:avLst/>
          </a:prstGeom>
        </p:spPr>
        <p:txBody>
          <a:bodyPr vert="horz" lIns="91440" tIns="45720" rIns="91440" bIns="45720" rtlCol="0" anchor="b"/>
          <a:lstStyle>
            <a:lvl1pPr algn="r">
              <a:defRPr sz="1200"/>
            </a:lvl1pPr>
          </a:lstStyle>
          <a:p>
            <a:fld id="{B82FC6ED-3690-4AEA-BD31-5EA2A82F6170}" type="slidenum">
              <a:rPr lang="ko-KR" altLang="en-US" smtClean="0"/>
              <a:t>‹#›</a:t>
            </a:fld>
            <a:endParaRPr lang="ko-KR" altLang="en-US" dirty="0"/>
          </a:p>
        </p:txBody>
      </p:sp>
    </p:spTree>
    <p:extLst>
      <p:ext uri="{BB962C8B-B14F-4D97-AF65-F5344CB8AC3E}">
        <p14:creationId xmlns:p14="http://schemas.microsoft.com/office/powerpoint/2010/main" val="8245378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Steradian" TargetMode="External"/><Relationship Id="rId3" Type="http://schemas.openxmlformats.org/officeDocument/2006/relationships/hyperlink" Target="https://en.wikipedia.org/wiki/Radiance" TargetMode="External"/><Relationship Id="rId7" Type="http://schemas.openxmlformats.org/officeDocument/2006/relationships/hyperlink" Target="https://en.wikipedia.org/wiki/International_System_of_Unit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Spectral_radiometric_quantity" TargetMode="External"/><Relationship Id="rId5" Type="http://schemas.openxmlformats.org/officeDocument/2006/relationships/hyperlink" Target="https://en.wikipedia.org/wiki/Wavelength" TargetMode="External"/><Relationship Id="rId4" Type="http://schemas.openxmlformats.org/officeDocument/2006/relationships/hyperlink" Target="https://en.wikipedia.org/wiki/Frequency" TargetMode="External"/><Relationship Id="rId9" Type="http://schemas.openxmlformats.org/officeDocument/2006/relationships/hyperlink" Target="https://en.wikipedia.org/wiki/Hertz"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Hello,</a:t>
            </a:r>
            <a:r>
              <a:rPr lang="ko-KR" altLang="en-US" dirty="0"/>
              <a:t> </a:t>
            </a:r>
            <a:r>
              <a:rPr lang="en-US" altLang="ko-KR" dirty="0"/>
              <a:t>My name is Jin Lim. And my adviser is Maurice.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Today</a:t>
            </a:r>
            <a:r>
              <a:rPr lang="ko-KR" altLang="en-US" dirty="0"/>
              <a:t> </a:t>
            </a:r>
            <a:r>
              <a:rPr lang="en-US" altLang="ko-KR" dirty="0"/>
              <a:t>I will present my master thesis the name of  “</a:t>
            </a:r>
            <a:r>
              <a:rPr lang="en-US" altLang="ko-KR" sz="1200" b="1" dirty="0">
                <a:solidFill>
                  <a:srgbClr val="00002F"/>
                </a:solidFill>
                <a:effectLst>
                  <a:outerShdw blurRad="38100" dist="38100" dir="2700000" algn="tl">
                    <a:srgbClr val="000000">
                      <a:alpha val="43137"/>
                    </a:srgbClr>
                  </a:outerShdw>
                </a:effectLst>
                <a:latin typeface="나눔스퀘어 ExtraBold" panose="020B0600000101010101" pitchFamily="50" charset="-127"/>
                <a:ea typeface="나눔스퀘어 ExtraBold" panose="020B0600000101010101" pitchFamily="50" charset="-127"/>
                <a:cs typeface="Arial"/>
                <a:sym typeface="Arial"/>
              </a:rPr>
              <a:t>A temperature Scale of 1.3 eV in the(</a:t>
            </a:r>
            <a:r>
              <a:rPr lang="ko-KR" altLang="en-US" sz="1200" b="1" dirty="0">
                <a:solidFill>
                  <a:srgbClr val="00002F"/>
                </a:solidFill>
                <a:effectLst>
                  <a:outerShdw blurRad="38100" dist="38100" dir="2700000" algn="tl">
                    <a:srgbClr val="000000">
                      <a:alpha val="43137"/>
                    </a:srgbClr>
                  </a:outerShdw>
                </a:effectLst>
                <a:latin typeface="나눔스퀘어 ExtraBold" panose="020B0600000101010101" pitchFamily="50" charset="-127"/>
                <a:ea typeface="나눔스퀘어 ExtraBold" panose="020B0600000101010101" pitchFamily="50" charset="-127"/>
                <a:cs typeface="Arial"/>
                <a:sym typeface="Arial"/>
              </a:rPr>
              <a:t>디</a:t>
            </a:r>
            <a:r>
              <a:rPr lang="en-US" altLang="ko-KR" sz="1200" b="1" dirty="0">
                <a:solidFill>
                  <a:srgbClr val="00002F"/>
                </a:solidFill>
                <a:effectLst>
                  <a:outerShdw blurRad="38100" dist="38100" dir="2700000" algn="tl">
                    <a:srgbClr val="000000">
                      <a:alpha val="43137"/>
                    </a:srgbClr>
                  </a:outerShdw>
                </a:effectLst>
                <a:latin typeface="나눔스퀘어 ExtraBold" panose="020B0600000101010101" pitchFamily="50" charset="-127"/>
                <a:ea typeface="나눔스퀘어 ExtraBold" panose="020B0600000101010101" pitchFamily="50" charset="-127"/>
                <a:cs typeface="Arial"/>
                <a:sym typeface="Arial"/>
              </a:rPr>
              <a:t>) Observed  (Mass and Radius Relationship)  (</a:t>
            </a:r>
            <a:r>
              <a:rPr lang="ko-KR" altLang="en-US" sz="1200" b="1" dirty="0">
                <a:solidFill>
                  <a:srgbClr val="00002F"/>
                </a:solidFill>
                <a:effectLst>
                  <a:outerShdw blurRad="38100" dist="38100" dir="2700000" algn="tl">
                    <a:srgbClr val="000000">
                      <a:alpha val="43137"/>
                    </a:srgbClr>
                  </a:outerShdw>
                </a:effectLst>
                <a:latin typeface="나눔스퀘어 ExtraBold" panose="020B0600000101010101" pitchFamily="50" charset="-127"/>
                <a:ea typeface="나눔스퀘어 ExtraBold" panose="020B0600000101010101" pitchFamily="50" charset="-127"/>
                <a:cs typeface="Arial"/>
                <a:sym typeface="Arial"/>
              </a:rPr>
              <a:t>뛰고</a:t>
            </a:r>
            <a:r>
              <a:rPr lang="en-US" altLang="ko-KR" sz="1200" b="1" dirty="0">
                <a:solidFill>
                  <a:srgbClr val="00002F"/>
                </a:solidFill>
                <a:effectLst>
                  <a:outerShdw blurRad="38100" dist="38100" dir="2700000" algn="tl">
                    <a:srgbClr val="000000">
                      <a:alpha val="43137"/>
                    </a:srgbClr>
                  </a:outerShdw>
                </a:effectLst>
                <a:latin typeface="나눔스퀘어 ExtraBold" panose="020B0600000101010101" pitchFamily="50" charset="-127"/>
                <a:ea typeface="나눔스퀘어 ExtraBold" panose="020B0600000101010101" pitchFamily="50" charset="-127"/>
                <a:cs typeface="Arial"/>
                <a:sym typeface="Arial"/>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00002F"/>
                </a:solidFill>
                <a:effectLst>
                  <a:outerShdw blurRad="38100" dist="38100" dir="2700000" algn="tl">
                    <a:srgbClr val="000000">
                      <a:alpha val="43137"/>
                    </a:srgbClr>
                  </a:outerShdw>
                </a:effectLst>
                <a:latin typeface="나눔스퀘어 ExtraBold" panose="020B0600000101010101" pitchFamily="50" charset="-127"/>
                <a:ea typeface="나눔스퀘어 ExtraBold" panose="020B0600000101010101" pitchFamily="50" charset="-127"/>
                <a:cs typeface="Arial"/>
                <a:sym typeface="Arial"/>
              </a:rPr>
              <a:t> of White Dwarfs</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B82FC6ED-3690-4AEA-BD31-5EA2A82F6170}" type="slidenum">
              <a:rPr lang="ko-KR" altLang="en-US" smtClean="0"/>
              <a:t>1</a:t>
            </a:fld>
            <a:endParaRPr lang="ko-KR" altLang="en-US" dirty="0"/>
          </a:p>
        </p:txBody>
      </p:sp>
    </p:spTree>
    <p:extLst>
      <p:ext uri="{BB962C8B-B14F-4D97-AF65-F5344CB8AC3E}">
        <p14:creationId xmlns:p14="http://schemas.microsoft.com/office/powerpoint/2010/main" val="780584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Gray region shows that similar mass </a:t>
            </a:r>
            <a:r>
              <a:rPr lang="en-US" altLang="ko-KR" dirty="0"/>
              <a:t>to 0.415 (point four one five) solar mass, </a:t>
            </a:r>
            <a:r>
              <a:rPr lang="en-US" dirty="0"/>
              <a:t>But these white dwarfs have different radius. </a:t>
            </a:r>
          </a:p>
          <a:p>
            <a:pPr marL="0" lvl="0" indent="0" algn="l" rtl="0">
              <a:spcBef>
                <a:spcPts val="0"/>
              </a:spcBef>
              <a:spcAft>
                <a:spcPts val="0"/>
              </a:spcAft>
              <a:buNone/>
            </a:pPr>
            <a:r>
              <a:rPr lang="en-US" dirty="0"/>
              <a:t>These three white dwarfs have similar mass, and correspondingly we can see that hotter white dwarfs have relatively larger radius than cooler white dwarfs.  And this trend shows not only these three white dwarfs but also shows at total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trend is difficult to explain theoretical radius and mass relation because Theoretical radius is only affected by mass.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we used a temperature as a factor, we try to explain these trend.</a:t>
            </a:r>
            <a:endParaRPr dirty="0"/>
          </a:p>
        </p:txBody>
      </p:sp>
      <p:sp>
        <p:nvSpPr>
          <p:cNvPr id="123" name="Google Shape;123;p8: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a:t>When we test the observed radius and mass relation with temperature, we will use </a:t>
                </a:r>
              </a:p>
              <a:p>
                <a:r>
                  <a:rPr lang="en-US" altLang="ko-KR" dirty="0"/>
                  <a:t>R-normalization. R- normalization is that the(</a:t>
                </a:r>
                <a:r>
                  <a:rPr lang="ko-KR" altLang="en-US" dirty="0"/>
                  <a:t>디</a:t>
                </a:r>
                <a:r>
                  <a:rPr lang="en-US" altLang="ko-KR" dirty="0"/>
                  <a:t>) observed radius is dividend to temperature function f(T).  R- normalization makes linear fit in log-log plan and (enter) explain the data trend.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(enter) F(t) will be a power law with two free parameters , beta and T0.  beta is used it power index in f(t) and T0 makes temperature dimensionless. And we use Standard Deviation for least square residual to ignore constant term in logarithm.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using R- normalization and Standard deviation, we make three relations which have different temperature function f(T). </a:t>
                </a:r>
                <a:endParaRPr lang="ko-KR" altLang="en-US" dirty="0"/>
              </a:p>
            </p:txBody>
          </p:sp>
        </mc:Choice>
        <mc:Fallback xmlns="">
          <p:sp>
            <p:nvSpPr>
              <p:cNvPr id="3" name="슬라이드 노트 개체 틀 2"/>
              <p:cNvSpPr>
                <a:spLocks noGrp="1"/>
              </p:cNvSpPr>
              <p:nvPr>
                <p:ph type="body" idx="1"/>
              </p:nvPr>
            </p:nvSpPr>
            <p:spPr/>
            <p:txBody>
              <a:bodyPr/>
              <a:lstStyle/>
              <a:p>
                <a:r>
                  <a:rPr lang="ko-KR" altLang="en-US" dirty="0"/>
                  <a:t>다음 내용으로 들어가기 앞서</a:t>
                </a:r>
                <a:r>
                  <a:rPr lang="en-US" altLang="ko-KR" dirty="0"/>
                  <a:t>, </a:t>
                </a:r>
                <a:r>
                  <a:rPr lang="ko-KR" altLang="en-US" dirty="0"/>
                  <a:t>저희 연구는 </a:t>
                </a:r>
                <a:r>
                  <a:rPr lang="en-US" altLang="ko-KR" dirty="0"/>
                  <a:t>model independent </a:t>
                </a:r>
                <a:r>
                  <a:rPr lang="ko-KR" altLang="en-US" dirty="0"/>
                  <a:t>방법을 사용하였고</a:t>
                </a:r>
                <a:r>
                  <a:rPr lang="en-US" altLang="ko-KR" dirty="0"/>
                  <a:t>, </a:t>
                </a:r>
                <a:r>
                  <a:rPr lang="ko-KR" altLang="en-US" dirty="0"/>
                  <a:t>여기에 사용된 온도함수에 대해서 간단하게 설명 드리겠습니다</a:t>
                </a:r>
                <a:r>
                  <a:rPr lang="en-US" altLang="ko-KR" dirty="0"/>
                  <a:t>.</a:t>
                </a:r>
              </a:p>
              <a:p>
                <a:r>
                  <a:rPr lang="ko-KR" altLang="en-US" dirty="0"/>
                  <a:t>온도함수는 각 백색 왜성의 온도와 </a:t>
                </a:r>
                <a:r>
                  <a:rPr lang="en-US" altLang="ko-KR" dirty="0"/>
                  <a:t>2</a:t>
                </a:r>
                <a:r>
                  <a:rPr lang="ko-KR" altLang="en-US" dirty="0"/>
                  <a:t>가지의 </a:t>
                </a:r>
                <a:r>
                  <a:rPr lang="en-US" altLang="ko-KR" dirty="0"/>
                  <a:t>free parameter</a:t>
                </a:r>
                <a:r>
                  <a:rPr lang="ko-KR" altLang="en-US" dirty="0"/>
                  <a:t>가 사용됩니다</a:t>
                </a:r>
                <a:r>
                  <a:rPr lang="en-US" altLang="ko-KR" dirty="0"/>
                  <a:t>.</a:t>
                </a:r>
              </a:p>
              <a:p>
                <a:r>
                  <a:rPr lang="ko-KR" altLang="en-US" dirty="0"/>
                  <a:t>첫번째 </a:t>
                </a:r>
                <a:r>
                  <a:rPr lang="en-US" altLang="ko-KR" dirty="0"/>
                  <a:t>free parameter </a:t>
                </a:r>
                <a:r>
                  <a:rPr lang="ko-KR" altLang="en-US" dirty="0"/>
                  <a:t>인</a:t>
                </a:r>
                <a:r>
                  <a:rPr lang="en-US" altLang="ko-KR" dirty="0"/>
                  <a:t>, T0</a:t>
                </a:r>
                <a:r>
                  <a:rPr lang="ko-KR" altLang="en-US" dirty="0"/>
                  <a:t>는 </a:t>
                </a:r>
                <a:r>
                  <a:rPr lang="en-US" altLang="ko-KR" dirty="0"/>
                  <a:t>Scale factor</a:t>
                </a:r>
                <a:r>
                  <a:rPr lang="ko-KR" altLang="en-US" dirty="0"/>
                  <a:t>로</a:t>
                </a:r>
                <a:r>
                  <a:rPr lang="en-US" altLang="ko-KR" dirty="0"/>
                  <a:t>, </a:t>
                </a:r>
                <a:r>
                  <a:rPr lang="ko-KR" altLang="en-US" dirty="0"/>
                  <a:t>백색 왜성의 온도를 </a:t>
                </a:r>
                <a:r>
                  <a:rPr lang="ko-KR" altLang="en-US" dirty="0" err="1"/>
                  <a:t>무차원</a:t>
                </a:r>
                <a:r>
                  <a:rPr lang="ko-KR" altLang="en-US" dirty="0"/>
                  <a:t> 상수 값으로 바꾸는 역할을 하게 됩니다</a:t>
                </a:r>
                <a:r>
                  <a:rPr lang="en-US" altLang="ko-KR" dirty="0"/>
                  <a:t>. </a:t>
                </a:r>
              </a:p>
              <a:p>
                <a:r>
                  <a:rPr lang="ko-KR" altLang="en-US" dirty="0"/>
                  <a:t>다음으로 </a:t>
                </a:r>
                <a:r>
                  <a:rPr lang="en-US" altLang="ko-KR" dirty="0"/>
                  <a:t>beta</a:t>
                </a:r>
                <a:r>
                  <a:rPr lang="ko-KR" altLang="en-US" dirty="0"/>
                  <a:t>는 온도함수에서 </a:t>
                </a:r>
                <a:r>
                  <a:rPr lang="en-US" altLang="ko-KR" dirty="0"/>
                  <a:t>power-law</a:t>
                </a:r>
                <a:r>
                  <a:rPr lang="ko-KR" altLang="en-US" dirty="0"/>
                  <a:t> </a:t>
                </a:r>
                <a:r>
                  <a:rPr lang="en-US" altLang="ko-KR" dirty="0"/>
                  <a:t>index </a:t>
                </a:r>
                <a:r>
                  <a:rPr lang="ko-KR" altLang="en-US" dirty="0"/>
                  <a:t>로 사용될 예정입니다</a:t>
                </a:r>
                <a:r>
                  <a:rPr lang="en-US" altLang="ko-KR" dirty="0"/>
                  <a:t>. </a:t>
                </a:r>
              </a:p>
              <a:p>
                <a:r>
                  <a:rPr lang="en-US" altLang="ko-KR" dirty="0"/>
                  <a:t> </a:t>
                </a:r>
              </a:p>
              <a:p>
                <a:r>
                  <a:rPr lang="ko-KR" altLang="en-US" dirty="0"/>
                  <a:t>그리고 </a:t>
                </a:r>
                <a:r>
                  <a:rPr lang="en-US" altLang="ko-KR" dirty="0"/>
                  <a:t>best fit </a:t>
                </a:r>
                <a:r>
                  <a:rPr lang="ko-KR" altLang="en-US" dirty="0"/>
                  <a:t>과 </a:t>
                </a:r>
                <a:r>
                  <a:rPr lang="en-US" altLang="ko-KR" dirty="0"/>
                  <a:t>data </a:t>
                </a:r>
                <a:r>
                  <a:rPr lang="ko-KR" altLang="en-US" dirty="0"/>
                  <a:t>의 차이 확인을 위해 </a:t>
                </a:r>
                <a:r>
                  <a:rPr lang="en-US" altLang="ko-KR" dirty="0"/>
                  <a:t>STD</a:t>
                </a:r>
                <a:r>
                  <a:rPr lang="ko-KR" altLang="en-US" dirty="0"/>
                  <a:t>를 사용 했습니다</a:t>
                </a:r>
                <a:r>
                  <a:rPr lang="en-US" altLang="ko-KR" dirty="0"/>
                  <a:t>. </a:t>
                </a:r>
                <a:r>
                  <a:rPr lang="ko-KR" altLang="en-US" dirty="0"/>
                  <a:t>여기서 사용한 </a:t>
                </a:r>
                <a:r>
                  <a:rPr lang="en-US" altLang="ko-KR" dirty="0"/>
                  <a:t>STD</a:t>
                </a:r>
                <a:r>
                  <a:rPr lang="ko-KR" altLang="en-US" dirty="0"/>
                  <a:t>는 </a:t>
                </a:r>
                <a:r>
                  <a:rPr lang="en-US" altLang="ko-KR" dirty="0"/>
                  <a:t> </a:t>
                </a:r>
                <a:r>
                  <a:rPr lang="en-US" altLang="ko-KR" b="0" i="0">
                    <a:latin typeface="Cambria Math" panose="02040503050406030204" pitchFamily="18" charset="0"/>
                  </a:rPr>
                  <a:t>𝜒^2</a:t>
                </a:r>
                <a:r>
                  <a:rPr lang="ko-KR" altLang="en-US" b="0" i="0">
                    <a:latin typeface="Cambria Math" panose="02040503050406030204" pitchFamily="18" charset="0"/>
                  </a:rPr>
                  <a:t> 와</a:t>
                </a:r>
                <a:r>
                  <a:rPr lang="en-US" altLang="ko-KR" dirty="0"/>
                  <a:t> </a:t>
                </a:r>
                <a:r>
                  <a:rPr lang="ko-KR" altLang="en-US" dirty="0"/>
                  <a:t>같은 기능을 하게 됩니다</a:t>
                </a:r>
                <a:r>
                  <a:rPr lang="en-US" altLang="ko-KR" dirty="0"/>
                  <a:t>.</a:t>
                </a:r>
              </a:p>
              <a:p>
                <a:endParaRPr lang="en-US" altLang="ko-KR" dirty="0"/>
              </a:p>
              <a:p>
                <a:r>
                  <a:rPr lang="ko-KR" altLang="en-US" dirty="0"/>
                  <a:t>이번 연구에서는 총 </a:t>
                </a:r>
                <a:r>
                  <a:rPr lang="en-US" altLang="ko-KR" dirty="0"/>
                  <a:t>3</a:t>
                </a:r>
                <a:r>
                  <a:rPr lang="ko-KR" altLang="en-US" dirty="0"/>
                  <a:t>가지의 온도 함수를 테스트 했는데</a:t>
                </a:r>
                <a:r>
                  <a:rPr lang="en-US" altLang="ko-KR" dirty="0"/>
                  <a:t>, </a:t>
                </a:r>
                <a:r>
                  <a:rPr lang="ko-KR" altLang="en-US" dirty="0"/>
                  <a:t>이 내용은 </a:t>
                </a:r>
                <a:r>
                  <a:rPr lang="ko-KR" altLang="en-US" dirty="0" err="1"/>
                  <a:t>뒷</a:t>
                </a:r>
                <a:r>
                  <a:rPr lang="ko-KR" altLang="en-US" dirty="0"/>
                  <a:t> 발표 내용에서 더 자세하게 설명하겠습니다</a:t>
                </a:r>
                <a:r>
                  <a:rPr lang="en-US" altLang="ko-KR" dirty="0"/>
                  <a:t>.</a:t>
                </a:r>
              </a:p>
              <a:p>
                <a:endParaRPr lang="en-US" altLang="ko-KR" dirty="0"/>
              </a:p>
              <a:p>
                <a:endParaRPr lang="en-US" altLang="ko-KR" dirty="0"/>
              </a:p>
              <a:p>
                <a:endParaRPr lang="ko-KR" altLang="en-US" dirty="0"/>
              </a:p>
            </p:txBody>
          </p:sp>
        </mc:Fallback>
      </mc:AlternateContent>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11</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191555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ko-KR" dirty="0"/>
              <a:t>Now I’ll show the test three temperature normalized relations to test observed radius and mass relation. </a:t>
            </a:r>
          </a:p>
        </p:txBody>
      </p:sp>
      <p:sp>
        <p:nvSpPr>
          <p:cNvPr id="142" name="Google Shape;142;p10: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used model agnostic method and  made three temperature normalized relations for R-normalization,</a:t>
            </a:r>
          </a:p>
          <a:p>
            <a:endParaRPr lang="en-US" altLang="ko-KR" dirty="0"/>
          </a:p>
          <a:p>
            <a:r>
              <a:rPr lang="en-US" altLang="ko-KR" dirty="0"/>
              <a:t>Relation-1, Relation-2, Relation-3.</a:t>
            </a:r>
            <a:r>
              <a:rPr lang="en-US" altLang="ko-KR" b="0" i="0" dirty="0">
                <a:solidFill>
                  <a:schemeClr val="tx1"/>
                </a:solidFill>
                <a:effectLst/>
                <a:latin typeface="+mn-lt"/>
              </a:rPr>
              <a:t> </a:t>
            </a:r>
          </a:p>
          <a:p>
            <a:endParaRPr lang="en-US" altLang="ko-KR" b="0" i="0" dirty="0">
              <a:solidFill>
                <a:schemeClr val="tx1"/>
              </a:solidFill>
              <a:effectLst/>
              <a:latin typeface="+mn-lt"/>
            </a:endParaRPr>
          </a:p>
          <a:p>
            <a:r>
              <a:rPr lang="en-US" altLang="ko-KR" b="0" i="0" dirty="0">
                <a:solidFill>
                  <a:srgbClr val="000000"/>
                </a:solidFill>
                <a:effectLst/>
                <a:latin typeface="Abadi" panose="020B0604020104020204" pitchFamily="34" charset="0"/>
              </a:rPr>
              <a:t>Let’s find out what changes by these three relations.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000000"/>
                </a:solidFill>
                <a:effectLst/>
                <a:latin typeface="Abadi" panose="020B0604020104020204" pitchFamily="34" charset="0"/>
              </a:rPr>
              <a:t>First, (enter) see Relation-1. </a:t>
            </a:r>
            <a:r>
              <a:rPr lang="en-US" altLang="ko-KR" dirty="0"/>
              <a:t>When we see the Relation-1 , we can see the no variation for change T_0.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movie, T is T0. That means that Relation-1 has t0 independent. Because t0 term is going to constant in logarithm, so when t0 changed the optimal beta and minimum std not changed.  And results show like this. (enter)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r>
              <a:rPr lang="en-US" altLang="ko-KR" dirty="0"/>
              <a:t>Second, Relation-2 .  the relation-2 can see the lines in this movie. And T is also T0.</a:t>
            </a:r>
          </a:p>
          <a:p>
            <a:r>
              <a:rPr lang="en-US" altLang="ko-KR" dirty="0"/>
              <a:t>These lines change with T_0. And correspondingly, the optimal beta and minimum std also are changed.(enter) The right upper figure shows the trajectory of Relation-2. Blue dots are minimum std at each T0, and red dot is total minimum STD in range T0. From this result, (enter) Relation-2 has a T0 dependent (enter), and this result like this. </a:t>
            </a:r>
          </a:p>
          <a:p>
            <a:r>
              <a:rPr lang="en-US" altLang="ko-KR" dirty="0"/>
              <a:t>(enter)</a:t>
            </a:r>
          </a:p>
          <a:p>
            <a:r>
              <a:rPr lang="en-US" altLang="ko-KR" dirty="0"/>
              <a:t>Last is Relation-3.</a:t>
            </a:r>
          </a:p>
          <a:p>
            <a:endParaRPr lang="en-US" altLang="ko-KR" dirty="0"/>
          </a:p>
          <a:p>
            <a:r>
              <a:rPr lang="en-US" altLang="ko-KR" dirty="0"/>
              <a:t>The relation-3 also see similar trajectory with Relation-2. T is also T0 and blue dots are minimum std at each T0 and red dot is total minimum std in range t0. From this result, (enter) Relation-3 also has a T0 dependent (enter), and this result like this. </a:t>
            </a:r>
            <a:endParaRPr lang="ko-KR" altLang="en-US" dirty="0"/>
          </a:p>
          <a:p>
            <a:endParaRPr lang="ko-KR" altLang="en-US" dirty="0"/>
          </a:p>
          <a:p>
            <a:r>
              <a:rPr lang="en-US" altLang="ko-KR" dirty="0"/>
              <a:t>Now I’ll show the three relations results and summarize,</a:t>
            </a:r>
            <a:endParaRPr lang="ko-KR" altLang="en-US" dirty="0"/>
          </a:p>
          <a:p>
            <a:endParaRPr lang="ko-KR" altLang="en-US" dirty="0"/>
          </a:p>
          <a:p>
            <a:endParaRPr lang="en-US" altLang="ko-KR"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13</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4610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Right figure shows the results of three temperature normalized relations.</a:t>
            </a:r>
          </a:p>
          <a:p>
            <a:r>
              <a:rPr lang="en-US" altLang="ko-KR" dirty="0"/>
              <a:t>Relation-1 case has constant t0, so we choose a certain t0 in this figure.</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this figure, we can see the (enter) Relation 2 is the lowest STD and (enter) bifurcation(</a:t>
            </a:r>
            <a:r>
              <a:rPr lang="ko-KR" altLang="en-US" dirty="0" err="1"/>
              <a:t>버펄</a:t>
            </a:r>
            <a:r>
              <a:rPr lang="ko-KR" altLang="en-US" dirty="0"/>
              <a:t> </a:t>
            </a:r>
            <a:r>
              <a:rPr lang="ko-KR" altLang="en-US" dirty="0" err="1"/>
              <a:t>케이션</a:t>
            </a:r>
            <a:r>
              <a:rPr lang="en-US" altLang="ko-KR" dirty="0"/>
              <a:t>) point (A).</a:t>
            </a:r>
          </a:p>
          <a:p>
            <a:endParaRPr lang="en-US" altLang="ko-KR" dirty="0"/>
          </a:p>
          <a:p>
            <a:r>
              <a:rPr lang="en-US" altLang="ko-KR" dirty="0"/>
              <a:t>These results show that it is the mass primarily affect the radius and the temperature appears to be fin tuned. </a:t>
            </a:r>
          </a:p>
          <a:p>
            <a:endParaRPr lang="en-US" altLang="ko-KR" dirty="0"/>
          </a:p>
          <a:p>
            <a:r>
              <a:rPr lang="en-US" altLang="ko-KR" dirty="0"/>
              <a:t>And these three relations show that these results (enter) have lower STD than theoretical radius and mass relation and unnormalized data of radius and mass relation. (enter)</a:t>
            </a:r>
          </a:p>
          <a:p>
            <a:endParaRPr lang="en-US" altLang="ko-KR" dirty="0"/>
          </a:p>
          <a:p>
            <a:r>
              <a:rPr lang="en-US" altLang="ko-KR" dirty="0"/>
              <a:t>For this result, Relation 2 and Relation3 have similar minimum STD, so we use Monte Carlo method and ranked these two relations.</a:t>
            </a:r>
          </a:p>
          <a:p>
            <a:endParaRPr lang="en-US" altLang="ko-KR"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14</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798997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ko-KR" dirty="0"/>
              <a:t>Now we using Monte Carlo simulation ranked the relations</a:t>
            </a:r>
            <a:endParaRPr dirty="0"/>
          </a:p>
        </p:txBody>
      </p:sp>
      <p:sp>
        <p:nvSpPr>
          <p:cNvPr id="142" name="Google Shape;142;p10: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654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dirty="0"/>
              </a:p>
              <a:p>
                <a:r>
                  <a:rPr lang="en-US" altLang="ko-KR" dirty="0"/>
                  <a:t>For the result of Monte Carlo simulation, we get STD mean value of relation 2 and relation 3. See left bottom figure and right table, the std mean value looks like similar and trivial. However, standard error also has quite small value.  Let’s see more detail, (enter) D is the difference of</a:t>
                </a:r>
                <a:r>
                  <a:rPr lang="en-US" altLang="ko-KR" baseline="0" dirty="0"/>
                  <a:t> this </a:t>
                </a:r>
                <a:r>
                  <a:rPr lang="en-US" altLang="ko-KR" dirty="0"/>
                  <a:t> two mean value like this, and (enter) S is Standard error like this, By dividing this two factor, we get 6 sigma confidence level about Relation 2.  Now these</a:t>
                </a:r>
                <a:r>
                  <a:rPr lang="en-US" altLang="ko-KR" baseline="0" dirty="0"/>
                  <a:t> </a:t>
                </a:r>
                <a:r>
                  <a:rPr lang="en-US" altLang="ko-KR" baseline="0" dirty="0" err="1"/>
                  <a:t>diffecence</a:t>
                </a:r>
                <a:r>
                  <a:rPr lang="en-US" altLang="ko-KR" dirty="0"/>
                  <a:t> is non trivial. It </a:t>
                </a:r>
                <a:r>
                  <a:rPr lang="en-US" altLang="ko-KR" sz="1200" dirty="0">
                    <a:latin typeface="나눔스퀘어OTF ExtraBold" panose="020B0600000101010101" pitchFamily="34" charset="-127"/>
                    <a:ea typeface="나눔스퀘어OTF ExtraBold" panose="020B0600000101010101" pitchFamily="34" charset="-127"/>
                  </a:rPr>
                  <a:t>identifies Relation-2 to be preferred over</a:t>
                </a:r>
                <a:r>
                  <a:rPr lang="en-US" altLang="ko-KR" sz="1200" baseline="0" dirty="0">
                    <a:latin typeface="나눔스퀘어OTF ExtraBold" panose="020B0600000101010101" pitchFamily="34" charset="-127"/>
                    <a:ea typeface="나눔스퀘어OTF ExtraBold" panose="020B0600000101010101" pitchFamily="34" charset="-127"/>
                  </a:rPr>
                  <a:t> </a:t>
                </a:r>
                <a:r>
                  <a:rPr lang="en-US" altLang="ko-KR" sz="1200" dirty="0">
                    <a:latin typeface="나눔스퀘어OTF ExtraBold" panose="020B0600000101010101" pitchFamily="34" charset="-127"/>
                    <a:ea typeface="나눔스퀘어OTF ExtraBold" panose="020B0600000101010101" pitchFamily="34" charset="-127"/>
                  </a:rPr>
                  <a:t>Relation -3 at  </a:t>
                </a:r>
                <a:r>
                  <a:rPr lang="en-US" altLang="ko-KR" sz="12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6</a:t>
                </a:r>
                <a14:m>
                  <m:oMath xmlns:m="http://schemas.openxmlformats.org/officeDocument/2006/math">
                    <m:r>
                      <a:rPr lang="en-US" altLang="ko-KR" sz="12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𝝈</m:t>
                    </m:r>
                    <m:r>
                      <a:rPr lang="en-US" altLang="ko-KR" sz="1200" b="1"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 </m:t>
                    </m:r>
                  </m:oMath>
                </a14:m>
                <a:r>
                  <a:rPr lang="en-US" altLang="ko-KR" sz="1200" dirty="0">
                    <a:latin typeface="나눔스퀘어OTF ExtraBold" panose="020B0600000101010101" pitchFamily="34" charset="-127"/>
                    <a:ea typeface="나눔스퀘어OTF ExtraBold" panose="020B0600000101010101" pitchFamily="34" charset="-127"/>
                  </a:rPr>
                  <a:t>confidence level.</a:t>
                </a:r>
              </a:p>
              <a:p>
                <a:endParaRPr lang="en-US" altLang="ko-KR" dirty="0"/>
              </a:p>
              <a:p>
                <a:r>
                  <a:rPr lang="en-US" altLang="ko-KR" dirty="0"/>
                  <a:t>So, Relation -2 has lower mean STD than relation-3, we consider that Relation-2 is more precise relation.</a:t>
                </a:r>
              </a:p>
              <a:p>
                <a:endParaRPr lang="en-US" altLang="ko-KR" dirty="0"/>
              </a:p>
              <a:p>
                <a:endParaRPr lang="en-US" altLang="ko-KR" dirty="0"/>
              </a:p>
              <a:p>
                <a:r>
                  <a:rPr lang="en-US" altLang="ko-KR" dirty="0"/>
                  <a:t>(If chi square, we can’t get confidence level, chi square just give possibility.)</a:t>
                </a:r>
                <a:endParaRPr lang="ko-KR" altLang="en-US" dirty="0"/>
              </a:p>
            </p:txBody>
          </p:sp>
        </mc:Choice>
        <mc:Fallback xmlns="">
          <p:sp>
            <p:nvSpPr>
              <p:cNvPr id="3" name="슬라이드 노트 개체 틀 2"/>
              <p:cNvSpPr>
                <a:spLocks noGrp="1"/>
              </p:cNvSpPr>
              <p:nvPr>
                <p:ph type="body" idx="1"/>
              </p:nvPr>
            </p:nvSpPr>
            <p:spPr/>
            <p:txBody>
              <a:bodyPr/>
              <a:lstStyle/>
              <a:p>
                <a:endParaRPr lang="en-US" altLang="ko-KR" dirty="0"/>
              </a:p>
              <a:p>
                <a:r>
                  <a:rPr lang="en-US" altLang="ko-KR" dirty="0"/>
                  <a:t>For the result of Monte Carlo simulation, we get STD mean value of relation 2 and relation 3. See left bottom figure and right table, the std mean value looks like similar and trivial. However, standard error also has quite small value.  Let’s see more detail, (enter) D is the difference of</a:t>
                </a:r>
                <a:r>
                  <a:rPr lang="en-US" altLang="ko-KR" baseline="0" dirty="0"/>
                  <a:t> this </a:t>
                </a:r>
                <a:r>
                  <a:rPr lang="en-US" altLang="ko-KR" dirty="0"/>
                  <a:t> two mean value like this, and (enter) S is Standard error like this, By dividing this two factor, we get 6 sigma confidence level about Relation 2.  Now these</a:t>
                </a:r>
                <a:r>
                  <a:rPr lang="en-US" altLang="ko-KR" baseline="0" dirty="0"/>
                  <a:t> </a:t>
                </a:r>
                <a:r>
                  <a:rPr lang="en-US" altLang="ko-KR" baseline="0" dirty="0" err="1"/>
                  <a:t>diffecence</a:t>
                </a:r>
                <a:r>
                  <a:rPr lang="en-US" altLang="ko-KR" dirty="0"/>
                  <a:t> is non trivial. It </a:t>
                </a:r>
                <a:r>
                  <a:rPr lang="en-US" altLang="ko-KR" sz="1200" dirty="0">
                    <a:latin typeface="나눔스퀘어OTF ExtraBold" panose="020B0600000101010101" pitchFamily="34" charset="-127"/>
                    <a:ea typeface="나눔스퀘어OTF ExtraBold" panose="020B0600000101010101" pitchFamily="34" charset="-127"/>
                  </a:rPr>
                  <a:t>identifies Relation-2 to be preferred over</a:t>
                </a:r>
                <a:r>
                  <a:rPr lang="en-US" altLang="ko-KR" sz="1200" baseline="0" dirty="0">
                    <a:latin typeface="나눔스퀘어OTF ExtraBold" panose="020B0600000101010101" pitchFamily="34" charset="-127"/>
                    <a:ea typeface="나눔스퀘어OTF ExtraBold" panose="020B0600000101010101" pitchFamily="34" charset="-127"/>
                  </a:rPr>
                  <a:t> </a:t>
                </a:r>
                <a:r>
                  <a:rPr lang="en-US" altLang="ko-KR" sz="1200" dirty="0">
                    <a:latin typeface="나눔스퀘어OTF ExtraBold" panose="020B0600000101010101" pitchFamily="34" charset="-127"/>
                    <a:ea typeface="나눔스퀘어OTF ExtraBold" panose="020B0600000101010101" pitchFamily="34" charset="-127"/>
                  </a:rPr>
                  <a:t>Relation -3 at  </a:t>
                </a:r>
                <a:r>
                  <a:rPr lang="en-US" altLang="ko-KR" sz="12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6</a:t>
                </a:r>
                <a:r>
                  <a:rPr lang="en-US" altLang="ko-KR" sz="1200" b="1" i="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a:t>𝝈 </a:t>
                </a:r>
                <a:r>
                  <a:rPr lang="en-US" altLang="ko-KR" sz="1200" dirty="0">
                    <a:latin typeface="나눔스퀘어OTF ExtraBold" panose="020B0600000101010101" pitchFamily="34" charset="-127"/>
                    <a:ea typeface="나눔스퀘어OTF ExtraBold" panose="020B0600000101010101" pitchFamily="34" charset="-127"/>
                  </a:rPr>
                  <a:t>confidence level.</a:t>
                </a:r>
              </a:p>
              <a:p>
                <a:endParaRPr lang="en-US" altLang="ko-KR" dirty="0"/>
              </a:p>
              <a:p>
                <a:r>
                  <a:rPr lang="en-US" altLang="ko-KR" dirty="0"/>
                  <a:t>So, Relation -2 has lower mean STD than relation-3, we consider that Relation-2 is more precise relation.</a:t>
                </a:r>
              </a:p>
              <a:p>
                <a:endParaRPr lang="en-US" altLang="ko-KR" dirty="0"/>
              </a:p>
              <a:p>
                <a:endParaRPr lang="en-US" altLang="ko-KR" dirty="0"/>
              </a:p>
              <a:p>
                <a:r>
                  <a:rPr lang="en-US" altLang="ko-KR" dirty="0"/>
                  <a:t>(If chi square, we can’t get confidence level, chi square just give possibility.)</a:t>
                </a:r>
                <a:endParaRPr lang="ko-KR" altLang="en-US" dirty="0"/>
              </a:p>
            </p:txBody>
          </p:sp>
        </mc:Fallback>
      </mc:AlternateContent>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16</a:t>
            </a:fld>
            <a:endParaRPr lang="en-US" sz="1200" b="0" i="0" u="none" strike="noStrike" cap="none" dirty="0">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298669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During  iteration, we also counted that which relation has larger STD. During 50,000 times, relation 3 account for 98.7 % higher STD.  </a:t>
            </a:r>
          </a:p>
          <a:p>
            <a:r>
              <a:rPr lang="en-US" altLang="ko-KR" dirty="0"/>
              <a:t>For this reason, we choose relation-2 (enter), and we find (enter) a characteristic temperature 1.3eV in this result.</a:t>
            </a:r>
            <a:endParaRPr lang="ko-KR" altLang="en-US" dirty="0"/>
          </a:p>
          <a:p>
            <a:endParaRPr lang="en-US" altLang="ko-KR" dirty="0"/>
          </a:p>
          <a:p>
            <a:endParaRPr lang="en-US" altLang="ko-KR" dirty="0"/>
          </a:p>
          <a:p>
            <a:endParaRPr lang="ko-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17</a:t>
            </a:fld>
            <a:endParaRPr lang="en-US" sz="1200" b="0" i="0" u="none" strike="noStrike" cap="none" dirty="0">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595371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I’ll interpret and analysis our results.</a:t>
            </a:r>
            <a:endParaRPr dirty="0"/>
          </a:p>
        </p:txBody>
      </p:sp>
      <p:sp>
        <p:nvSpPr>
          <p:cNvPr id="142" name="Google Shape;142;p10: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108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Photometric method . Here h nu is surface flux called Eddington flux, and f nu is </a:t>
            </a:r>
            <a:r>
              <a:rPr lang="en-US" altLang="ko-KR" dirty="0" err="1"/>
              <a:t>appearent</a:t>
            </a:r>
            <a:r>
              <a:rPr lang="en-US" altLang="ko-KR" dirty="0"/>
              <a:t> flux and D is distance and R is radius. However,  the observed radius is photosphere of white dwarf atmosphere.</a:t>
            </a:r>
          </a:p>
          <a:p>
            <a:r>
              <a:rPr lang="en-US" altLang="ko-KR" dirty="0"/>
              <a:t>(enter) Since the(</a:t>
            </a:r>
            <a:r>
              <a:rPr lang="ko-KR" altLang="en-US" dirty="0"/>
              <a:t>디</a:t>
            </a:r>
            <a:r>
              <a:rPr lang="en-US" altLang="ko-KR" dirty="0"/>
              <a:t>) atmosphere is in a non - degenerate state. (enter)</a:t>
            </a:r>
          </a:p>
          <a:p>
            <a:r>
              <a:rPr lang="en-US" altLang="ko-KR" dirty="0"/>
              <a:t>it can be affected by temperature. </a:t>
            </a:r>
          </a:p>
          <a:p>
            <a:r>
              <a:rPr lang="en-US" altLang="ko-KR" dirty="0"/>
              <a:t>This figure shows the (</a:t>
            </a:r>
            <a:r>
              <a:rPr lang="ko-KR" altLang="en-US" dirty="0"/>
              <a:t>디</a:t>
            </a:r>
            <a:r>
              <a:rPr lang="en-US" altLang="ko-KR" dirty="0"/>
              <a:t>) observed radius affected rate  by temperature using Relation-2.</a:t>
            </a:r>
          </a:p>
          <a:p>
            <a:endParaRPr lang="en-US" altLang="ko-KR" dirty="0"/>
          </a:p>
          <a:p>
            <a:r>
              <a:rPr lang="en-US" altLang="ko-KR" dirty="0"/>
              <a:t>Now we compare the normalized radius results with theoretical radius and mass relation and unnormalized radius and mass relation.</a:t>
            </a:r>
          </a:p>
          <a:p>
            <a:endParaRPr lang="en-US" altLang="ko-KR" dirty="0"/>
          </a:p>
          <a:p>
            <a:endParaRPr lang="en-US" altLang="ko-KR" dirty="0"/>
          </a:p>
          <a:p>
            <a:r>
              <a:rPr lang="en-US" altLang="ko-KR" dirty="0"/>
              <a:t>(H nu = integral specific intensity 1 momentum .</a:t>
            </a:r>
          </a:p>
          <a:p>
            <a:r>
              <a:rPr lang="en-US" altLang="ko-KR" sz="1100" b="1" i="0" dirty="0">
                <a:solidFill>
                  <a:schemeClr val="tx1"/>
                </a:solidFill>
                <a:effectLst/>
                <a:latin typeface="나눔스퀘어OTF ExtraBold" panose="020B0600000101010101" pitchFamily="34" charset="-127"/>
                <a:ea typeface="나눔스퀘어OTF ExtraBold" panose="020B0600000101010101" pitchFamily="34" charset="-127"/>
              </a:rPr>
              <a:t>specific intensity</a:t>
            </a:r>
            <a:r>
              <a:rPr lang="en-US" altLang="ko-KR" sz="1100" b="0" i="0" dirty="0">
                <a:solidFill>
                  <a:schemeClr val="tx1"/>
                </a:solidFill>
                <a:effectLst/>
                <a:latin typeface="나눔스퀘어OTF ExtraBold" panose="020B0600000101010101" pitchFamily="34" charset="-127"/>
                <a:ea typeface="나눔스퀘어OTF ExtraBold" panose="020B0600000101010101" pitchFamily="34" charset="-127"/>
              </a:rPr>
              <a:t> is the </a:t>
            </a:r>
            <a:r>
              <a:rPr lang="en-US" altLang="ko-KR" sz="1100" b="0" i="0" u="none" strike="noStrike" dirty="0">
                <a:solidFill>
                  <a:schemeClr val="tx1"/>
                </a:solidFill>
                <a:effectLst/>
                <a:latin typeface="나눔스퀘어OTF ExtraBold" panose="020B0600000101010101" pitchFamily="34" charset="-127"/>
                <a:ea typeface="나눔스퀘어OTF ExtraBold" panose="020B0600000101010101" pitchFamily="34" charset="-127"/>
                <a:hlinkClick r:id="rId3" tooltip="Radiance">
                  <a:extLst>
                    <a:ext uri="{A12FA001-AC4F-418D-AE19-62706E023703}">
                      <ahyp:hlinkClr xmlns:ahyp="http://schemas.microsoft.com/office/drawing/2018/hyperlinkcolor" val="tx"/>
                    </a:ext>
                  </a:extLst>
                </a:hlinkClick>
              </a:rPr>
              <a:t>radiance</a:t>
            </a:r>
            <a:r>
              <a:rPr lang="en-US" altLang="ko-KR" sz="1100" b="0" i="0" dirty="0">
                <a:solidFill>
                  <a:schemeClr val="tx1"/>
                </a:solidFill>
                <a:effectLst/>
                <a:latin typeface="나눔스퀘어OTF ExtraBold" panose="020B0600000101010101" pitchFamily="34" charset="-127"/>
                <a:ea typeface="나눔스퀘어OTF ExtraBold" panose="020B0600000101010101" pitchFamily="34" charset="-127"/>
              </a:rPr>
              <a:t> of a surface per unit </a:t>
            </a:r>
            <a:r>
              <a:rPr lang="en-US" altLang="ko-KR" sz="1100" b="0" i="0" u="none" strike="noStrike" dirty="0">
                <a:solidFill>
                  <a:schemeClr val="tx1"/>
                </a:solidFill>
                <a:effectLst/>
                <a:latin typeface="나눔스퀘어OTF ExtraBold" panose="020B0600000101010101" pitchFamily="34" charset="-127"/>
                <a:ea typeface="나눔스퀘어OTF ExtraBold" panose="020B0600000101010101" pitchFamily="34" charset="-127"/>
                <a:hlinkClick r:id="rId4" tooltip="Frequency">
                  <a:extLst>
                    <a:ext uri="{A12FA001-AC4F-418D-AE19-62706E023703}">
                      <ahyp:hlinkClr xmlns:ahyp="http://schemas.microsoft.com/office/drawing/2018/hyperlinkcolor" val="tx"/>
                    </a:ext>
                  </a:extLst>
                </a:hlinkClick>
              </a:rPr>
              <a:t>frequency</a:t>
            </a:r>
            <a:r>
              <a:rPr lang="en-US" altLang="ko-KR" sz="1100" b="0" i="0" dirty="0">
                <a:solidFill>
                  <a:schemeClr val="tx1"/>
                </a:solidFill>
                <a:effectLst/>
                <a:latin typeface="나눔스퀘어OTF ExtraBold" panose="020B0600000101010101" pitchFamily="34" charset="-127"/>
                <a:ea typeface="나눔스퀘어OTF ExtraBold" panose="020B0600000101010101" pitchFamily="34" charset="-127"/>
              </a:rPr>
              <a:t> or </a:t>
            </a:r>
            <a:r>
              <a:rPr lang="en-US" altLang="ko-KR" sz="1100" b="0" i="0" u="none" strike="noStrike" dirty="0">
                <a:solidFill>
                  <a:schemeClr val="tx1"/>
                </a:solidFill>
                <a:effectLst/>
                <a:latin typeface="나눔스퀘어OTF ExtraBold" panose="020B0600000101010101" pitchFamily="34" charset="-127"/>
                <a:ea typeface="나눔스퀘어OTF ExtraBold" panose="020B0600000101010101" pitchFamily="34" charset="-127"/>
                <a:hlinkClick r:id="rId5" tooltip="Wavelength">
                  <a:extLst>
                    <a:ext uri="{A12FA001-AC4F-418D-AE19-62706E023703}">
                      <ahyp:hlinkClr xmlns:ahyp="http://schemas.microsoft.com/office/drawing/2018/hyperlinkcolor" val="tx"/>
                    </a:ext>
                  </a:extLst>
                </a:hlinkClick>
              </a:rPr>
              <a:t>wavelength</a:t>
            </a:r>
            <a:r>
              <a:rPr lang="en-US" altLang="ko-KR" sz="1100" b="0" i="0" dirty="0">
                <a:solidFill>
                  <a:schemeClr val="tx1"/>
                </a:solidFill>
                <a:effectLst/>
                <a:latin typeface="나눔스퀘어OTF ExtraBold" panose="020B0600000101010101" pitchFamily="34" charset="-127"/>
                <a:ea typeface="나눔스퀘어OTF ExtraBold" panose="020B0600000101010101" pitchFamily="34" charset="-127"/>
              </a:rPr>
              <a:t>, depending on whether the </a:t>
            </a:r>
            <a:r>
              <a:rPr lang="en-US" altLang="ko-KR" sz="1100" b="0" i="0" u="none" strike="noStrike" dirty="0">
                <a:solidFill>
                  <a:schemeClr val="tx1"/>
                </a:solidFill>
                <a:effectLst/>
                <a:latin typeface="나눔스퀘어OTF ExtraBold" panose="020B0600000101010101" pitchFamily="34" charset="-127"/>
                <a:ea typeface="나눔스퀘어OTF ExtraBold" panose="020B0600000101010101" pitchFamily="34" charset="-127"/>
                <a:hlinkClick r:id="rId6" tooltip="Spectral radiometric quantity">
                  <a:extLst>
                    <a:ext uri="{A12FA001-AC4F-418D-AE19-62706E023703}">
                      <ahyp:hlinkClr xmlns:ahyp="http://schemas.microsoft.com/office/drawing/2018/hyperlinkcolor" val="tx"/>
                    </a:ext>
                  </a:extLst>
                </a:hlinkClick>
              </a:rPr>
              <a:t>spectrum</a:t>
            </a:r>
            <a:r>
              <a:rPr lang="en-US" altLang="ko-KR" sz="1100" b="0" i="0" dirty="0">
                <a:solidFill>
                  <a:schemeClr val="tx1"/>
                </a:solidFill>
                <a:effectLst/>
                <a:latin typeface="나눔스퀘어OTF ExtraBold" panose="020B0600000101010101" pitchFamily="34" charset="-127"/>
                <a:ea typeface="나눔스퀘어OTF ExtraBold" panose="020B0600000101010101" pitchFamily="34" charset="-127"/>
              </a:rPr>
              <a:t> is taken as a function of frequency or of wavelength. </a:t>
            </a:r>
            <a:r>
              <a:rPr lang="en-US" altLang="ko-KR" sz="1600" b="0" i="0" dirty="0">
                <a:solidFill>
                  <a:schemeClr val="tx1"/>
                </a:solidFill>
                <a:effectLst/>
                <a:latin typeface="나눔스퀘어OTF ExtraBold" panose="020B0600000101010101" pitchFamily="34" charset="-127"/>
                <a:ea typeface="나눔스퀘어OTF ExtraBold" panose="020B0600000101010101" pitchFamily="34" charset="-127"/>
              </a:rPr>
              <a:t> </a:t>
            </a:r>
            <a:r>
              <a:rPr lang="en-US" altLang="ko-KR" sz="1600" b="0" i="0" u="none" strike="noStrike" dirty="0">
                <a:solidFill>
                  <a:schemeClr val="tx1"/>
                </a:solidFill>
                <a:effectLst/>
                <a:latin typeface="나눔스퀘어OTF ExtraBold" panose="020B0600000101010101" pitchFamily="34" charset="-127"/>
                <a:ea typeface="나눔스퀘어OTF ExtraBold" panose="020B0600000101010101" pitchFamily="34" charset="-127"/>
                <a:hlinkClick r:id="rId7" tooltip="International System of Units">
                  <a:extLst>
                    <a:ext uri="{A12FA001-AC4F-418D-AE19-62706E023703}">
                      <ahyp:hlinkClr xmlns:ahyp="http://schemas.microsoft.com/office/drawing/2018/hyperlinkcolor" val="tx"/>
                    </a:ext>
                  </a:extLst>
                </a:hlinkClick>
              </a:rPr>
              <a:t>SI unit</a:t>
            </a:r>
            <a:r>
              <a:rPr lang="en-US" altLang="ko-KR" sz="1600" b="0" i="0" dirty="0">
                <a:solidFill>
                  <a:schemeClr val="tx1"/>
                </a:solidFill>
                <a:effectLst/>
                <a:latin typeface="나눔스퀘어OTF ExtraBold" panose="020B0600000101010101" pitchFamily="34" charset="-127"/>
                <a:ea typeface="나눔스퀘어OTF ExtraBold" panose="020B0600000101010101" pitchFamily="34" charset="-127"/>
              </a:rPr>
              <a:t> of spectral radiance in frequency is the watt per </a:t>
            </a:r>
            <a:r>
              <a:rPr lang="en-US" altLang="ko-KR" sz="1600" b="0" i="0" u="none" strike="noStrike" dirty="0">
                <a:solidFill>
                  <a:schemeClr val="tx1"/>
                </a:solidFill>
                <a:effectLst/>
                <a:latin typeface="나눔스퀘어OTF ExtraBold" panose="020B0600000101010101" pitchFamily="34" charset="-127"/>
                <a:ea typeface="나눔스퀘어OTF ExtraBold" panose="020B0600000101010101" pitchFamily="34" charset="-127"/>
                <a:hlinkClick r:id="rId8" tooltip="Steradian">
                  <a:extLst>
                    <a:ext uri="{A12FA001-AC4F-418D-AE19-62706E023703}">
                      <ahyp:hlinkClr xmlns:ahyp="http://schemas.microsoft.com/office/drawing/2018/hyperlinkcolor" val="tx"/>
                    </a:ext>
                  </a:extLst>
                </a:hlinkClick>
              </a:rPr>
              <a:t>steradian</a:t>
            </a:r>
            <a:r>
              <a:rPr lang="en-US" altLang="ko-KR" sz="1600" b="0" i="0" dirty="0">
                <a:solidFill>
                  <a:schemeClr val="tx1"/>
                </a:solidFill>
                <a:effectLst/>
                <a:latin typeface="나눔스퀘어OTF ExtraBold" panose="020B0600000101010101" pitchFamily="34" charset="-127"/>
                <a:ea typeface="나눔스퀘어OTF ExtraBold" panose="020B0600000101010101" pitchFamily="34" charset="-127"/>
              </a:rPr>
              <a:t> per square </a:t>
            </a:r>
            <a:r>
              <a:rPr lang="en-US" altLang="ko-KR" sz="1600" b="0" i="0" dirty="0" err="1">
                <a:solidFill>
                  <a:schemeClr val="tx1"/>
                </a:solidFill>
                <a:effectLst/>
                <a:latin typeface="나눔스퀘어OTF ExtraBold" panose="020B0600000101010101" pitchFamily="34" charset="-127"/>
                <a:ea typeface="나눔스퀘어OTF ExtraBold" panose="020B0600000101010101" pitchFamily="34" charset="-127"/>
              </a:rPr>
              <a:t>metre</a:t>
            </a:r>
            <a:r>
              <a:rPr lang="en-US" altLang="ko-KR" sz="1600" b="0" i="0" dirty="0">
                <a:solidFill>
                  <a:schemeClr val="tx1"/>
                </a:solidFill>
                <a:effectLst/>
                <a:latin typeface="나눔스퀘어OTF ExtraBold" panose="020B0600000101010101" pitchFamily="34" charset="-127"/>
                <a:ea typeface="나눔스퀘어OTF ExtraBold" panose="020B0600000101010101" pitchFamily="34" charset="-127"/>
              </a:rPr>
              <a:t> per </a:t>
            </a:r>
            <a:r>
              <a:rPr lang="en-US" altLang="ko-KR" sz="1600" b="0" i="0" u="none" strike="noStrike" dirty="0">
                <a:solidFill>
                  <a:schemeClr val="tx1"/>
                </a:solidFill>
                <a:effectLst/>
                <a:latin typeface="나눔스퀘어OTF ExtraBold" panose="020B0600000101010101" pitchFamily="34" charset="-127"/>
                <a:ea typeface="나눔스퀘어OTF ExtraBold" panose="020B0600000101010101" pitchFamily="34" charset="-127"/>
                <a:hlinkClick r:id="rId9" tooltip="Hertz">
                  <a:extLst>
                    <a:ext uri="{A12FA001-AC4F-418D-AE19-62706E023703}">
                      <ahyp:hlinkClr xmlns:ahyp="http://schemas.microsoft.com/office/drawing/2018/hyperlinkcolor" val="tx"/>
                    </a:ext>
                  </a:extLst>
                </a:hlinkClick>
              </a:rPr>
              <a:t>hertz</a:t>
            </a:r>
            <a:r>
              <a:rPr lang="en-US" altLang="ko-KR" sz="1600" b="0" i="0" dirty="0">
                <a:solidFill>
                  <a:schemeClr val="tx1"/>
                </a:solidFill>
                <a:effectLst/>
                <a:latin typeface="나눔스퀘어OTF ExtraBold" panose="020B0600000101010101" pitchFamily="34" charset="-127"/>
                <a:ea typeface="나눔스퀘어OTF ExtraBold" panose="020B0600000101010101" pitchFamily="34" charset="-127"/>
              </a:rPr>
              <a:t> (W·sr</a:t>
            </a:r>
            <a:r>
              <a:rPr lang="en-US" altLang="ko-KR" sz="1600" b="0" i="0" baseline="30000" dirty="0">
                <a:solidFill>
                  <a:schemeClr val="tx1"/>
                </a:solidFill>
                <a:effectLst/>
                <a:latin typeface="나눔스퀘어OTF ExtraBold" panose="020B0600000101010101" pitchFamily="34" charset="-127"/>
                <a:ea typeface="나눔스퀘어OTF ExtraBold" panose="020B0600000101010101" pitchFamily="34" charset="-127"/>
              </a:rPr>
              <a:t>−1</a:t>
            </a:r>
            <a:r>
              <a:rPr lang="en-US" altLang="ko-KR" sz="1600" b="0" i="0" dirty="0">
                <a:solidFill>
                  <a:schemeClr val="tx1"/>
                </a:solidFill>
                <a:effectLst/>
                <a:latin typeface="나눔스퀘어OTF ExtraBold" panose="020B0600000101010101" pitchFamily="34" charset="-127"/>
                <a:ea typeface="나눔스퀘어OTF ExtraBold" panose="020B0600000101010101" pitchFamily="34" charset="-127"/>
              </a:rPr>
              <a:t>·m</a:t>
            </a:r>
            <a:r>
              <a:rPr lang="en-US" altLang="ko-KR" sz="1600" b="0" i="0" baseline="30000" dirty="0">
                <a:solidFill>
                  <a:schemeClr val="tx1"/>
                </a:solidFill>
                <a:effectLst/>
                <a:latin typeface="나눔스퀘어OTF ExtraBold" panose="020B0600000101010101" pitchFamily="34" charset="-127"/>
                <a:ea typeface="나눔스퀘어OTF ExtraBold" panose="020B0600000101010101" pitchFamily="34" charset="-127"/>
              </a:rPr>
              <a:t>−2</a:t>
            </a:r>
            <a:r>
              <a:rPr lang="en-US" altLang="ko-KR" sz="1600" b="0" i="0" dirty="0">
                <a:solidFill>
                  <a:schemeClr val="tx1"/>
                </a:solidFill>
                <a:effectLst/>
                <a:latin typeface="나눔스퀘어OTF ExtraBold" panose="020B0600000101010101" pitchFamily="34" charset="-127"/>
                <a:ea typeface="나눔스퀘어OTF ExtraBold" panose="020B0600000101010101" pitchFamily="34" charset="-127"/>
              </a:rPr>
              <a:t>·Hz</a:t>
            </a:r>
            <a:r>
              <a:rPr lang="en-US" altLang="ko-KR" sz="1600" b="0" i="0" baseline="30000" dirty="0">
                <a:solidFill>
                  <a:schemeClr val="tx1"/>
                </a:solidFill>
                <a:effectLst/>
                <a:latin typeface="나눔스퀘어OTF ExtraBold" panose="020B0600000101010101" pitchFamily="34" charset="-127"/>
                <a:ea typeface="나눔스퀘어OTF ExtraBold" panose="020B0600000101010101" pitchFamily="34" charset="-127"/>
              </a:rPr>
              <a:t>−1</a:t>
            </a:r>
            <a:r>
              <a:rPr lang="en-US" altLang="ko-KR" sz="1600" b="0" i="0" dirty="0">
                <a:solidFill>
                  <a:schemeClr val="tx1"/>
                </a:solidFill>
                <a:effectLst/>
                <a:latin typeface="나눔스퀘어OTF ExtraBold" panose="020B0600000101010101" pitchFamily="34" charset="-127"/>
                <a:ea typeface="나눔스퀘어OTF ExtraBold" panose="020B0600000101010101" pitchFamily="34" charset="-127"/>
              </a:rPr>
              <a:t>) )</a:t>
            </a:r>
            <a:endParaRPr lang="en-US" altLang="ko-KR" sz="1100" dirty="0">
              <a:solidFill>
                <a:schemeClr val="tx1"/>
              </a:solidFill>
              <a:latin typeface="나눔스퀘어OTF ExtraBold" panose="020B0600000101010101" pitchFamily="34" charset="-127"/>
              <a:ea typeface="나눔스퀘어OTF ExtraBold" panose="020B0600000101010101" pitchFamily="34" charset="-127"/>
            </a:endParaRPr>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19</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74790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2: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ko-KR" dirty="0"/>
              <a:t>Contents consist of 6 parts, </a:t>
            </a:r>
          </a:p>
          <a:p>
            <a:pPr marL="0" lvl="0" indent="0" algn="l" rtl="0">
              <a:spcBef>
                <a:spcPts val="0"/>
              </a:spcBef>
              <a:spcAft>
                <a:spcPts val="0"/>
              </a:spcAft>
              <a:buNone/>
            </a:pPr>
            <a:endParaRPr lang="en-US" altLang="ko-KR" dirty="0"/>
          </a:p>
          <a:p>
            <a:pPr marL="0" lvl="0" indent="0" algn="l" rtl="0">
              <a:spcBef>
                <a:spcPts val="0"/>
              </a:spcBef>
              <a:spcAft>
                <a:spcPts val="0"/>
              </a:spcAft>
              <a:buNone/>
            </a:pPr>
            <a:endParaRPr lang="en-US" altLang="ko-KR" dirty="0"/>
          </a:p>
          <a:p>
            <a:pPr marL="0" lvl="0" indent="0" algn="l" rtl="0">
              <a:spcBef>
                <a:spcPts val="0"/>
              </a:spcBef>
              <a:spcAft>
                <a:spcPts val="0"/>
              </a:spcAft>
              <a:buNone/>
            </a:pPr>
            <a:endParaRPr lang="en-US" dirty="0"/>
          </a:p>
        </p:txBody>
      </p:sp>
      <p:sp>
        <p:nvSpPr>
          <p:cNvPr id="21" name="Google Shape;21;p2: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Now, we can see the difference of relations results , (A) is theoretical relation, (B) is unnormalized relation and (c) is normalized relation. </a:t>
            </a:r>
          </a:p>
          <a:p>
            <a:r>
              <a:rPr lang="en-US" altLang="ko-KR" dirty="0"/>
              <a:t>First, (enter) Let’s see (A)</a:t>
            </a:r>
          </a:p>
          <a:p>
            <a:r>
              <a:rPr lang="en-US" altLang="ko-KR" dirty="0"/>
              <a:t>A is theoretical radius and observed radius figure.</a:t>
            </a:r>
          </a:p>
          <a:p>
            <a:r>
              <a:rPr lang="en-US" altLang="ko-KR" dirty="0"/>
              <a:t>Blue line is theoretical radius. And black dots are observed radius. It shows that theoretical radius and observed radius not match.</a:t>
            </a:r>
          </a:p>
          <a:p>
            <a:r>
              <a:rPr lang="en-US" altLang="ko-KR" dirty="0"/>
              <a:t>(enter)</a:t>
            </a:r>
          </a:p>
          <a:p>
            <a:r>
              <a:rPr lang="en-US" altLang="ko-KR" dirty="0"/>
              <a:t>Second, (B),  Red line is best fit of the radius and mass without temperature. And blue dot line is theoretical radius.</a:t>
            </a:r>
          </a:p>
          <a:p>
            <a:r>
              <a:rPr lang="en-US" altLang="ko-KR" dirty="0"/>
              <a:t>However, It has still large scatter. </a:t>
            </a:r>
          </a:p>
          <a:p>
            <a:r>
              <a:rPr lang="en-US" altLang="ko-KR" dirty="0"/>
              <a:t>Lastly,  (enter)Red line is the used temperature normalized relations. And blue line also theoretical radius.</a:t>
            </a:r>
          </a:p>
          <a:p>
            <a:r>
              <a:rPr lang="en-US" altLang="ko-KR" dirty="0"/>
              <a:t>Based on MC results, Do R-normalization using Relation-2</a:t>
            </a:r>
          </a:p>
          <a:p>
            <a:r>
              <a:rPr lang="en-US" altLang="ko-KR" dirty="0"/>
              <a:t>Now we can see the tight and linear fit. </a:t>
            </a:r>
          </a:p>
          <a:p>
            <a:endParaRPr lang="en-US" altLang="ko-KR" dirty="0"/>
          </a:p>
          <a:p>
            <a:endParaRPr lang="en-US" altLang="ko-KR"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20</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749915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I’ll show our conclusions and outlook.</a:t>
            </a:r>
            <a:endParaRPr dirty="0"/>
          </a:p>
        </p:txBody>
      </p:sp>
      <p:sp>
        <p:nvSpPr>
          <p:cNvPr id="142" name="Google Shape;142;p10: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052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sz="1200" dirty="0">
                    <a:latin typeface="나눔스퀘어OTF ExtraBold" panose="020B0600000101010101" pitchFamily="34" charset="-127"/>
                    <a:ea typeface="나눔스퀘어OTF ExtraBold" panose="020B0600000101010101" pitchFamily="34" charset="-127"/>
                  </a:rPr>
                  <a:t>Parsons (2017) table shows a significant correlation of radius with temperature.</a:t>
                </a:r>
              </a:p>
              <a:p>
                <a:endParaRPr lang="en-US" altLang="ko-KR" sz="120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We quantify a characteristic temperature </a:t>
                </a:r>
                <a14:m>
                  <m:oMath xmlns:m="http://schemas.openxmlformats.org/officeDocument/2006/math">
                    <m:r>
                      <a:rPr lang="en-US" altLang="ko-KR" sz="1200" b="0" i="1" smtClean="0">
                        <a:latin typeface="Cambria Math" panose="02040503050406030204" pitchFamily="18" charset="0"/>
                        <a:ea typeface="나눔스퀘어OTF ExtraBold" panose="020B0600000101010101" pitchFamily="34" charset="-127"/>
                      </a:rPr>
                      <m:t>1.3</m:t>
                    </m:r>
                    <m:r>
                      <a:rPr lang="en-US" altLang="ko-KR" sz="1200" b="0" i="0" smtClean="0">
                        <a:latin typeface="Cambria Math" panose="02040503050406030204" pitchFamily="18" charset="0"/>
                        <a:ea typeface="나눔스퀘어OTF ExtraBold" panose="020B0600000101010101" pitchFamily="34" charset="-127"/>
                      </a:rPr>
                      <m:t> </m:t>
                    </m:r>
                    <m:r>
                      <m:rPr>
                        <m:sty m:val="p"/>
                      </m:rPr>
                      <a:rPr lang="en-US" altLang="ko-KR" sz="1200" b="0" i="0" smtClean="0">
                        <a:latin typeface="Cambria Math" panose="02040503050406030204" pitchFamily="18" charset="0"/>
                        <a:ea typeface="나눔스퀘어OTF ExtraBold" panose="020B0600000101010101" pitchFamily="34" charset="-127"/>
                      </a:rPr>
                      <m:t>eV</m:t>
                    </m:r>
                    <m:r>
                      <a:rPr lang="en-US" altLang="ko-KR" sz="1200" b="0" i="0" smtClean="0">
                        <a:latin typeface="Cambria Math" panose="02040503050406030204" pitchFamily="18" charset="0"/>
                        <a:ea typeface="나눔스퀘어OTF ExtraBold" panose="020B0600000101010101" pitchFamily="34" charset="-127"/>
                      </a:rPr>
                      <m:t> </m:t>
                    </m:r>
                  </m:oMath>
                </a14:m>
                <a:r>
                  <a:rPr lang="ko-KR" altLang="en-US" sz="1200" dirty="0">
                    <a:latin typeface="나눔스퀘어OTF ExtraBold" panose="020B0600000101010101" pitchFamily="34" charset="-127"/>
                    <a:ea typeface="나눔스퀘어OTF ExtraBold" panose="020B0600000101010101" pitchFamily="34" charset="-127"/>
                  </a:rPr>
                  <a:t> </a:t>
                </a:r>
                <a:r>
                  <a:rPr lang="en-US" altLang="ko-KR" sz="1200" dirty="0">
                    <a:latin typeface="나눔스퀘어OTF ExtraBold" panose="020B0600000101010101" pitchFamily="34" charset="-127"/>
                    <a:ea typeface="나눔스퀘어OTF ExtraBold" panose="020B0600000101010101" pitchFamily="34" charset="-127"/>
                  </a:rPr>
                  <a:t>for this correlation in a model-agnostic analysis.</a:t>
                </a:r>
              </a:p>
              <a:p>
                <a:endParaRPr lang="en-US" altLang="ko-KR" sz="120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Since this temperature seems relatively modest. </a:t>
                </a:r>
              </a:p>
              <a:p>
                <a:endParaRPr lang="en-US" altLang="ko-KR" sz="120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It is more likely a consequence of a hidden agent rather than </a:t>
                </a:r>
              </a:p>
              <a:p>
                <a:r>
                  <a:rPr lang="en-US" altLang="ko-KR" sz="1200" dirty="0">
                    <a:latin typeface="나눔스퀘어OTF ExtraBold" panose="020B0600000101010101" pitchFamily="34" charset="-127"/>
                    <a:ea typeface="나눔스퀘어OTF ExtraBold" panose="020B0600000101010101" pitchFamily="34" charset="-127"/>
                  </a:rPr>
                  <a:t>The causal(</a:t>
                </a:r>
                <a:r>
                  <a:rPr lang="ko-KR" altLang="en-US" sz="1200" dirty="0" err="1">
                    <a:latin typeface="나눔스퀘어OTF ExtraBold" panose="020B0600000101010101" pitchFamily="34" charset="-127"/>
                    <a:ea typeface="나눔스퀘어OTF ExtraBold" panose="020B0600000101010101" pitchFamily="34" charset="-127"/>
                  </a:rPr>
                  <a:t>코절</a:t>
                </a:r>
                <a:r>
                  <a:rPr lang="en-US" altLang="ko-KR" sz="1200" dirty="0">
                    <a:latin typeface="나눔스퀘어OTF ExtraBold" panose="020B0600000101010101" pitchFamily="34" charset="-127"/>
                    <a:ea typeface="나눔스퀘어OTF ExtraBold" panose="020B0600000101010101" pitchFamily="34" charset="-127"/>
                  </a:rPr>
                  <a:t>) agent driving the observed correlation. </a:t>
                </a:r>
                <a:endParaRPr lang="ko-KR" altLang="en-US" sz="1200" dirty="0">
                  <a:latin typeface="나눔스퀘어OTF ExtraBold" panose="020B0600000101010101" pitchFamily="34" charset="-127"/>
                  <a:ea typeface="나눔스퀘어OTF ExtraBold" panose="020B0600000101010101" pitchFamily="34" charset="-127"/>
                </a:endParaRPr>
              </a:p>
            </p:txBody>
          </p:sp>
        </mc:Choice>
        <mc:Fallback xmlns="">
          <p:sp>
            <p:nvSpPr>
              <p:cNvPr id="3" name="슬라이드 노트 개체 틀 2"/>
              <p:cNvSpPr>
                <a:spLocks noGrp="1"/>
              </p:cNvSpPr>
              <p:nvPr>
                <p:ph type="body" idx="1"/>
              </p:nvPr>
            </p:nvSpPr>
            <p:spPr/>
            <p:txBody>
              <a:bodyPr/>
              <a:lstStyle/>
              <a:p>
                <a:r>
                  <a:rPr lang="en-US" altLang="ko-KR" sz="1200" dirty="0">
                    <a:latin typeface="나눔스퀘어OTF ExtraBold" panose="020B0600000101010101" pitchFamily="34" charset="-127"/>
                    <a:ea typeface="나눔스퀘어OTF ExtraBold" panose="020B0600000101010101" pitchFamily="34" charset="-127"/>
                  </a:rPr>
                  <a:t>Parsons (2017) table shows a significant correlation of radius with temperature.</a:t>
                </a:r>
              </a:p>
              <a:p>
                <a:endParaRPr lang="en-US" altLang="ko-KR" sz="120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We quantify a characteristic temperature </a:t>
                </a:r>
                <a:r>
                  <a:rPr lang="en-US" altLang="ko-KR" sz="1200" b="0" i="0">
                    <a:latin typeface="Cambria Math" panose="02040503050406030204" pitchFamily="18" charset="0"/>
                    <a:ea typeface="나눔스퀘어OTF ExtraBold" panose="020B0600000101010101" pitchFamily="34" charset="-127"/>
                  </a:rPr>
                  <a:t>𝑇_0=1.3 eV </a:t>
                </a:r>
                <a:r>
                  <a:rPr lang="ko-KR" altLang="en-US" sz="1200" dirty="0">
                    <a:latin typeface="나눔스퀘어OTF ExtraBold" panose="020B0600000101010101" pitchFamily="34" charset="-127"/>
                    <a:ea typeface="나눔스퀘어OTF ExtraBold" panose="020B0600000101010101" pitchFamily="34" charset="-127"/>
                  </a:rPr>
                  <a:t> </a:t>
                </a:r>
                <a:r>
                  <a:rPr lang="en-US" altLang="ko-KR" sz="1200" dirty="0">
                    <a:latin typeface="나눔스퀘어OTF ExtraBold" panose="020B0600000101010101" pitchFamily="34" charset="-127"/>
                    <a:ea typeface="나눔스퀘어OTF ExtraBold" panose="020B0600000101010101" pitchFamily="34" charset="-127"/>
                  </a:rPr>
                  <a:t>for this correlation in a model-agnostic analysis.</a:t>
                </a:r>
              </a:p>
              <a:p>
                <a:endParaRPr lang="en-US" altLang="ko-KR" sz="120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Since this temperature seems relatively modest. </a:t>
                </a:r>
              </a:p>
              <a:p>
                <a:endParaRPr lang="en-US" altLang="ko-KR" sz="120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It is more likely a consequence of a hidden agent rather then </a:t>
                </a:r>
              </a:p>
              <a:p>
                <a:r>
                  <a:rPr lang="en-US" altLang="ko-KR" sz="1200" dirty="0">
                    <a:latin typeface="나눔스퀘어OTF ExtraBold" panose="020B0600000101010101" pitchFamily="34" charset="-127"/>
                    <a:ea typeface="나눔스퀘어OTF ExtraBold" panose="020B0600000101010101" pitchFamily="34" charset="-127"/>
                  </a:rPr>
                  <a:t>The causal agent driving the observed correlation. </a:t>
                </a:r>
                <a:endParaRPr lang="ko-KR" altLang="en-US" sz="1200" dirty="0">
                  <a:latin typeface="나눔스퀘어OTF ExtraBold" panose="020B0600000101010101" pitchFamily="34" charset="-127"/>
                  <a:ea typeface="나눔스퀘어OTF ExtraBold" panose="020B0600000101010101" pitchFamily="34" charset="-127"/>
                </a:endParaRPr>
              </a:p>
            </p:txBody>
          </p:sp>
        </mc:Fallback>
      </mc:AlternateContent>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22</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853400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 this temperature from Corona effect?</a:t>
            </a:r>
          </a:p>
          <a:p>
            <a:endParaRPr lang="en-US" altLang="ko-KR" dirty="0"/>
          </a:p>
          <a:p>
            <a:r>
              <a:rPr lang="en-US" altLang="ko-KR" dirty="0"/>
              <a:t>White dwarfs are known to have magnetic field. (enter)</a:t>
            </a:r>
          </a:p>
          <a:p>
            <a:r>
              <a:rPr lang="en-US" altLang="ko-KR" sz="1200" dirty="0">
                <a:latin typeface="나눔스퀘어OTF ExtraBold" panose="020B0600000101010101" pitchFamily="34" charset="-127"/>
                <a:ea typeface="나눔스퀘어OTF ExtraBold" panose="020B0600000101010101" pitchFamily="34" charset="-127"/>
              </a:rPr>
              <a:t>However, it is inconceivable (</a:t>
            </a:r>
            <a:r>
              <a:rPr lang="ko-KR" altLang="en-US" sz="1200" dirty="0" err="1">
                <a:latin typeface="나눔스퀘어OTF ExtraBold" panose="020B0600000101010101" pitchFamily="34" charset="-127"/>
                <a:ea typeface="나눔스퀘어OTF ExtraBold" panose="020B0600000101010101" pitchFamily="34" charset="-127"/>
              </a:rPr>
              <a:t>컨씨버블</a:t>
            </a:r>
            <a:r>
              <a:rPr lang="en-US" altLang="ko-KR" sz="1200" dirty="0">
                <a:latin typeface="나눔스퀘어OTF ExtraBold" panose="020B0600000101010101" pitchFamily="34" charset="-127"/>
                <a:ea typeface="나눔스퀘어OTF ExtraBold" panose="020B0600000101010101" pitchFamily="34" charset="-127"/>
              </a:rPr>
              <a:t>) that 1.3 eV is relevant to temperature scale to a corona.</a:t>
            </a:r>
          </a:p>
          <a:p>
            <a:endParaRPr lang="en-US" altLang="ko-KR" sz="120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(Corona like sun, there is non-thermal state and extremely high temperature)</a:t>
            </a:r>
            <a:endParaRPr lang="ko-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23</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63517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other is Ideal gas law at atmosphere?</a:t>
            </a:r>
          </a:p>
          <a:p>
            <a:r>
              <a:rPr lang="en-US" altLang="ko-KR" dirty="0"/>
              <a:t>Based on ideal gas law (enter),  we can get scale height. (enter) And using Opacity condition of the atmosphere, (enter) We get</a:t>
            </a:r>
            <a:r>
              <a:rPr lang="ko-KR" altLang="en-US" dirty="0"/>
              <a:t> </a:t>
            </a:r>
            <a:r>
              <a:rPr lang="en-US" altLang="ko-KR" dirty="0"/>
              <a:t>the this equation.  For this equation, we induce this one.</a:t>
            </a:r>
          </a:p>
          <a:p>
            <a:r>
              <a:rPr lang="en-US" altLang="ko-KR" dirty="0"/>
              <a:t>(enter)</a:t>
            </a:r>
          </a:p>
          <a:p>
            <a:r>
              <a:rPr lang="en-US" altLang="ko-KR" dirty="0"/>
              <a:t>This means that  it is sill remarkably thin.</a:t>
            </a:r>
          </a:p>
          <a:p>
            <a:endParaRPr lang="en-US" altLang="ko-KR" dirty="0"/>
          </a:p>
          <a:p>
            <a:r>
              <a:rPr lang="ko-KR" altLang="en-US" dirty="0"/>
              <a:t>높이 척도</a:t>
            </a:r>
            <a:r>
              <a:rPr lang="en-US" altLang="ko-KR" dirty="0"/>
              <a:t>, </a:t>
            </a:r>
            <a:r>
              <a:rPr lang="ko-KR" altLang="en-US" dirty="0"/>
              <a:t>자연상수에 대해 지수적으로 감소하는 거리</a:t>
            </a:r>
            <a:r>
              <a:rPr lang="en-US" altLang="ko-KR" dirty="0"/>
              <a:t>.</a:t>
            </a:r>
          </a:p>
          <a:p>
            <a:r>
              <a:rPr lang="en-US" altLang="ko-KR" dirty="0"/>
              <a:t>(scale height is a distance over which a physical quantity decreased by a factor of e ) (Euler constant)</a:t>
            </a:r>
          </a:p>
          <a:p>
            <a:endParaRPr lang="en-US" altLang="ko-KR" dirty="0"/>
          </a:p>
          <a:p>
            <a:r>
              <a:rPr lang="en-US" altLang="ko-KR" dirty="0"/>
              <a:t>R = R0 e^(-z/H) e is </a:t>
            </a:r>
            <a:r>
              <a:rPr lang="en-US" altLang="ko-KR" dirty="0" err="1"/>
              <a:t>expotential</a:t>
            </a:r>
            <a:r>
              <a:rPr lang="en-US" altLang="ko-KR" dirty="0"/>
              <a:t> </a:t>
            </a:r>
          </a:p>
          <a:p>
            <a:endParaRPr lang="en-US" altLang="ko-KR" dirty="0"/>
          </a:p>
          <a:p>
            <a:r>
              <a:rPr lang="en-US" altLang="ko-KR" dirty="0"/>
              <a:t>N0 particle number density ,</a:t>
            </a:r>
          </a:p>
          <a:p>
            <a:r>
              <a:rPr lang="en-US" altLang="ko-KR" dirty="0"/>
              <a:t>Gt is Tomson scatter area, </a:t>
            </a:r>
          </a:p>
          <a:p>
            <a:endParaRPr lang="en-US" altLang="ko-KR" dirty="0"/>
          </a:p>
          <a:p>
            <a:r>
              <a:rPr lang="en-US" altLang="ko-KR" dirty="0"/>
              <a:t>Outer envelope opacity is 1 -&gt; Gt * n0 * e (-h/H) = 1</a:t>
            </a:r>
          </a:p>
          <a:p>
            <a:endParaRPr lang="en-US" altLang="ko-KR" dirty="0"/>
          </a:p>
          <a:p>
            <a:endParaRPr lang="en-US" altLang="ko-KR"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24</a:t>
            </a:fld>
            <a:endParaRPr lang="en-US" sz="1200" b="0" i="0" u="none" strike="noStrike" cap="none" dirty="0">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68817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indent="-457200">
              <a:buFont typeface="Arial" panose="020B0604020202020204" pitchFamily="34" charset="0"/>
              <a:buChar char="•"/>
            </a:pPr>
            <a:r>
              <a:rPr lang="en-US" altLang="ko-KR" sz="1200" dirty="0">
                <a:latin typeface="나눔스퀘어OTF ExtraBold" panose="020B0600000101010101" pitchFamily="34" charset="-127"/>
                <a:ea typeface="나눔스퀘어OTF ExtraBold" panose="020B0600000101010101" pitchFamily="34" charset="-127"/>
              </a:rPr>
              <a:t>Our model-agnostic approach derived Relation-2 and Relation-3 STD have 7 sigma and  characteristic temperature </a:t>
            </a:r>
            <a:r>
              <a:rPr lang="en-US" altLang="ko-KR" sz="12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1.3 eV.</a:t>
            </a:r>
          </a:p>
          <a:p>
            <a:pPr marL="457200" indent="-457200">
              <a:buFont typeface="Arial" panose="020B0604020202020204" pitchFamily="34" charset="0"/>
              <a:buChar char="•"/>
            </a:pPr>
            <a:endParaRPr lang="en-US" altLang="ko-KR" sz="12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a:p>
            <a:pPr marL="457200" marR="0" lvl="0" indent="-4572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a:latin typeface="나눔스퀘어OTF ExtraBold" panose="020B0600000101010101" pitchFamily="34" charset="-127"/>
                <a:ea typeface="나눔스퀘어OTF ExtraBold" panose="020B0600000101010101" pitchFamily="34" charset="-127"/>
              </a:rPr>
              <a:t>Conventional atmosphere can not explain the observed expansion of  the photosphere.</a:t>
            </a:r>
          </a:p>
          <a:p>
            <a:pPr marL="457200" indent="-457200">
              <a:buFont typeface="Arial" panose="020B0604020202020204" pitchFamily="34" charset="0"/>
              <a:buChar char="•"/>
            </a:pPr>
            <a:endParaRPr lang="en-US" altLang="ko-KR" sz="1200" dirty="0">
              <a:latin typeface="나눔스퀘어OTF ExtraBold" panose="020B0600000101010101" pitchFamily="34" charset="-127"/>
              <a:ea typeface="나눔스퀘어OTF ExtraBold" panose="020B0600000101010101" pitchFamily="34" charset="-127"/>
            </a:endParaRPr>
          </a:p>
          <a:p>
            <a:pPr marL="457200" indent="-457200">
              <a:buFont typeface="Arial" panose="020B0604020202020204" pitchFamily="34" charset="0"/>
              <a:buChar char="•"/>
            </a:pPr>
            <a:r>
              <a:rPr lang="en-US" altLang="ko-KR" sz="1200" dirty="0">
                <a:latin typeface="나눔스퀘어OTF ExtraBold" panose="020B0600000101010101" pitchFamily="34" charset="-127"/>
                <a:ea typeface="나눔스퀘어OTF ExtraBold" panose="020B0600000101010101" pitchFamily="34" charset="-127"/>
              </a:rPr>
              <a:t>To consider more advanced atmospheric (</a:t>
            </a:r>
            <a:r>
              <a:rPr lang="ko-KR" altLang="en-US" sz="1200" dirty="0" err="1">
                <a:latin typeface="나눔스퀘어OTF ExtraBold" panose="020B0600000101010101" pitchFamily="34" charset="-127"/>
                <a:ea typeface="나눔스퀘어OTF ExtraBold" panose="020B0600000101010101" pitchFamily="34" charset="-127"/>
              </a:rPr>
              <a:t>엣모스피어릭</a:t>
            </a:r>
            <a:r>
              <a:rPr lang="en-US" altLang="ko-KR" sz="1200" dirty="0">
                <a:latin typeface="나눔스퀘어OTF ExtraBold" panose="020B0600000101010101" pitchFamily="34" charset="-127"/>
                <a:ea typeface="나눔스퀘어OTF ExtraBold" panose="020B0600000101010101" pitchFamily="34" charset="-127"/>
              </a:rPr>
              <a:t>) model, perhaps accounting for deviations of spherical symmetry due to accretion process and tidal interaction in these binary systems.</a:t>
            </a:r>
          </a:p>
          <a:p>
            <a:pPr marL="457200" indent="-457200">
              <a:buFont typeface="Arial" panose="020B0604020202020204" pitchFamily="34" charset="0"/>
              <a:buChar char="•"/>
            </a:pPr>
            <a:endParaRPr lang="en-US" altLang="ko-KR" sz="1200" dirty="0">
              <a:latin typeface="나눔스퀘어OTF ExtraBold" panose="020B0600000101010101" pitchFamily="34" charset="-127"/>
              <a:ea typeface="나눔스퀘어OTF ExtraBold" panose="020B0600000101010101" pitchFamily="34" charset="-127"/>
            </a:endParaRPr>
          </a:p>
          <a:p>
            <a:pPr marL="457200" indent="-457200">
              <a:buFont typeface="Arial" panose="020B0604020202020204" pitchFamily="34" charset="0"/>
              <a:buChar char="•"/>
            </a:pPr>
            <a:r>
              <a:rPr lang="en-US" altLang="ko-KR" sz="1200" dirty="0">
                <a:latin typeface="나눔스퀘어OTF ExtraBold" panose="020B0600000101010101" pitchFamily="34" charset="-127"/>
                <a:ea typeface="나눔스퀘어OTF ExtraBold" panose="020B0600000101010101" pitchFamily="34" charset="-127"/>
              </a:rPr>
              <a:t>Further more, we have to check that the other types of white dwarfs.</a:t>
            </a:r>
          </a:p>
          <a:p>
            <a:pPr marL="457200" indent="-457200">
              <a:buFont typeface="Arial" panose="020B0604020202020204" pitchFamily="34" charset="0"/>
              <a:buChar char="•"/>
            </a:pPr>
            <a:endParaRPr lang="en-US" altLang="ko-KR" sz="1200" dirty="0">
              <a:latin typeface="나눔스퀘어OTF ExtraBold" panose="020B0600000101010101" pitchFamily="34" charset="-127"/>
              <a:ea typeface="나눔스퀘어OTF ExtraBold" panose="020B0600000101010101" pitchFamily="34" charset="-127"/>
            </a:endParaRPr>
          </a:p>
          <a:p>
            <a:pPr marL="457200" indent="-457200">
              <a:buFont typeface="Arial" panose="020B0604020202020204" pitchFamily="34" charset="0"/>
              <a:buChar char="•"/>
            </a:pPr>
            <a:endParaRPr lang="en-US" altLang="ko-KR" sz="1200" dirty="0">
              <a:latin typeface="나눔스퀘어OTF ExtraBold" panose="020B0600000101010101" pitchFamily="34" charset="-127"/>
              <a:ea typeface="나눔스퀘어OTF ExtraBold" panose="020B0600000101010101" pitchFamily="34" charset="-127"/>
            </a:endParaRPr>
          </a:p>
          <a:p>
            <a:pPr marL="457200" indent="-457200">
              <a:buFont typeface="Arial" panose="020B0604020202020204" pitchFamily="34" charset="0"/>
              <a:buChar char="•"/>
            </a:pPr>
            <a:r>
              <a:rPr lang="en-US" altLang="ko-KR" sz="1200" dirty="0">
                <a:latin typeface="나눔스퀘어OTF ExtraBold" panose="020B0600000101010101" pitchFamily="34" charset="-127"/>
                <a:ea typeface="나눔스퀘어OTF ExtraBold" panose="020B0600000101010101" pitchFamily="34" charset="-127"/>
              </a:rPr>
              <a:t>Chi2 </a:t>
            </a:r>
            <a:r>
              <a:rPr lang="ko-KR" altLang="en-US" sz="1200" dirty="0">
                <a:latin typeface="나눔스퀘어OTF ExtraBold" panose="020B0600000101010101" pitchFamily="34" charset="-127"/>
                <a:ea typeface="나눔스퀘어OTF ExtraBold" panose="020B0600000101010101" pitchFamily="34" charset="-127"/>
              </a:rPr>
              <a:t>안 쓴 이유</a:t>
            </a:r>
            <a:r>
              <a:rPr lang="en-US" altLang="ko-KR" sz="1200" dirty="0">
                <a:latin typeface="나눔스퀘어OTF ExtraBold" panose="020B0600000101010101" pitchFamily="34" charset="-127"/>
                <a:ea typeface="나눔스퀘어OTF ExtraBold" panose="020B0600000101010101" pitchFamily="34" charset="-127"/>
              </a:rPr>
              <a:t>, </a:t>
            </a:r>
            <a:r>
              <a:rPr lang="ko-KR" altLang="en-US" sz="1200" dirty="0">
                <a:latin typeface="나눔스퀘어OTF ExtraBold" panose="020B0600000101010101" pitchFamily="34" charset="-127"/>
                <a:ea typeface="나눔스퀘어OTF ExtraBold" panose="020B0600000101010101" pitchFamily="34" charset="-127"/>
              </a:rPr>
              <a:t>우선 </a:t>
            </a:r>
            <a:r>
              <a:rPr lang="en-US" altLang="ko-KR" sz="1200" dirty="0">
                <a:latin typeface="나눔스퀘어OTF ExtraBold" panose="020B0600000101010101" pitchFamily="34" charset="-127"/>
                <a:ea typeface="나눔스퀘어OTF ExtraBold" panose="020B0600000101010101" pitchFamily="34" charset="-127"/>
              </a:rPr>
              <a:t>log </a:t>
            </a:r>
            <a:r>
              <a:rPr lang="en-US" altLang="ko-KR" sz="1200" dirty="0" err="1">
                <a:latin typeface="나눔스퀘어OTF ExtraBold" panose="020B0600000101010101" pitchFamily="34" charset="-127"/>
                <a:ea typeface="나눔스퀘어OTF ExtraBold" panose="020B0600000101010101" pitchFamily="34" charset="-127"/>
              </a:rPr>
              <a:t>log</a:t>
            </a:r>
            <a:r>
              <a:rPr lang="en-US" altLang="ko-KR" sz="1200" dirty="0">
                <a:latin typeface="나눔스퀘어OTF ExtraBold" panose="020B0600000101010101" pitchFamily="34" charset="-127"/>
                <a:ea typeface="나눔스퀘어OTF ExtraBold" panose="020B0600000101010101" pitchFamily="34" charset="-127"/>
              </a:rPr>
              <a:t> plan</a:t>
            </a:r>
            <a:r>
              <a:rPr lang="ko-KR" altLang="en-US" sz="1200" dirty="0">
                <a:latin typeface="나눔스퀘어OTF ExtraBold" panose="020B0600000101010101" pitchFamily="34" charset="-127"/>
                <a:ea typeface="나눔스퀘어OTF ExtraBold" panose="020B0600000101010101" pitchFamily="34" charset="-127"/>
              </a:rPr>
              <a:t>에서 보고</a:t>
            </a:r>
            <a:r>
              <a:rPr lang="en-US" altLang="ko-KR" sz="1200" dirty="0">
                <a:latin typeface="나눔스퀘어OTF ExtraBold" panose="020B0600000101010101" pitchFamily="34" charset="-127"/>
                <a:ea typeface="나눔스퀘어OTF ExtraBold" panose="020B0600000101010101" pitchFamily="34" charset="-127"/>
              </a:rPr>
              <a:t>  constant </a:t>
            </a:r>
            <a:r>
              <a:rPr lang="ko-KR" altLang="en-US" sz="1200" dirty="0">
                <a:latin typeface="나눔스퀘어OTF ExtraBold" panose="020B0600000101010101" pitchFamily="34" charset="-127"/>
                <a:ea typeface="나눔스퀘어OTF ExtraBold" panose="020B0600000101010101" pitchFamily="34" charset="-127"/>
              </a:rPr>
              <a:t>항을 무시하기 </a:t>
            </a:r>
            <a:r>
              <a:rPr lang="ko-KR" altLang="en-US" sz="1200" dirty="0" err="1">
                <a:latin typeface="나눔스퀘어OTF ExtraBold" panose="020B0600000101010101" pitchFamily="34" charset="-127"/>
                <a:ea typeface="나눔스퀘어OTF ExtraBold" panose="020B0600000101010101" pitchFamily="34" charset="-127"/>
              </a:rPr>
              <a:t>위해서이며</a:t>
            </a:r>
            <a:r>
              <a:rPr lang="en-US" altLang="ko-KR" sz="1200" dirty="0">
                <a:latin typeface="나눔스퀘어OTF ExtraBold" panose="020B0600000101010101" pitchFamily="34" charset="-127"/>
                <a:ea typeface="나눔스퀘어OTF ExtraBold" panose="020B0600000101010101" pitchFamily="34" charset="-127"/>
              </a:rPr>
              <a:t>,  </a:t>
            </a:r>
            <a:r>
              <a:rPr lang="ko-KR" altLang="en-US" sz="1200" dirty="0">
                <a:latin typeface="나눔스퀘어OTF ExtraBold" panose="020B0600000101010101" pitchFamily="34" charset="-127"/>
                <a:ea typeface="나눔스퀘어OTF ExtraBold" panose="020B0600000101010101" pitchFamily="34" charset="-127"/>
              </a:rPr>
              <a:t>우리는 </a:t>
            </a:r>
            <a:r>
              <a:rPr lang="en-US" altLang="ko-KR" sz="1200" dirty="0">
                <a:latin typeface="나눔스퀘어OTF ExtraBold" panose="020B0600000101010101" pitchFamily="34" charset="-127"/>
                <a:ea typeface="나눔스퀘어OTF ExtraBold" panose="020B0600000101010101" pitchFamily="34" charset="-127"/>
              </a:rPr>
              <a:t>error</a:t>
            </a:r>
            <a:r>
              <a:rPr lang="ko-KR" altLang="en-US" sz="1200" dirty="0">
                <a:latin typeface="나눔스퀘어OTF ExtraBold" panose="020B0600000101010101" pitchFamily="34" charset="-127"/>
                <a:ea typeface="나눔스퀘어OTF ExtraBold" panose="020B0600000101010101" pitchFamily="34" charset="-127"/>
              </a:rPr>
              <a:t>를 고려하지 않았기 때문이다</a:t>
            </a:r>
            <a:r>
              <a:rPr lang="en-US" altLang="ko-KR" sz="1200" dirty="0">
                <a:latin typeface="나눔스퀘어OTF ExtraBold" panose="020B0600000101010101" pitchFamily="34" charset="-127"/>
                <a:ea typeface="나눔스퀘어OTF ExtraBold" panose="020B0600000101010101" pitchFamily="34" charset="-127"/>
              </a:rPr>
              <a:t>.</a:t>
            </a:r>
            <a:endParaRPr lang="ko-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25</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709711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82FC6ED-3690-4AEA-BD31-5EA2A82F6170}" type="slidenum">
              <a:rPr lang="ko-KR" altLang="en-US" smtClean="0"/>
              <a:t>26</a:t>
            </a:fld>
            <a:endParaRPr lang="ko-KR" altLang="en-US" dirty="0"/>
          </a:p>
        </p:txBody>
      </p:sp>
    </p:spTree>
    <p:extLst>
      <p:ext uri="{BB962C8B-B14F-4D97-AF65-F5344CB8AC3E}">
        <p14:creationId xmlns:p14="http://schemas.microsoft.com/office/powerpoint/2010/main" val="233341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82FC6ED-3690-4AEA-BD31-5EA2A82F6170}" type="slidenum">
              <a:rPr lang="ko-KR" altLang="en-US" smtClean="0"/>
              <a:t>27</a:t>
            </a:fld>
            <a:endParaRPr lang="ko-KR" altLang="en-US" dirty="0"/>
          </a:p>
        </p:txBody>
      </p:sp>
    </p:spTree>
    <p:extLst>
      <p:ext uri="{BB962C8B-B14F-4D97-AF65-F5344CB8AC3E}">
        <p14:creationId xmlns:p14="http://schemas.microsoft.com/office/powerpoint/2010/main" val="1467237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we calculated with original data, and using this data we can get the optimal alpha and beta.</a:t>
            </a:r>
          </a:p>
          <a:p>
            <a:r>
              <a:rPr lang="en-US" altLang="ko-KR" dirty="0"/>
              <a:t>And then we make random noise and test changed data. (enter)</a:t>
            </a:r>
          </a:p>
          <a:p>
            <a:r>
              <a:rPr lang="en-US" altLang="ko-KR" dirty="0"/>
              <a:t>We can get new optimal alpha and beta for set 1. (enter,)</a:t>
            </a:r>
          </a:p>
          <a:p>
            <a:r>
              <a:rPr lang="en-US" altLang="ko-KR" dirty="0"/>
              <a:t>Once again,  we make other random noise and test changed data. (enter, enter)</a:t>
            </a:r>
          </a:p>
          <a:p>
            <a:r>
              <a:rPr lang="en-US" altLang="ko-KR" dirty="0"/>
              <a:t>Repeat until 50,000 times, we can get 50,000 number of alpha and beta. </a:t>
            </a:r>
          </a:p>
          <a:p>
            <a:r>
              <a:rPr lang="en-US" altLang="ko-KR" dirty="0"/>
              <a:t>Based on these parameters, according to Center limit theory,  we can get mean and standard deviation of parameter.</a:t>
            </a:r>
            <a:endParaRPr lang="ko-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28</a:t>
            </a:fld>
            <a:endParaRPr lang="en-US" sz="1200" b="0" i="0" u="none" strike="noStrike" cap="none" dirty="0">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4096801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a:t>Before the test, we also consider the parameter estimation method.</a:t>
                </a:r>
              </a:p>
              <a:p>
                <a:r>
                  <a:rPr lang="en-US" altLang="ko-KR" dirty="0"/>
                  <a:t>We test two method that Least square and ODR method. (enter)  Least square method is usually used to estimate parameter.  It is minimize to chi square.  (enter) Orthogonal distance regression is useful if two variable have errors, (enter)</a:t>
                </a:r>
              </a:p>
              <a:p>
                <a:r>
                  <a:rPr lang="en-US" altLang="ko-KR" dirty="0"/>
                  <a:t> however, </a:t>
                </a:r>
                <a:r>
                  <a:rPr lang="en-US" altLang="ko-KR" sz="1200" dirty="0">
                    <a:latin typeface="나눔스퀘어OTF ExtraBold" panose="020B0600000101010101" pitchFamily="34" charset="-127"/>
                    <a:ea typeface="나눔스퀘어OTF ExtraBold" panose="020B0600000101010101" pitchFamily="34" charset="-127"/>
                  </a:rPr>
                  <a:t>If these errors too small, considering errors might not be useful. In this case, ODR doesn’t use errors, and just used similar to LS.</a:t>
                </a:r>
              </a:p>
              <a:p>
                <a:r>
                  <a:rPr lang="en-US" altLang="ko-KR" sz="1200" dirty="0">
                    <a:latin typeface="나눔스퀘어OTF ExtraBold" panose="020B0600000101010101" pitchFamily="34" charset="-127"/>
                    <a:ea typeface="나눔스퀘어OTF ExtraBold" panose="020B0600000101010101" pitchFamily="34" charset="-127"/>
                  </a:rPr>
                  <a:t>(enter)</a:t>
                </a:r>
                <a:r>
                  <a:rPr lang="ko-KR" altLang="en-US" sz="1200" baseline="0" dirty="0">
                    <a:latin typeface="나눔스퀘어OTF ExtraBold" panose="020B0600000101010101" pitchFamily="34" charset="-127"/>
                    <a:ea typeface="나눔스퀘어OTF ExtraBold" panose="020B0600000101010101" pitchFamily="34" charset="-127"/>
                  </a:rPr>
                  <a:t> </a:t>
                </a:r>
                <a:r>
                  <a:rPr lang="en-US" altLang="ko-KR" dirty="0"/>
                  <a:t>But, Least Square uses SVD method and ODR </a:t>
                </a:r>
                <a:r>
                  <a:rPr lang="en-US" altLang="ko-KR" sz="1200" dirty="0">
                    <a:latin typeface="나눔스퀘어OTF ExtraBold" panose="020B0600000101010101" pitchFamily="34" charset="-127"/>
                    <a:ea typeface="나눔스퀘어OTF ExtraBold" panose="020B0600000101010101" pitchFamily="34" charset="-127"/>
                  </a:rPr>
                  <a:t>is repeatedly update parameter to minimize </a:t>
                </a:r>
                <a14:m>
                  <m:oMath xmlns:m="http://schemas.openxmlformats.org/officeDocument/2006/math">
                    <m:sSup>
                      <m:sSupPr>
                        <m:ctrlPr>
                          <a:rPr lang="en-US" altLang="ko-KR" sz="1200" b="0" i="1" smtClean="0">
                            <a:latin typeface="Cambria Math" panose="02040503050406030204" pitchFamily="18" charset="0"/>
                            <a:ea typeface="나눔스퀘어OTF ExtraBold" panose="020B0600000101010101" pitchFamily="34" charset="-127"/>
                          </a:rPr>
                        </m:ctrlPr>
                      </m:sSupPr>
                      <m:e>
                        <m:r>
                          <a:rPr lang="en-US" altLang="ko-KR" sz="1200" b="0" i="1" smtClean="0">
                            <a:latin typeface="Cambria Math" panose="02040503050406030204" pitchFamily="18" charset="0"/>
                            <a:ea typeface="나눔스퀘어OTF ExtraBold" panose="020B0600000101010101" pitchFamily="34" charset="-127"/>
                          </a:rPr>
                          <m:t>𝜒</m:t>
                        </m:r>
                      </m:e>
                      <m:sup>
                        <m:r>
                          <a:rPr lang="en-US" altLang="ko-KR" sz="1200" b="0" i="1" smtClean="0">
                            <a:latin typeface="Cambria Math" panose="02040503050406030204" pitchFamily="18" charset="0"/>
                            <a:ea typeface="나눔스퀘어OTF ExtraBold" panose="020B0600000101010101" pitchFamily="34" charset="-127"/>
                          </a:rPr>
                          <m:t>2</m:t>
                        </m:r>
                      </m:sup>
                    </m:sSup>
                    <m:r>
                      <a:rPr lang="en-US" altLang="ko-KR" sz="1200" b="0" i="0" smtClean="0">
                        <a:latin typeface="Cambria Math" panose="02040503050406030204" pitchFamily="18" charset="0"/>
                        <a:ea typeface="나눔스퀘어OTF ExtraBold" panose="020B0600000101010101" pitchFamily="34" charset="-127"/>
                      </a:rPr>
                      <m:t>.</m:t>
                    </m:r>
                  </m:oMath>
                </a14:m>
                <a:r>
                  <a:rPr lang="en-US" altLang="ko-KR" sz="1200" b="0" dirty="0">
                    <a:latin typeface="나눔스퀘어OTF ExtraBold" panose="020B0600000101010101" pitchFamily="34" charset="-127"/>
                    <a:ea typeface="나눔스퀘어OTF ExtraBold" panose="020B0600000101010101" pitchFamily="34" charset="-127"/>
                  </a:rPr>
                  <a:t> </a:t>
                </a:r>
                <a:r>
                  <a:rPr lang="en-US" altLang="ko-KR" sz="1200" dirty="0">
                    <a:latin typeface="나눔스퀘어OTF ExtraBold" panose="020B0600000101010101" pitchFamily="34" charset="-127"/>
                    <a:ea typeface="나눔스퀘어OTF ExtraBold" panose="020B0600000101010101" pitchFamily="34" charset="-127"/>
                  </a:rPr>
                  <a:t>So they can have different result. (enter) This figure show that ODR and LS result. In this case,</a:t>
                </a:r>
                <a:r>
                  <a:rPr lang="en-US" altLang="ko-KR" sz="1200" baseline="0" dirty="0">
                    <a:latin typeface="나눔스퀘어OTF ExtraBold" panose="020B0600000101010101" pitchFamily="34" charset="-127"/>
                    <a:ea typeface="나눔스퀘어OTF ExtraBold" panose="020B0600000101010101" pitchFamily="34" charset="-127"/>
                  </a:rPr>
                  <a:t> since</a:t>
                </a:r>
                <a:r>
                  <a:rPr lang="en-US" altLang="ko-KR" sz="1200" dirty="0">
                    <a:latin typeface="나눔스퀘어OTF ExtraBold" panose="020B0600000101010101" pitchFamily="34" charset="-127"/>
                    <a:ea typeface="나눔스퀘어OTF ExtraBold" panose="020B0600000101010101" pitchFamily="34" charset="-127"/>
                  </a:rPr>
                  <a:t> ODR method gives lower chi square (enter), we chose ODR method. </a:t>
                </a:r>
              </a:p>
              <a:p>
                <a:endParaRPr lang="en-US" altLang="ko-KR" sz="1200" dirty="0">
                  <a:latin typeface="나눔스퀘어OTF ExtraBold" panose="020B0600000101010101" pitchFamily="34" charset="-127"/>
                  <a:ea typeface="나눔스퀘어OTF ExtraBold" panose="020B0600000101010101"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we test three temperature normalized relations,</a:t>
                </a:r>
                <a:r>
                  <a:rPr lang="ko-KR" altLang="en-US" dirty="0"/>
                  <a:t> </a:t>
                </a:r>
                <a:r>
                  <a:rPr lang="en-US" altLang="ko-KR" dirty="0"/>
                  <a:t>each</a:t>
                </a:r>
                <a:r>
                  <a:rPr lang="ko-KR" altLang="en-US" dirty="0"/>
                  <a:t> </a:t>
                </a:r>
                <a:r>
                  <a:rPr lang="en-US" altLang="ko-KR" dirty="0"/>
                  <a:t>relation</a:t>
                </a:r>
                <a:r>
                  <a:rPr lang="ko-KR" altLang="en-US" dirty="0"/>
                  <a:t> </a:t>
                </a:r>
                <a:r>
                  <a:rPr lang="en-US" altLang="ko-KR" dirty="0"/>
                  <a:t>has different temperature function. </a:t>
                </a:r>
              </a:p>
              <a:p>
                <a:endParaRPr lang="en-US" altLang="ko-KR" dirty="0"/>
              </a:p>
            </p:txBody>
          </p:sp>
        </mc:Choice>
        <mc:Fallback xmlns="">
          <p:sp>
            <p:nvSpPr>
              <p:cNvPr id="3" name="슬라이드 노트 개체 틀 2"/>
              <p:cNvSpPr>
                <a:spLocks noGrp="1"/>
              </p:cNvSpPr>
              <p:nvPr>
                <p:ph type="body" idx="1"/>
              </p:nvPr>
            </p:nvSpPr>
            <p:spPr/>
            <p:txBody>
              <a:bodyPr/>
              <a:lstStyle/>
              <a:p>
                <a:r>
                  <a:rPr lang="en-US" altLang="ko-KR" dirty="0"/>
                  <a:t>Before the test, we also consider the parameter estimation method.</a:t>
                </a:r>
              </a:p>
              <a:p>
                <a:endParaRPr lang="en-US" altLang="ko-KR" dirty="0"/>
              </a:p>
              <a:p>
                <a:r>
                  <a:rPr lang="en-US" altLang="ko-KR" dirty="0"/>
                  <a:t>We test two method that Least square and ODR method. </a:t>
                </a:r>
              </a:p>
              <a:p>
                <a:r>
                  <a:rPr lang="en-US" altLang="ko-KR" dirty="0"/>
                  <a:t>Least square method is typically used to estimate parameter.  It is minimize to chi square. </a:t>
                </a:r>
              </a:p>
              <a:p>
                <a:r>
                  <a:rPr lang="en-US" altLang="ko-KR" dirty="0"/>
                  <a:t>(enter)</a:t>
                </a:r>
              </a:p>
              <a:p>
                <a:r>
                  <a:rPr lang="en-US" altLang="ko-KR" dirty="0"/>
                  <a:t>Orthogonal distance regression is useful if two more variable have errors,</a:t>
                </a:r>
              </a:p>
              <a:p>
                <a:r>
                  <a:rPr lang="en-US" altLang="ko-KR" dirty="0"/>
                  <a:t>(enter)</a:t>
                </a:r>
              </a:p>
              <a:p>
                <a:r>
                  <a:rPr lang="en-US" altLang="ko-KR" dirty="0"/>
                  <a:t> however, </a:t>
                </a:r>
                <a:r>
                  <a:rPr lang="en-US" altLang="ko-KR" sz="1200" dirty="0">
                    <a:latin typeface="나눔스퀘어OTF ExtraBold" panose="020B0600000101010101" pitchFamily="34" charset="-127"/>
                    <a:ea typeface="나눔스퀘어OTF ExtraBold" panose="020B0600000101010101" pitchFamily="34" charset="-127"/>
                  </a:rPr>
                  <a:t>If these errors too small or if there are multi variables involved, considering errors might not be useful.</a:t>
                </a:r>
              </a:p>
              <a:p>
                <a:r>
                  <a:rPr lang="en-US" altLang="ko-KR" sz="1200" dirty="0">
                    <a:latin typeface="나눔스퀘어OTF ExtraBold" panose="020B0600000101010101" pitchFamily="34" charset="-127"/>
                    <a:ea typeface="나눔스퀘어OTF ExtraBold" panose="020B0600000101010101" pitchFamily="34" charset="-127"/>
                  </a:rPr>
                  <a:t>In this case, ODR doesn’t use errors, similar to utilizing LS.</a:t>
                </a:r>
              </a:p>
              <a:p>
                <a:r>
                  <a:rPr lang="en-US" altLang="ko-KR" sz="1200" dirty="0">
                    <a:latin typeface="나눔스퀘어OTF ExtraBold" panose="020B0600000101010101" pitchFamily="34" charset="-127"/>
                    <a:ea typeface="나눔스퀘어OTF ExtraBold" panose="020B0600000101010101" pitchFamily="34" charset="-127"/>
                  </a:rPr>
                  <a:t>(enter)</a:t>
                </a:r>
                <a:endParaRPr lang="ko-KR" altLang="en-US" sz="1200" dirty="0">
                  <a:latin typeface="나눔스퀘어OTF ExtraBold" panose="020B0600000101010101" pitchFamily="34" charset="-127"/>
                  <a:ea typeface="나눔스퀘어OTF ExtraBold" panose="020B0600000101010101" pitchFamily="34" charset="-127"/>
                </a:endParaRPr>
              </a:p>
              <a:p>
                <a:r>
                  <a:rPr lang="en-US" altLang="ko-KR" dirty="0"/>
                  <a:t>But, LS use SVD method and ODR </a:t>
                </a:r>
                <a:r>
                  <a:rPr lang="en-US" altLang="ko-KR" sz="1200" dirty="0">
                    <a:latin typeface="나눔스퀘어OTF ExtraBold" panose="020B0600000101010101" pitchFamily="34" charset="-127"/>
                    <a:ea typeface="나눔스퀘어OTF ExtraBold" panose="020B0600000101010101" pitchFamily="34" charset="-127"/>
                  </a:rPr>
                  <a:t>is repeatedly update parameter to minimize </a:t>
                </a:r>
                <a:r>
                  <a:rPr lang="en-US" altLang="ko-KR" sz="1200" b="0" i="0">
                    <a:latin typeface="Cambria Math" panose="02040503050406030204" pitchFamily="18" charset="0"/>
                    <a:ea typeface="나눔스퀘어OTF ExtraBold" panose="020B0600000101010101" pitchFamily="34" charset="-127"/>
                  </a:rPr>
                  <a:t>𝜒^2.</a:t>
                </a:r>
                <a:endParaRPr lang="en-US" altLang="ko-KR" sz="1200" b="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So they can have different result. (enter) This figure show that ODR and LS result.</a:t>
                </a:r>
              </a:p>
              <a:p>
                <a:r>
                  <a:rPr lang="en-US" altLang="ko-KR" sz="1200" dirty="0">
                    <a:latin typeface="나눔스퀘어OTF ExtraBold" panose="020B0600000101010101" pitchFamily="34" charset="-127"/>
                    <a:ea typeface="나눔스퀘어OTF ExtraBold" panose="020B0600000101010101" pitchFamily="34" charset="-127"/>
                  </a:rPr>
                  <a:t>In this case, Since ODR method gives lower chi square (enter), we chose ODR method. </a:t>
                </a:r>
              </a:p>
              <a:p>
                <a:endParaRPr lang="en-US" altLang="ko-KR" sz="1200" dirty="0">
                  <a:latin typeface="나눔스퀘어OTF ExtraBold" panose="020B0600000101010101" pitchFamily="34" charset="-127"/>
                  <a:ea typeface="나눔스퀘어OTF ExtraBold" panose="020B0600000101010101"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we test three temperature normalized relations,</a:t>
                </a:r>
                <a:r>
                  <a:rPr lang="ko-KR" altLang="en-US" dirty="0"/>
                  <a:t> </a:t>
                </a:r>
                <a:r>
                  <a:rPr lang="en-US" altLang="ko-KR" dirty="0"/>
                  <a:t>each</a:t>
                </a:r>
                <a:r>
                  <a:rPr lang="ko-KR" altLang="en-US" dirty="0"/>
                  <a:t> </a:t>
                </a:r>
                <a:r>
                  <a:rPr lang="en-US" altLang="ko-KR" dirty="0"/>
                  <a:t>relation</a:t>
                </a:r>
                <a:r>
                  <a:rPr lang="ko-KR" altLang="en-US" dirty="0"/>
                  <a:t> </a:t>
                </a:r>
                <a:r>
                  <a:rPr lang="en-US" altLang="ko-KR" dirty="0"/>
                  <a:t>has different temperature function. </a:t>
                </a:r>
              </a:p>
              <a:p>
                <a:endParaRPr lang="en-US" altLang="ko-KR" dirty="0"/>
              </a:p>
            </p:txBody>
          </p:sp>
        </mc:Fallback>
      </mc:AlternateContent>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a:ea typeface="Malgun Gothic"/>
                <a:cs typeface="Malgun Gothic"/>
                <a:sym typeface="Malgun Gothic"/>
              </a:rPr>
              <a:t>29</a:t>
            </a:fld>
            <a:endParaRPr lang="en-US"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64502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ko-KR" dirty="0"/>
              <a:t>In this part, I will briefly present the basic of white dwarfs.</a:t>
            </a:r>
          </a:p>
        </p:txBody>
      </p:sp>
      <p:sp>
        <p:nvSpPr>
          <p:cNvPr id="133" name="Google Shape;133;p9: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00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(STD</a:t>
            </a:r>
            <a:r>
              <a:rPr lang="ko-KR" altLang="en-US" dirty="0"/>
              <a:t>를 사용해서 </a:t>
            </a:r>
            <a:r>
              <a:rPr lang="en-US" altLang="ko-KR" dirty="0"/>
              <a:t>Constant term </a:t>
            </a:r>
            <a:r>
              <a:rPr lang="ko-KR" altLang="en-US" dirty="0"/>
              <a:t>사라지게 만들기</a:t>
            </a:r>
            <a:r>
              <a:rPr lang="en-US" altLang="ko-KR" dirty="0"/>
              <a:t>.)</a:t>
            </a:r>
          </a:p>
          <a:p>
            <a:endParaRPr lang="en-US" altLang="ko-KR" dirty="0"/>
          </a:p>
          <a:p>
            <a:r>
              <a:rPr lang="ko-KR" altLang="en-US" dirty="0"/>
              <a:t>우선 </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B82FC6ED-3690-4AEA-BD31-5EA2A82F6170}" type="slidenum">
              <a:rPr lang="ko-KR" altLang="en-US" smtClean="0"/>
              <a:t>30</a:t>
            </a:fld>
            <a:endParaRPr lang="ko-KR" altLang="en-US" dirty="0"/>
          </a:p>
        </p:txBody>
      </p:sp>
    </p:spTree>
    <p:extLst>
      <p:ext uri="{BB962C8B-B14F-4D97-AF65-F5344CB8AC3E}">
        <p14:creationId xmlns:p14="http://schemas.microsoft.com/office/powerpoint/2010/main" val="3837004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Parsons used X- shooter technique which spectroscopic method because it is useful to calculate effective temperature and surface gravity. Spectra shape are affected to surface gravity and effective temperature.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Use atmosphere model and find the best fit.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Red line is the lowest chi square fitting to observed Balmer lines.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From this, spectroscopic method can get surface gravity and effective temperature.</a:t>
            </a:r>
          </a:p>
        </p:txBody>
      </p:sp>
      <p:sp>
        <p:nvSpPr>
          <p:cNvPr id="87" name="Google Shape;87;p5: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195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Parsons also use Photometric method, such as ULTRACAM and ULTRASPEC(</a:t>
            </a:r>
            <a:r>
              <a:rPr lang="ko-KR" altLang="en-US" dirty="0"/>
              <a:t>스펙</a:t>
            </a:r>
            <a:r>
              <a:rPr lang="en-US" altLang="ko-KR" dirty="0"/>
              <a:t>), it</a:t>
            </a:r>
            <a:r>
              <a:rPr lang="ko-KR" altLang="en-US" dirty="0"/>
              <a:t> </a:t>
            </a:r>
            <a:r>
              <a:rPr lang="en-US" altLang="ko-KR" dirty="0"/>
              <a:t>is</a:t>
            </a:r>
            <a:r>
              <a:rPr lang="ko-KR" altLang="en-US" dirty="0"/>
              <a:t> </a:t>
            </a:r>
            <a:r>
              <a:rPr lang="en-US" altLang="ko-KR" dirty="0"/>
              <a:t>useful</a:t>
            </a:r>
            <a:r>
              <a:rPr lang="ko-KR" altLang="en-US" dirty="0"/>
              <a:t> </a:t>
            </a:r>
            <a:r>
              <a:rPr lang="en-US" altLang="ko-KR" dirty="0"/>
              <a:t>to</a:t>
            </a:r>
            <a:r>
              <a:rPr lang="ko-KR" altLang="en-US" dirty="0"/>
              <a:t> </a:t>
            </a:r>
            <a:r>
              <a:rPr lang="en-US" altLang="ko-KR" dirty="0"/>
              <a:t>calculate radius.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Theoretically, we can get radius using Stefan –Boltzmann law. However it is challenging to get bolometric luminosity.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recently (enter) photometric method use (enter) Spectral energy distribution method with distance.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From this , photometric method can get white dwarf radius. (# Surface flux also can get atmosphere model.)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Parsons used these two method, spectroscopic and photometric method, Parsons can get precise white dwarf information.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why we don’t use other study like using thousands samples?</a:t>
            </a:r>
          </a:p>
        </p:txBody>
      </p:sp>
      <p:sp>
        <p:nvSpPr>
          <p:cNvPr id="87" name="Google Shape;87;p5: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207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F0F0F"/>
                </a:solidFill>
                <a:effectLst/>
                <a:latin typeface="Abadi" panose="020B0604020104020204" pitchFamily="34" charset="0"/>
              </a:rPr>
              <a:t>White dwarf is known for the end of the middle mass star. These stars follow H-R diagram evolved to white dwarfs.  There is a typical white dwarf. That is Sirius B</a:t>
            </a:r>
            <a:endParaRPr lang="en-US" altLang="ko-KR" dirty="0"/>
          </a:p>
        </p:txBody>
      </p:sp>
      <p:sp>
        <p:nvSpPr>
          <p:cNvPr id="4" name="슬라이드 번호 개체 틀 3"/>
          <p:cNvSpPr>
            <a:spLocks noGrp="1"/>
          </p:cNvSpPr>
          <p:nvPr>
            <p:ph type="sldNum" sz="quarter" idx="5"/>
          </p:nvPr>
        </p:nvSpPr>
        <p:spPr/>
        <p:txBody>
          <a:bodyPr/>
          <a:lstStyle/>
          <a:p>
            <a:fld id="{B82FC6ED-3690-4AEA-BD31-5EA2A82F6170}" type="slidenum">
              <a:rPr lang="ko-KR" altLang="en-US" smtClean="0"/>
              <a:t>34</a:t>
            </a:fld>
            <a:endParaRPr lang="ko-KR" altLang="en-US" dirty="0"/>
          </a:p>
        </p:txBody>
      </p:sp>
    </p:spTree>
    <p:extLst>
      <p:ext uri="{BB962C8B-B14F-4D97-AF65-F5344CB8AC3E}">
        <p14:creationId xmlns:p14="http://schemas.microsoft.com/office/powerpoint/2010/main" val="1688518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a single star evolution. Light and middle mass Main sequence stars are burning Hydrogen in their core. (enter)</a:t>
            </a:r>
          </a:p>
          <a:p>
            <a:r>
              <a:rPr lang="en-US" altLang="ko-KR" dirty="0"/>
              <a:t>When they finished burning  hydrogen, MS are evolved to Red Giant Branch and Asymptotic giant branch. (enter)</a:t>
            </a:r>
          </a:p>
          <a:p>
            <a:r>
              <a:rPr lang="en-US" altLang="ko-KR" dirty="0"/>
              <a:t>Finally, when they ceased nuclear synthesis, outer envelope spread to Universe like Planetary Nebula, and center of Planetary Nebula has a compact star, called White Dwarf. </a:t>
            </a:r>
          </a:p>
        </p:txBody>
      </p:sp>
      <p:sp>
        <p:nvSpPr>
          <p:cNvPr id="4" name="슬라이드 번호 개체 틀 3"/>
          <p:cNvSpPr>
            <a:spLocks noGrp="1"/>
          </p:cNvSpPr>
          <p:nvPr>
            <p:ph type="sldNum" sz="quarter" idx="5"/>
          </p:nvPr>
        </p:nvSpPr>
        <p:spPr/>
        <p:txBody>
          <a:bodyPr/>
          <a:lstStyle/>
          <a:p>
            <a:fld id="{B82FC6ED-3690-4AEA-BD31-5EA2A82F6170}" type="slidenum">
              <a:rPr lang="ko-KR" altLang="en-US" smtClean="0"/>
              <a:t>35</a:t>
            </a:fld>
            <a:endParaRPr lang="ko-KR" altLang="en-US" dirty="0"/>
          </a:p>
        </p:txBody>
      </p:sp>
    </p:spTree>
    <p:extLst>
      <p:ext uri="{BB962C8B-B14F-4D97-AF65-F5344CB8AC3E}">
        <p14:creationId xmlns:p14="http://schemas.microsoft.com/office/powerpoint/2010/main" val="2507410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other scenario, binary star evolution.</a:t>
            </a:r>
          </a:p>
          <a:p>
            <a:r>
              <a:rPr lang="en-US" altLang="ko-KR" dirty="0"/>
              <a:t>In two Main Sequence binary system, the more massive star evolves to RGB phase.  Like this case, 3 solar mass is going to RGB phase first. (enter) And then RGB fills the Roche Lobe and the residual matters are crossed the Roche lobe and swallowed to MS. (enter)</a:t>
            </a:r>
          </a:p>
          <a:p>
            <a:r>
              <a:rPr lang="en-US" altLang="ko-KR" dirty="0"/>
              <a:t>Finally, this system form white dwarf.   Next, I will present the(</a:t>
            </a:r>
            <a:r>
              <a:rPr lang="ko-KR" altLang="en-US" dirty="0"/>
              <a:t>디</a:t>
            </a:r>
            <a:r>
              <a:rPr lang="en-US" altLang="ko-KR" dirty="0"/>
              <a:t>) observed and theoretical properties of white dwarfs</a:t>
            </a:r>
          </a:p>
        </p:txBody>
      </p:sp>
      <p:sp>
        <p:nvSpPr>
          <p:cNvPr id="4" name="슬라이드 번호 개체 틀 3"/>
          <p:cNvSpPr>
            <a:spLocks noGrp="1"/>
          </p:cNvSpPr>
          <p:nvPr>
            <p:ph type="sldNum" sz="quarter" idx="5"/>
          </p:nvPr>
        </p:nvSpPr>
        <p:spPr/>
        <p:txBody>
          <a:bodyPr/>
          <a:lstStyle/>
          <a:p>
            <a:fld id="{B82FC6ED-3690-4AEA-BD31-5EA2A82F6170}" type="slidenum">
              <a:rPr lang="ko-KR" altLang="en-US" smtClean="0"/>
              <a:t>36</a:t>
            </a:fld>
            <a:endParaRPr lang="ko-KR" altLang="en-US" dirty="0"/>
          </a:p>
        </p:txBody>
      </p:sp>
    </p:spTree>
    <p:extLst>
      <p:ext uri="{BB962C8B-B14F-4D97-AF65-F5344CB8AC3E}">
        <p14:creationId xmlns:p14="http://schemas.microsoft.com/office/powerpoint/2010/main" val="1832513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algn="just" latinLnBrk="1">
              <a:lnSpc>
                <a:spcPct val="107000"/>
              </a:lnSpc>
              <a:spcAft>
                <a:spcPts val="800"/>
              </a:spcAft>
            </a:pPr>
            <a:r>
              <a:rPr lang="en-US"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rPr>
              <a:t>Because other samples have quite uncertainties. (enter) One example is 2020 Chandra study. Many studies used one method, like use a photometric method and get white dwarf radius. And then using models or other methods, estimate other value. However, during this process, it brings uncertainties. One example is using gravitational redshift. Using the observed gravitational redshift method can bring quite large errors. (enter)</a:t>
            </a:r>
            <a:endParaRPr lang="ko-KR"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rPr>
              <a:t> </a:t>
            </a:r>
            <a:endParaRPr lang="ko-KR"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rPr>
              <a:t>And there are some constrains in Chandra study, (enter) </a:t>
            </a:r>
          </a:p>
          <a:p>
            <a:pPr algn="just" latinLnBrk="1">
              <a:lnSpc>
                <a:spcPct val="107000"/>
              </a:lnSpc>
              <a:spcAft>
                <a:spcPts val="800"/>
              </a:spcAft>
            </a:pPr>
            <a:r>
              <a:rPr lang="en-US"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rPr>
              <a:t>One is using noiseless radius samples, so redshift errors purely go to mass errors. And In photometric method, they set effective temperature and surface gravity as free parameter . And in spectroscopic method, they get radius and mass used model. </a:t>
            </a:r>
            <a:endParaRPr lang="ko-KR"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rPr>
              <a:t>However, Parsons use both two method and get white dwarf properties based on the observed data.   </a:t>
            </a:r>
          </a:p>
          <a:p>
            <a:pPr algn="just" latinLnBrk="1">
              <a:lnSpc>
                <a:spcPct val="107000"/>
              </a:lnSpc>
              <a:spcAft>
                <a:spcPts val="800"/>
              </a:spcAft>
            </a:pPr>
            <a:r>
              <a:rPr lang="en-US"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rPr>
              <a:t>So, we choose Parson data.   </a:t>
            </a:r>
            <a:endParaRPr lang="ko-KR"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rPr>
              <a:t> </a:t>
            </a:r>
            <a:endParaRPr lang="ko-KR" altLang="ko-KR" sz="1800" kern="100" dirty="0">
              <a:effectLst/>
              <a:latin typeface="나눔고딕 ExtraBold" panose="020D0904000000000000" pitchFamily="50" charset="-127"/>
              <a:ea typeface="나눔고딕 ExtraBold" panose="020D0904000000000000" pitchFamily="50"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latin typeface="나눔고딕 ExtraBold" panose="020D0904000000000000" pitchFamily="50" charset="-127"/>
              <a:ea typeface="나눔고딕 ExtraBold" panose="020D0904000000000000" pitchFamily="50" charset="-127"/>
            </a:endParaRPr>
          </a:p>
        </p:txBody>
      </p:sp>
      <p:sp>
        <p:nvSpPr>
          <p:cNvPr id="87" name="Google Shape;87;p5: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8241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White dwarf is light and middle mass star ending point of the evolution.  And they can not make nuclear fusion energy itself, white dwarf keep cooling and release energy only heat.</a:t>
            </a:r>
          </a:p>
          <a:p>
            <a:endParaRPr lang="en-US" altLang="ko-KR" dirty="0"/>
          </a:p>
          <a:p>
            <a:r>
              <a:rPr lang="en-US" altLang="ko-KR" dirty="0"/>
              <a:t>(Enter)This</a:t>
            </a:r>
            <a:r>
              <a:rPr lang="ko-KR" altLang="en-US" dirty="0"/>
              <a:t> </a:t>
            </a:r>
            <a:r>
              <a:rPr lang="en-US" altLang="ko-KR" dirty="0"/>
              <a:t>is</a:t>
            </a:r>
            <a:r>
              <a:rPr lang="ko-KR" altLang="en-US" dirty="0"/>
              <a:t> </a:t>
            </a:r>
            <a:r>
              <a:rPr lang="en-US" altLang="ko-KR" dirty="0"/>
              <a:t>a Typical white dwarf , Sirius B.  White dwarfs are quite faint and small,  so there are serval measurements (</a:t>
            </a:r>
            <a:r>
              <a:rPr lang="ko-KR" altLang="en-US" dirty="0" err="1"/>
              <a:t>매져</a:t>
            </a:r>
            <a:r>
              <a:rPr lang="en-US" altLang="ko-KR" dirty="0"/>
              <a:t>) to calculate properties. For example, mentioned Sirius B case, it can get distance by using parallax, and radius and mass can get precisely using photometric and spectroscopic method like this (</a:t>
            </a:r>
            <a:r>
              <a:rPr lang="ko-KR" altLang="en-US" dirty="0"/>
              <a:t>쉬고</a:t>
            </a:r>
            <a:r>
              <a:rPr lang="en-US" altLang="ko-KR" dirty="0"/>
              <a:t>). These two methods are conventional methods to get radius and mass. </a:t>
            </a:r>
          </a:p>
          <a:p>
            <a:r>
              <a:rPr lang="en-US" altLang="ko-KR" dirty="0"/>
              <a:t>Not only that there are other ways to get radius and mass, (enter) one of examples is Gravitational redshift. Gravitational redshift also can get their radius and mass. (enter) However this method sometimes can bring quite large error. So, it is not always to bring precise information.</a:t>
            </a:r>
          </a:p>
          <a:p>
            <a:endParaRPr lang="en-US" altLang="ko-KR" dirty="0"/>
          </a:p>
          <a:p>
            <a:r>
              <a:rPr lang="en-US" altLang="ko-KR" dirty="0"/>
              <a:t>Even so using</a:t>
            </a:r>
            <a:r>
              <a:rPr lang="ko-KR" altLang="en-US" dirty="0"/>
              <a:t> </a:t>
            </a:r>
            <a:r>
              <a:rPr lang="en-US" altLang="ko-KR" dirty="0"/>
              <a:t>these methods, it possible to get information of white dwarfs.</a:t>
            </a:r>
          </a:p>
          <a:p>
            <a:endParaRPr lang="en-US" altLang="ko-KR" dirty="0"/>
          </a:p>
          <a:p>
            <a:r>
              <a:rPr lang="en-US" altLang="ko-KR" dirty="0"/>
              <a:t>Next,  I’ll show the white dwarf observed properties and theoretical properties.  </a:t>
            </a:r>
          </a:p>
          <a:p>
            <a:endParaRPr lang="en-US" altLang="ko-KR" dirty="0"/>
          </a:p>
          <a:p>
            <a:r>
              <a:rPr lang="en-US" altLang="ko-KR" dirty="0"/>
              <a:t>(white dwarf</a:t>
            </a:r>
            <a:r>
              <a:rPr lang="ko-KR" altLang="en-US" dirty="0"/>
              <a:t>의 </a:t>
            </a:r>
            <a:r>
              <a:rPr lang="ko-KR" altLang="en-US" dirty="0" err="1"/>
              <a:t>미름은</a:t>
            </a:r>
            <a:r>
              <a:rPr lang="ko-KR" altLang="en-US" dirty="0"/>
              <a:t> </a:t>
            </a:r>
            <a:r>
              <a:rPr lang="en-US" altLang="ko-KR" dirty="0"/>
              <a:t>1922</a:t>
            </a:r>
            <a:r>
              <a:rPr lang="ko-KR" altLang="en-US" dirty="0"/>
              <a:t>년 </a:t>
            </a:r>
            <a:r>
              <a:rPr lang="ko-KR" altLang="en-US" b="0" i="0" dirty="0">
                <a:solidFill>
                  <a:srgbClr val="8A837E"/>
                </a:solidFill>
                <a:effectLst/>
                <a:latin typeface="돋움" panose="020B0600000101010101" pitchFamily="50" charset="-127"/>
                <a:ea typeface="돋움" panose="020B0600000101010101" pitchFamily="50" charset="-127"/>
              </a:rPr>
              <a:t> </a:t>
            </a:r>
            <a:r>
              <a:rPr lang="ko-KR" altLang="en-US" b="0" i="0" dirty="0" err="1">
                <a:solidFill>
                  <a:srgbClr val="8A837E"/>
                </a:solidFill>
                <a:effectLst/>
                <a:latin typeface="돋움" panose="020B0600000101010101" pitchFamily="50" charset="-127"/>
                <a:ea typeface="돋움" panose="020B0600000101010101" pitchFamily="50" charset="-127"/>
              </a:rPr>
              <a:t>빌렘</a:t>
            </a:r>
            <a:r>
              <a:rPr lang="ko-KR" altLang="en-US" b="0" i="0" dirty="0">
                <a:solidFill>
                  <a:srgbClr val="8A837E"/>
                </a:solidFill>
                <a:effectLst/>
                <a:latin typeface="돋움" panose="020B0600000101010101" pitchFamily="50" charset="-127"/>
                <a:ea typeface="돋움" panose="020B0600000101010101" pitchFamily="50" charset="-127"/>
              </a:rPr>
              <a:t> </a:t>
            </a:r>
            <a:r>
              <a:rPr lang="en-US" altLang="ko-KR" b="0" i="0" dirty="0" err="1">
                <a:solidFill>
                  <a:srgbClr val="8A837E"/>
                </a:solidFill>
                <a:effectLst/>
                <a:latin typeface="돋움" panose="020B0600000101010101" pitchFamily="50" charset="-127"/>
                <a:ea typeface="돋움" panose="020B0600000101010101" pitchFamily="50" charset="-127"/>
              </a:rPr>
              <a:t>Luyten</a:t>
            </a:r>
            <a:r>
              <a:rPr lang="en-US" altLang="ko-KR" b="0" i="0" dirty="0">
                <a:solidFill>
                  <a:srgbClr val="8A837E"/>
                </a:solidFill>
                <a:effectLst/>
                <a:latin typeface="돋움" panose="020B0600000101010101" pitchFamily="50" charset="-127"/>
                <a:ea typeface="돋움" panose="020B0600000101010101" pitchFamily="50" charset="-127"/>
              </a:rPr>
              <a:t> (</a:t>
            </a:r>
            <a:r>
              <a:rPr lang="ko-KR" altLang="en-US" b="0" i="0" dirty="0" err="1">
                <a:solidFill>
                  <a:srgbClr val="8A837E"/>
                </a:solidFill>
                <a:effectLst/>
                <a:latin typeface="돋움" panose="020B0600000101010101" pitchFamily="50" charset="-127"/>
                <a:ea typeface="돋움" panose="020B0600000101010101" pitchFamily="50" charset="-127"/>
              </a:rPr>
              <a:t>루이덴</a:t>
            </a:r>
            <a:r>
              <a:rPr lang="en-US" altLang="ko-KR" b="0" i="0" dirty="0">
                <a:solidFill>
                  <a:srgbClr val="8A837E"/>
                </a:solidFill>
                <a:effectLst/>
                <a:latin typeface="돋움" panose="020B0600000101010101" pitchFamily="50" charset="-127"/>
                <a:ea typeface="돋움" panose="020B0600000101010101" pitchFamily="50" charset="-127"/>
              </a:rPr>
              <a:t>)</a:t>
            </a:r>
            <a:r>
              <a:rPr lang="ko-KR" altLang="en-US" b="0" i="0" dirty="0">
                <a:solidFill>
                  <a:srgbClr val="8A837E"/>
                </a:solidFill>
                <a:effectLst/>
                <a:latin typeface="돋움" panose="020B0600000101010101" pitchFamily="50" charset="-127"/>
                <a:ea typeface="돋움" panose="020B0600000101010101" pitchFamily="50" charset="-127"/>
              </a:rPr>
              <a:t>에 의해 불림</a:t>
            </a:r>
            <a:r>
              <a:rPr lang="en-US" altLang="ko-KR" b="0" i="0" dirty="0">
                <a:solidFill>
                  <a:srgbClr val="8A837E"/>
                </a:solidFill>
                <a:effectLst/>
                <a:latin typeface="돋움" panose="020B0600000101010101" pitchFamily="50" charset="-127"/>
                <a:ea typeface="돋움" panose="020B0600000101010101" pitchFamily="50" charset="-127"/>
              </a:rPr>
              <a:t>. </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B82FC6ED-3690-4AEA-BD31-5EA2A82F6170}" type="slidenum">
              <a:rPr lang="ko-KR" altLang="en-US" smtClean="0"/>
              <a:t>4</a:t>
            </a:fld>
            <a:endParaRPr lang="ko-KR" altLang="en-US" dirty="0"/>
          </a:p>
        </p:txBody>
      </p:sp>
    </p:spTree>
    <p:extLst>
      <p:ext uri="{BB962C8B-B14F-4D97-AF65-F5344CB8AC3E}">
        <p14:creationId xmlns:p14="http://schemas.microsoft.com/office/powerpoint/2010/main" val="2773531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100" dirty="0"/>
              <a:t>First, I present several observed properties of white dwarfs. </a:t>
            </a:r>
          </a:p>
          <a:p>
            <a:r>
              <a:rPr lang="en-US" altLang="ko-KR" sz="1100" dirty="0"/>
              <a:t>One is  white dwarfs’ mean mass. (</a:t>
            </a:r>
            <a:r>
              <a:rPr lang="ko-KR" altLang="en-US" sz="1100" dirty="0"/>
              <a:t>쉬고</a:t>
            </a:r>
            <a:r>
              <a:rPr lang="en-US" altLang="ko-KR" sz="1100" dirty="0"/>
              <a:t>) According to the (</a:t>
            </a:r>
            <a:r>
              <a:rPr lang="ko-KR" altLang="en-US" sz="1100" dirty="0"/>
              <a:t>디</a:t>
            </a:r>
            <a:r>
              <a:rPr lang="en-US" altLang="ko-KR" sz="1100" dirty="0"/>
              <a:t>) observed mass distribution (</a:t>
            </a:r>
            <a:r>
              <a:rPr lang="ko-KR" altLang="en-US" sz="1100" dirty="0"/>
              <a:t>쉬고</a:t>
            </a:r>
            <a:r>
              <a:rPr lang="en-US" altLang="ko-KR" sz="1100" dirty="0"/>
              <a:t>) of white dwarfs, white dwarf mean mass </a:t>
            </a:r>
          </a:p>
          <a:p>
            <a:r>
              <a:rPr lang="en-US" altLang="ko-KR" sz="1100" dirty="0"/>
              <a:t>is  (</a:t>
            </a:r>
            <a:r>
              <a:rPr lang="ko-KR" altLang="en-US" sz="1100" dirty="0"/>
              <a:t>쉬고</a:t>
            </a:r>
            <a:r>
              <a:rPr lang="en-US" altLang="ko-KR" sz="1100" dirty="0"/>
              <a:t>) 0.6 (point</a:t>
            </a:r>
            <a:r>
              <a:rPr lang="ko-KR" altLang="en-US" sz="1100" dirty="0"/>
              <a:t> </a:t>
            </a:r>
            <a:r>
              <a:rPr lang="en-US" altLang="ko-KR" sz="1100" dirty="0"/>
              <a:t>six) solar mass.  </a:t>
            </a:r>
          </a:p>
          <a:p>
            <a:endParaRPr lang="en-US" altLang="ko-KR" sz="1100" dirty="0"/>
          </a:p>
          <a:p>
            <a:r>
              <a:rPr lang="en-US" altLang="ko-KR" sz="1100" dirty="0"/>
              <a:t>Second, </a:t>
            </a:r>
            <a:r>
              <a:rPr lang="en-US" altLang="ko-KR" sz="1100" dirty="0">
                <a:latin typeface="나눔스퀘어OTF ExtraBold" panose="020B0600000101010101" pitchFamily="34" charset="-127"/>
                <a:ea typeface="나눔스퀘어OTF ExtraBold" panose="020B0600000101010101" pitchFamily="34" charset="-127"/>
              </a:rPr>
              <a:t>White dwarfs have their atmosphere (enter) and classified by spectral characteristic (enter) For example, if in white dwarf spectra detected only Balmer lines, (enter) that is DA type white dwarf and (enter) we can think that this white dwarf has nearly pure hydrogen surface.   </a:t>
            </a:r>
          </a:p>
          <a:p>
            <a:endParaRPr lang="en-US" altLang="ko-KR" sz="1100" kern="100" dirty="0">
              <a:effectLst/>
              <a:latin typeface="나눔스퀘어OTF ExtraBold" panose="020B0600000101010101" pitchFamily="34" charset="-127"/>
              <a:ea typeface="나눔스퀘어OTF ExtraBold" panose="020B0600000101010101" pitchFamily="34" charset="-127"/>
              <a:cs typeface="Times New Roman" panose="02020603050405020304" pitchFamily="18" charset="0"/>
            </a:endParaRPr>
          </a:p>
          <a:p>
            <a:r>
              <a:rPr lang="en-US" altLang="ko-KR" sz="1100" kern="100" dirty="0">
                <a:effectLst/>
                <a:latin typeface="나눔스퀘어OTF ExtraBold" panose="020B0600000101010101" pitchFamily="34" charset="-127"/>
                <a:ea typeface="나눔스퀘어OTF ExtraBold" panose="020B0600000101010101" pitchFamily="34" charset="-127"/>
                <a:cs typeface="Times New Roman" panose="02020603050405020304" pitchFamily="18" charset="0"/>
              </a:rPr>
              <a:t>And among these types, (enter) DA type white dwarfs are mostly observed.</a:t>
            </a:r>
          </a:p>
          <a:p>
            <a:endParaRPr lang="en-US" altLang="ko-KR" sz="1100" kern="100" dirty="0">
              <a:effectLst/>
              <a:latin typeface="나눔스퀘어OTF ExtraBold" panose="020B0600000101010101" pitchFamily="34" charset="-127"/>
              <a:ea typeface="나눔스퀘어OTF ExtraBold" panose="020B0600000101010101" pitchFamily="34"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So far , I present the white dwarfs observed properties. Next I’ll present the white dwarfs theory. </a:t>
            </a:r>
            <a:endPar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sz="1100" dirty="0">
              <a:latin typeface="나눔스퀘어OTF ExtraBold" panose="020B0600000101010101" pitchFamily="34" charset="-127"/>
              <a:ea typeface="나눔스퀘어OTF ExtraBold" panose="020B0600000101010101" pitchFamily="34" charset="-127"/>
            </a:endParaRPr>
          </a:p>
        </p:txBody>
      </p:sp>
      <p:sp>
        <p:nvSpPr>
          <p:cNvPr id="4" name="슬라이드 번호 개체 틀 3"/>
          <p:cNvSpPr>
            <a:spLocks noGrp="1"/>
          </p:cNvSpPr>
          <p:nvPr>
            <p:ph type="sldNum" sz="quarter" idx="5"/>
          </p:nvPr>
        </p:nvSpPr>
        <p:spPr/>
        <p:txBody>
          <a:bodyPr/>
          <a:lstStyle/>
          <a:p>
            <a:fld id="{B82FC6ED-3690-4AEA-BD31-5EA2A82F6170}" type="slidenum">
              <a:rPr lang="ko-KR" altLang="en-US" smtClean="0"/>
              <a:t>5</a:t>
            </a:fld>
            <a:endParaRPr lang="ko-KR" altLang="en-US" dirty="0"/>
          </a:p>
        </p:txBody>
      </p:sp>
    </p:spTree>
    <p:extLst>
      <p:ext uri="{BB962C8B-B14F-4D97-AF65-F5344CB8AC3E}">
        <p14:creationId xmlns:p14="http://schemas.microsoft.com/office/powerpoint/2010/main" val="3535920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ko-KR" dirty="0"/>
              <a:t>White dwarfs can not make nuclear fusion energy itself. (enter)</a:t>
            </a:r>
            <a:r>
              <a:rPr lang="en-US" altLang="ko-KR" sz="1200" dirty="0">
                <a:latin typeface="+mn-lt"/>
                <a:ea typeface="+mn-ea"/>
              </a:rPr>
              <a:t> </a:t>
            </a:r>
            <a:r>
              <a:rPr lang="en-US" altLang="ko-KR" sz="1200" dirty="0">
                <a:latin typeface="나눔스퀘어OTF ExtraBold" panose="020B0600000101010101" pitchFamily="34" charset="-127"/>
                <a:ea typeface="나눔스퀘어OTF ExtraBold" panose="020B0600000101010101" pitchFamily="34" charset="-127"/>
              </a:rPr>
              <a:t>Because of White dwarf self gravity, We could think that White dwarf is going to collapse. (enter)</a:t>
            </a:r>
          </a:p>
          <a:p>
            <a:r>
              <a:rPr lang="en-US" altLang="ko-KR" sz="1200" dirty="0">
                <a:latin typeface="나눔스퀘어OTF ExtraBold" panose="020B0600000101010101" pitchFamily="34" charset="-127"/>
                <a:ea typeface="나눔스퀘어OTF ExtraBold" panose="020B0600000101010101" pitchFamily="34" charset="-127"/>
              </a:rPr>
              <a:t>However, certain pressure prevent white dwarf collapse.  That is electron degenerate pressure, it balanced with self gravitational pressure because of the Pauli Exclusion principle. (enter) For driving this equation, we set two suppose. One is zero temperature , the other is non relativistic state of electron.</a:t>
            </a:r>
          </a:p>
          <a:p>
            <a:endParaRPr lang="en-US" altLang="ko-KR" sz="120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Using this equation, we can get radius and mass relationship of white dwarf. If electron state is relativistic, we can get white dwarf limit mass called Chandrasekhar limit mass. </a:t>
            </a:r>
          </a:p>
        </p:txBody>
      </p:sp>
      <p:sp>
        <p:nvSpPr>
          <p:cNvPr id="51" name="Google Shape;51;p3: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687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endParaRPr lang="en-US" altLang="ko-KR" sz="1200" dirty="0">
              <a:latin typeface="나눔스퀘어OTF ExtraBold" panose="020B0600000101010101" pitchFamily="34" charset="-127"/>
              <a:ea typeface="나눔스퀘어OTF ExtraBold" panose="020B0600000101010101" pitchFamily="34" charset="-127"/>
            </a:endParaRPr>
          </a:p>
          <a:p>
            <a:r>
              <a:rPr lang="en-US" altLang="ko-KR" sz="1200" dirty="0">
                <a:latin typeface="나눔스퀘어OTF ExtraBold" panose="020B0600000101010101" pitchFamily="34" charset="-127"/>
                <a:ea typeface="나눔스퀘어OTF ExtraBold" panose="020B0600000101010101" pitchFamily="34" charset="-127"/>
              </a:rPr>
              <a:t>To test radius and mass relation of white dwarfs, we used </a:t>
            </a:r>
            <a:r>
              <a:rPr lang="en-US" altLang="ko-KR" dirty="0"/>
              <a:t>Parson 2017 data.  </a:t>
            </a:r>
            <a:r>
              <a:rPr lang="en-US" altLang="ko-KR" sz="1200" dirty="0">
                <a:latin typeface="나눔스퀘어OTF Bold" panose="020B0600000101010101" pitchFamily="34" charset="-127"/>
                <a:ea typeface="나눔스퀘어OTF Bold" panose="020B0600000101010101" pitchFamily="34" charset="-127"/>
                <a:cs typeface="카페24 써라운드" pitchFamily="2" charset="-127"/>
              </a:rPr>
              <a:t>Parsons used </a:t>
            </a:r>
            <a:r>
              <a:rPr lang="en-US" altLang="ko-KR" sz="12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cs typeface="카페24 써라운드" pitchFamily="2" charset="-127"/>
              </a:rPr>
              <a:t>Photometric</a:t>
            </a:r>
            <a:r>
              <a:rPr lang="en-US" altLang="ko-KR" sz="1200" dirty="0">
                <a:latin typeface="나눔스퀘어OTF Bold" panose="020B0600000101010101" pitchFamily="34" charset="-127"/>
                <a:ea typeface="나눔스퀘어OTF Bold" panose="020B0600000101010101" pitchFamily="34" charset="-127"/>
                <a:cs typeface="카페24 써라운드" pitchFamily="2" charset="-127"/>
              </a:rPr>
              <a:t> and </a:t>
            </a:r>
            <a:r>
              <a:rPr lang="en-US" altLang="ko-KR" sz="1200" dirty="0">
                <a:latin typeface="나눔스퀘어OTF Bold" panose="020B0600000101010101" pitchFamily="34" charset="-127"/>
                <a:ea typeface="나눔스퀘어OTF Bold" panose="020B0600000101010101" pitchFamily="34" charset="-127"/>
              </a:rPr>
              <a:t> </a:t>
            </a:r>
            <a:r>
              <a:rPr lang="en-US" altLang="ko-KR" sz="12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Spectroscopic</a:t>
            </a:r>
            <a:r>
              <a:rPr lang="en-US" altLang="ko-KR" sz="1200" dirty="0">
                <a:latin typeface="나눔스퀘어OTF Bold" panose="020B0600000101010101" pitchFamily="34" charset="-127"/>
                <a:ea typeface="나눔스퀘어OTF Bold" panose="020B0600000101010101" pitchFamily="34" charset="-127"/>
              </a:rPr>
              <a:t> method to calculate </a:t>
            </a:r>
            <a:r>
              <a:rPr lang="en-US" altLang="ko-KR" sz="12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precisely.  </a:t>
            </a:r>
            <a:r>
              <a:rPr lang="en-US" altLang="ko-KR" dirty="0"/>
              <a:t>Parsons use 26 (twenty six) white dwarfs which DA type and these white dwarfs are in eclipsing binaries.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(enter) Theory predicts radius and mass relation at zero temperature, however, observed White dwarfs show non-zero temperature over from 0.3 (point three) to 5 eV.</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Let’s test the (</a:t>
            </a:r>
            <a:r>
              <a:rPr lang="ko-KR" altLang="en-US" dirty="0"/>
              <a:t>디</a:t>
            </a:r>
            <a:r>
              <a:rPr lang="en-US" altLang="ko-KR" dirty="0"/>
              <a:t>) observed radius and mass relationship.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87" name="Google Shape;87;p5: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ko-KR" dirty="0"/>
              <a:t>This figure is the distribution of observed radius and mass with temperature.</a:t>
            </a:r>
          </a:p>
          <a:p>
            <a:pPr marL="0" lvl="0" indent="0" algn="l" rtl="0">
              <a:spcBef>
                <a:spcPts val="0"/>
              </a:spcBef>
              <a:spcAft>
                <a:spcPts val="0"/>
              </a:spcAft>
              <a:buNone/>
            </a:pPr>
            <a:r>
              <a:rPr lang="en-US" altLang="ko-KR" dirty="0"/>
              <a:t>Horizontal axis is Mass vertical axis is radius, and color is corresponding to temperature (</a:t>
            </a:r>
            <a:r>
              <a:rPr lang="ko-KR" altLang="en-US" dirty="0"/>
              <a:t>쉬고</a:t>
            </a:r>
            <a:r>
              <a:rPr lang="en-US" altLang="ko-KR" dirty="0"/>
              <a:t>) that blue is cooler and red is hotter. And dot line is theoretical radius and mass relationship.</a:t>
            </a:r>
          </a:p>
          <a:p>
            <a:pPr marL="0" lvl="0" indent="0" algn="l" rtl="0">
              <a:spcBef>
                <a:spcPts val="0"/>
              </a:spcBef>
              <a:spcAft>
                <a:spcPts val="0"/>
              </a:spcAft>
              <a:buNone/>
            </a:pPr>
            <a:r>
              <a:rPr lang="en-US" altLang="ko-KR" dirty="0"/>
              <a:t>We can see that theoretical radius and observed radius not match on this figure. </a:t>
            </a:r>
          </a:p>
          <a:p>
            <a:pPr marL="0" lvl="0" indent="0" algn="l" rtl="0">
              <a:spcBef>
                <a:spcPts val="0"/>
              </a:spcBef>
              <a:spcAft>
                <a:spcPts val="0"/>
              </a:spcAft>
              <a:buNone/>
            </a:pPr>
            <a:r>
              <a:rPr lang="en-US" altLang="ko-KR" dirty="0"/>
              <a:t>Now, to see more closer,  we focus on the gray region. (enter) 1.5s </a:t>
            </a:r>
            <a:r>
              <a:rPr lang="ko-KR" altLang="en-US" dirty="0"/>
              <a:t>넘기기</a:t>
            </a:r>
            <a:r>
              <a:rPr lang="en-US" altLang="ko-KR" dirty="0"/>
              <a:t>.</a:t>
            </a:r>
          </a:p>
          <a:p>
            <a:pPr marL="0" lvl="0" indent="0" algn="l" rtl="0">
              <a:spcBef>
                <a:spcPts val="0"/>
              </a:spcBef>
              <a:spcAft>
                <a:spcPts val="0"/>
              </a:spcAft>
              <a:buNone/>
            </a:pPr>
            <a:r>
              <a:rPr lang="en-US" altLang="ko-KR" dirty="0"/>
              <a:t>  </a:t>
            </a:r>
          </a:p>
        </p:txBody>
      </p:sp>
      <p:sp>
        <p:nvSpPr>
          <p:cNvPr id="123" name="Google Shape;123;p8: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436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0244" y="4781014"/>
            <a:ext cx="5441950" cy="39117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ko-KR" dirty="0"/>
              <a:t>In this part, I’ll show the radius and mass relation with temperature normalization. </a:t>
            </a:r>
          </a:p>
        </p:txBody>
      </p:sp>
      <p:sp>
        <p:nvSpPr>
          <p:cNvPr id="133" name="Google Shape;133;p9:notes"/>
          <p:cNvSpPr>
            <a:spLocks noGrp="1" noRot="1" noChangeAspect="1"/>
          </p:cNvSpPr>
          <p:nvPr>
            <p:ph type="sldImg" idx="2"/>
          </p:nvPr>
        </p:nvSpPr>
        <p:spPr>
          <a:xfrm>
            <a:off x="422275" y="1241425"/>
            <a:ext cx="5959475" cy="3352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2"/>
        <p:cNvGrpSpPr/>
        <p:nvPr/>
      </p:nvGrpSpPr>
      <p:grpSpPr>
        <a:xfrm>
          <a:off x="0" y="0"/>
          <a:ext cx="0" cy="0"/>
          <a:chOff x="0" y="0"/>
          <a:chExt cx="0" cy="0"/>
        </a:xfrm>
      </p:grpSpPr>
      <p:grpSp>
        <p:nvGrpSpPr>
          <p:cNvPr id="13" name="그룹 12">
            <a:extLst>
              <a:ext uri="{FF2B5EF4-FFF2-40B4-BE49-F238E27FC236}">
                <a16:creationId xmlns:a16="http://schemas.microsoft.com/office/drawing/2014/main" id="{A8409830-BB40-32AB-5426-97C032B2A17C}"/>
              </a:ext>
            </a:extLst>
          </p:cNvPr>
          <p:cNvGrpSpPr/>
          <p:nvPr userDrawn="1"/>
        </p:nvGrpSpPr>
        <p:grpSpPr>
          <a:xfrm>
            <a:off x="4011" y="9258300"/>
            <a:ext cx="17880356" cy="1600199"/>
            <a:chOff x="-16042" y="9258300"/>
            <a:chExt cx="17880356" cy="1600199"/>
          </a:xfrm>
        </p:grpSpPr>
        <p:grpSp>
          <p:nvGrpSpPr>
            <p:cNvPr id="14" name="그룹 13">
              <a:extLst>
                <a:ext uri="{FF2B5EF4-FFF2-40B4-BE49-F238E27FC236}">
                  <a16:creationId xmlns:a16="http://schemas.microsoft.com/office/drawing/2014/main" id="{FCD6A3C6-AF04-E8B1-48AD-13DC3C0496F4}"/>
                </a:ext>
              </a:extLst>
            </p:cNvPr>
            <p:cNvGrpSpPr/>
            <p:nvPr/>
          </p:nvGrpSpPr>
          <p:grpSpPr>
            <a:xfrm>
              <a:off x="-16042" y="9258300"/>
              <a:ext cx="17880356" cy="1600199"/>
              <a:chOff x="-16042" y="9258300"/>
              <a:chExt cx="17880356" cy="1600199"/>
            </a:xfrm>
          </p:grpSpPr>
          <p:sp>
            <p:nvSpPr>
              <p:cNvPr id="21" name="TextBox 4">
                <a:extLst>
                  <a:ext uri="{FF2B5EF4-FFF2-40B4-BE49-F238E27FC236}">
                    <a16:creationId xmlns:a16="http://schemas.microsoft.com/office/drawing/2014/main" id="{5D2914FF-B802-4C4E-D9C5-DC69F0BCB426}"/>
                  </a:ext>
                </a:extLst>
              </p:cNvPr>
              <p:cNvSpPr txBox="1"/>
              <p:nvPr/>
            </p:nvSpPr>
            <p:spPr>
              <a:xfrm>
                <a:off x="-16042" y="9258300"/>
                <a:ext cx="2773373" cy="1600199"/>
              </a:xfrm>
              <a:prstGeom prst="rect">
                <a:avLst/>
              </a:prstGeom>
            </p:spPr>
            <p:txBody>
              <a:bodyPr lIns="50800" tIns="50800" rIns="50800" bIns="50800" rtlCol="0" anchor="ctr"/>
              <a:lstStyle/>
              <a:p>
                <a:pPr algn="ctr">
                  <a:lnSpc>
                    <a:spcPts val="2799"/>
                  </a:lnSpc>
                </a:pPr>
                <a:endParaRPr dirty="0"/>
              </a:p>
            </p:txBody>
          </p:sp>
          <p:sp>
            <p:nvSpPr>
              <p:cNvPr id="17" name="TextBox 7">
                <a:extLst>
                  <a:ext uri="{FF2B5EF4-FFF2-40B4-BE49-F238E27FC236}">
                    <a16:creationId xmlns:a16="http://schemas.microsoft.com/office/drawing/2014/main" id="{B919B84A-8C22-9664-4757-017E9518C873}"/>
                  </a:ext>
                </a:extLst>
              </p:cNvPr>
              <p:cNvSpPr txBox="1"/>
              <p:nvPr/>
            </p:nvSpPr>
            <p:spPr>
              <a:xfrm>
                <a:off x="1056153" y="9491339"/>
                <a:ext cx="3402356" cy="504946"/>
              </a:xfrm>
              <a:prstGeom prst="rect">
                <a:avLst/>
              </a:prstGeom>
            </p:spPr>
            <p:txBody>
              <a:bodyPr wrap="square" lIns="0" tIns="0" rIns="0" bIns="0" rtlCol="0" anchor="t">
                <a:spAutoFit/>
              </a:bodyPr>
              <a:lstStyle/>
              <a:p>
                <a:pPr>
                  <a:lnSpc>
                    <a:spcPts val="4480"/>
                  </a:lnSpc>
                  <a:spcBef>
                    <a:spcPct val="0"/>
                  </a:spcBef>
                </a:pPr>
                <a:r>
                  <a:rPr lang="en-US" sz="2400" b="1" dirty="0">
                    <a:solidFill>
                      <a:srgbClr val="FFFFFF"/>
                    </a:solidFill>
                    <a:latin typeface="Times New Roman" panose="02020603050405020304" pitchFamily="18" charset="0"/>
                    <a:ea typeface="여기어때 잘난체 OTF" panose="020B0600000101010101" pitchFamily="34" charset="-127"/>
                    <a:cs typeface="Times New Roman" panose="02020603050405020304" pitchFamily="18" charset="0"/>
                  </a:rPr>
                  <a:t>SJONG UNIVERSITY</a:t>
                </a:r>
              </a:p>
            </p:txBody>
          </p:sp>
          <p:sp>
            <p:nvSpPr>
              <p:cNvPr id="18" name="TextBox 17">
                <a:extLst>
                  <a:ext uri="{FF2B5EF4-FFF2-40B4-BE49-F238E27FC236}">
                    <a16:creationId xmlns:a16="http://schemas.microsoft.com/office/drawing/2014/main" id="{D1A72E9B-A7AC-4A9F-5638-F28DD4C3B3BE}"/>
                  </a:ext>
                </a:extLst>
              </p:cNvPr>
              <p:cNvSpPr txBox="1"/>
              <p:nvPr/>
            </p:nvSpPr>
            <p:spPr>
              <a:xfrm>
                <a:off x="15909758" y="9448184"/>
                <a:ext cx="1954556" cy="707886"/>
              </a:xfrm>
              <a:prstGeom prst="rect">
                <a:avLst/>
              </a:prstGeom>
              <a:noFill/>
            </p:spPr>
            <p:txBody>
              <a:bodyPr wrap="square" rtlCol="0">
                <a:spAutoFit/>
              </a:bodyPr>
              <a:lstStyle/>
              <a:p>
                <a:pPr algn="l"/>
                <a:r>
                  <a:rPr lang="en-US" altLang="ko-KR" sz="2000" dirty="0">
                    <a:solidFill>
                      <a:schemeClr val="bg1"/>
                    </a:solidFill>
                    <a:latin typeface="나눔스퀘어OTF ExtraBold" panose="020B0600000101010101" pitchFamily="34" charset="-127"/>
                    <a:ea typeface="나눔스퀘어OTF ExtraBold" panose="020B0600000101010101" pitchFamily="34" charset="-127"/>
                  </a:rPr>
                  <a:t>Master Thesis presentation</a:t>
                </a:r>
                <a:endParaRPr lang="ko-KR" altLang="en-US" sz="2000" dirty="0">
                  <a:solidFill>
                    <a:schemeClr val="bg1"/>
                  </a:solidFill>
                  <a:latin typeface="나눔스퀘어OTF ExtraBold" panose="020B0600000101010101" pitchFamily="34" charset="-127"/>
                  <a:ea typeface="나눔스퀘어OTF ExtraBold" panose="020B0600000101010101" pitchFamily="34" charset="-127"/>
                </a:endParaRPr>
              </a:p>
            </p:txBody>
          </p:sp>
        </p:grpSp>
        <p:sp>
          <p:nvSpPr>
            <p:cNvPr id="15" name="TextBox 14">
              <a:extLst>
                <a:ext uri="{FF2B5EF4-FFF2-40B4-BE49-F238E27FC236}">
                  <a16:creationId xmlns:a16="http://schemas.microsoft.com/office/drawing/2014/main" id="{48E3206A-4ADA-5EED-6BB7-04C660E6D8C1}"/>
                </a:ext>
              </a:extLst>
            </p:cNvPr>
            <p:cNvSpPr txBox="1"/>
            <p:nvPr/>
          </p:nvSpPr>
          <p:spPr>
            <a:xfrm>
              <a:off x="8536652" y="9615285"/>
              <a:ext cx="1182612" cy="381000"/>
            </a:xfrm>
            <a:prstGeom prst="rect">
              <a:avLst/>
            </a:prstGeom>
            <a:noFill/>
          </p:spPr>
          <p:txBody>
            <a:bodyPr wrap="square" rtlCol="0">
              <a:spAutoFit/>
            </a:bodyPr>
            <a:lstStyle/>
            <a:p>
              <a:r>
                <a:rPr lang="en-US" altLang="ko-KR" dirty="0">
                  <a:solidFill>
                    <a:schemeClr val="bg1"/>
                  </a:solidFill>
                  <a:latin typeface="나눔스퀘어OTF ExtraBold" panose="020B0600000101010101" pitchFamily="34" charset="-127"/>
                  <a:ea typeface="나눔스퀘어OTF ExtraBold" panose="020B0600000101010101" pitchFamily="34" charset="-127"/>
                </a:rPr>
                <a:t>Jin Lim</a:t>
              </a:r>
              <a:endParaRPr lang="ko-KR" altLang="en-US" dirty="0">
                <a:solidFill>
                  <a:schemeClr val="bg1"/>
                </a:solidFill>
                <a:latin typeface="나눔스퀘어OTF ExtraBold" panose="020B0600000101010101" pitchFamily="34" charset="-127"/>
                <a:ea typeface="나눔스퀘어OTF ExtraBold" panose="020B0600000101010101" pitchFamily="34" charset="-127"/>
              </a:endParaRPr>
            </a:p>
          </p:txBody>
        </p:sp>
      </p:grpSp>
      <p:grpSp>
        <p:nvGrpSpPr>
          <p:cNvPr id="39" name="그룹 38">
            <a:extLst>
              <a:ext uri="{FF2B5EF4-FFF2-40B4-BE49-F238E27FC236}">
                <a16:creationId xmlns:a16="http://schemas.microsoft.com/office/drawing/2014/main" id="{5C499CE5-14A9-6C3B-D4D7-76BE82FD8045}"/>
              </a:ext>
            </a:extLst>
          </p:cNvPr>
          <p:cNvGrpSpPr/>
          <p:nvPr userDrawn="1"/>
        </p:nvGrpSpPr>
        <p:grpSpPr>
          <a:xfrm>
            <a:off x="0" y="9258299"/>
            <a:ext cx="18283989" cy="1600199"/>
            <a:chOff x="-16042" y="9258300"/>
            <a:chExt cx="18283989" cy="1600199"/>
          </a:xfrm>
        </p:grpSpPr>
        <p:grpSp>
          <p:nvGrpSpPr>
            <p:cNvPr id="40" name="Group 2">
              <a:extLst>
                <a:ext uri="{FF2B5EF4-FFF2-40B4-BE49-F238E27FC236}">
                  <a16:creationId xmlns:a16="http://schemas.microsoft.com/office/drawing/2014/main" id="{8FD82EC4-2DBD-85C1-F44B-38C0CBE284CF}"/>
                </a:ext>
              </a:extLst>
            </p:cNvPr>
            <p:cNvGrpSpPr/>
            <p:nvPr/>
          </p:nvGrpSpPr>
          <p:grpSpPr>
            <a:xfrm>
              <a:off x="-16042" y="9258300"/>
              <a:ext cx="18283989" cy="1600199"/>
              <a:chOff x="0" y="-28575"/>
              <a:chExt cx="5358538" cy="841375"/>
            </a:xfrm>
          </p:grpSpPr>
          <p:sp>
            <p:nvSpPr>
              <p:cNvPr id="44" name="Freeform 3">
                <a:extLst>
                  <a:ext uri="{FF2B5EF4-FFF2-40B4-BE49-F238E27FC236}">
                    <a16:creationId xmlns:a16="http://schemas.microsoft.com/office/drawing/2014/main" id="{9934649E-B0E5-5E4D-1E90-58C719D5ECC1}"/>
                  </a:ext>
                </a:extLst>
              </p:cNvPr>
              <p:cNvSpPr/>
              <p:nvPr/>
            </p:nvSpPr>
            <p:spPr>
              <a:xfrm>
                <a:off x="0" y="0"/>
                <a:ext cx="5358538" cy="514733"/>
              </a:xfrm>
              <a:custGeom>
                <a:avLst/>
                <a:gdLst/>
                <a:ahLst/>
                <a:cxnLst/>
                <a:rect l="l" t="t" r="r" b="b"/>
                <a:pathLst>
                  <a:path w="5358538" h="514733">
                    <a:moveTo>
                      <a:pt x="0" y="0"/>
                    </a:moveTo>
                    <a:lnTo>
                      <a:pt x="5358538" y="0"/>
                    </a:lnTo>
                    <a:lnTo>
                      <a:pt x="5358538" y="514733"/>
                    </a:lnTo>
                    <a:lnTo>
                      <a:pt x="0" y="514733"/>
                    </a:lnTo>
                    <a:close/>
                  </a:path>
                </a:pathLst>
              </a:custGeom>
              <a:solidFill>
                <a:srgbClr val="605DC8"/>
              </a:solidFill>
            </p:spPr>
            <p:txBody>
              <a:bodyPr/>
              <a:lstStyle/>
              <a:p>
                <a:endParaRPr lang="ko-KR" altLang="en-US" dirty="0"/>
              </a:p>
            </p:txBody>
          </p:sp>
          <p:sp>
            <p:nvSpPr>
              <p:cNvPr id="45" name="TextBox 4">
                <a:extLst>
                  <a:ext uri="{FF2B5EF4-FFF2-40B4-BE49-F238E27FC236}">
                    <a16:creationId xmlns:a16="http://schemas.microsoft.com/office/drawing/2014/main" id="{DC7C8C0A-2241-A994-6F50-8BA572B39509}"/>
                  </a:ext>
                </a:extLst>
              </p:cNvPr>
              <p:cNvSpPr txBox="1"/>
              <p:nvPr/>
            </p:nvSpPr>
            <p:spPr>
              <a:xfrm>
                <a:off x="0" y="-28575"/>
                <a:ext cx="812800" cy="841375"/>
              </a:xfrm>
              <a:prstGeom prst="rect">
                <a:avLst/>
              </a:prstGeom>
            </p:spPr>
            <p:txBody>
              <a:bodyPr lIns="50800" tIns="50800" rIns="50800" bIns="50800" rtlCol="0" anchor="ctr"/>
              <a:lstStyle/>
              <a:p>
                <a:pPr algn="ctr">
                  <a:lnSpc>
                    <a:spcPts val="2799"/>
                  </a:lnSpc>
                </a:pPr>
                <a:endParaRPr dirty="0"/>
              </a:p>
            </p:txBody>
          </p:sp>
        </p:grpSp>
        <p:sp>
          <p:nvSpPr>
            <p:cNvPr id="41" name="TextBox 7">
              <a:extLst>
                <a:ext uri="{FF2B5EF4-FFF2-40B4-BE49-F238E27FC236}">
                  <a16:creationId xmlns:a16="http://schemas.microsoft.com/office/drawing/2014/main" id="{CF47860E-C589-854B-A19A-D5E4E7D4001A}"/>
                </a:ext>
              </a:extLst>
            </p:cNvPr>
            <p:cNvSpPr txBox="1"/>
            <p:nvPr/>
          </p:nvSpPr>
          <p:spPr>
            <a:xfrm>
              <a:off x="1056153" y="9491339"/>
              <a:ext cx="3402356" cy="504946"/>
            </a:xfrm>
            <a:prstGeom prst="rect">
              <a:avLst/>
            </a:prstGeom>
          </p:spPr>
          <p:txBody>
            <a:bodyPr wrap="square" lIns="0" tIns="0" rIns="0" bIns="0" rtlCol="0" anchor="t">
              <a:spAutoFit/>
            </a:bodyPr>
            <a:lstStyle/>
            <a:p>
              <a:pPr>
                <a:lnSpc>
                  <a:spcPts val="4480"/>
                </a:lnSpc>
                <a:spcBef>
                  <a:spcPct val="0"/>
                </a:spcBef>
              </a:pPr>
              <a:r>
                <a:rPr lang="en-US" sz="2400" b="1" dirty="0">
                  <a:solidFill>
                    <a:srgbClr val="FFFFFF"/>
                  </a:solidFill>
                  <a:latin typeface="Times New Roman" panose="02020603050405020304" pitchFamily="18" charset="0"/>
                  <a:ea typeface="여기어때 잘난체 OTF" panose="020B0600000101010101" pitchFamily="34" charset="-127"/>
                  <a:cs typeface="Times New Roman" panose="02020603050405020304" pitchFamily="18" charset="0"/>
                </a:rPr>
                <a:t>SEJONG UNIVERSITY</a:t>
              </a:r>
            </a:p>
          </p:txBody>
        </p:sp>
        <p:sp>
          <p:nvSpPr>
            <p:cNvPr id="42" name="TextBox 41">
              <a:extLst>
                <a:ext uri="{FF2B5EF4-FFF2-40B4-BE49-F238E27FC236}">
                  <a16:creationId xmlns:a16="http://schemas.microsoft.com/office/drawing/2014/main" id="{3D705504-C146-B34E-935E-37C46A264000}"/>
                </a:ext>
              </a:extLst>
            </p:cNvPr>
            <p:cNvSpPr txBox="1"/>
            <p:nvPr/>
          </p:nvSpPr>
          <p:spPr>
            <a:xfrm>
              <a:off x="15909758" y="9448184"/>
              <a:ext cx="1954556" cy="707886"/>
            </a:xfrm>
            <a:prstGeom prst="rect">
              <a:avLst/>
            </a:prstGeom>
            <a:noFill/>
          </p:spPr>
          <p:txBody>
            <a:bodyPr wrap="square" rtlCol="0">
              <a:spAutoFit/>
            </a:bodyPr>
            <a:lstStyle/>
            <a:p>
              <a:pPr algn="l"/>
              <a:r>
                <a:rPr lang="en-US" altLang="ko-KR" sz="2000" dirty="0">
                  <a:solidFill>
                    <a:schemeClr val="bg1"/>
                  </a:solidFill>
                  <a:latin typeface="나눔스퀘어OTF ExtraBold" panose="020B0600000101010101" pitchFamily="34" charset="-127"/>
                  <a:ea typeface="나눔스퀘어OTF ExtraBold" panose="020B0600000101010101" pitchFamily="34" charset="-127"/>
                </a:rPr>
                <a:t>Master Thesis presentation</a:t>
              </a:r>
              <a:endParaRPr lang="ko-KR" altLang="en-US" sz="2000" dirty="0">
                <a:solidFill>
                  <a:schemeClr val="bg1"/>
                </a:solidFill>
                <a:latin typeface="나눔스퀘어OTF ExtraBold" panose="020B0600000101010101" pitchFamily="34" charset="-127"/>
                <a:ea typeface="나눔스퀘어OTF ExtraBold" panose="020B0600000101010101" pitchFamily="34" charset="-127"/>
              </a:endParaRPr>
            </a:p>
          </p:txBody>
        </p:sp>
        <p:pic>
          <p:nvPicPr>
            <p:cNvPr id="43" name="그림 42">
              <a:extLst>
                <a:ext uri="{FF2B5EF4-FFF2-40B4-BE49-F238E27FC236}">
                  <a16:creationId xmlns:a16="http://schemas.microsoft.com/office/drawing/2014/main" id="{C92A6C77-DCED-8F83-228A-24103BD63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79" y="9576361"/>
              <a:ext cx="475674" cy="422821"/>
            </a:xfrm>
            <a:prstGeom prst="rect">
              <a:avLst/>
            </a:prstGeom>
          </p:spPr>
        </p:pic>
      </p:grpSp>
      <p:sp>
        <p:nvSpPr>
          <p:cNvPr id="2" name="날짜 개체 틀 1">
            <a:extLst>
              <a:ext uri="{FF2B5EF4-FFF2-40B4-BE49-F238E27FC236}">
                <a16:creationId xmlns:a16="http://schemas.microsoft.com/office/drawing/2014/main" id="{48C45585-1BDF-C3EC-96D6-4CF5FC890064}"/>
              </a:ext>
            </a:extLst>
          </p:cNvPr>
          <p:cNvSpPr>
            <a:spLocks noGrp="1"/>
          </p:cNvSpPr>
          <p:nvPr>
            <p:ph type="dt" sz="half" idx="10"/>
          </p:nvPr>
        </p:nvSpPr>
        <p:spPr/>
        <p:txBody>
          <a:bodyPr/>
          <a:lstStyle/>
          <a:p>
            <a:endParaRPr lang="en-US" dirty="0"/>
          </a:p>
        </p:txBody>
      </p:sp>
      <p:sp>
        <p:nvSpPr>
          <p:cNvPr id="3" name="바닥글 개체 틀 2">
            <a:extLst>
              <a:ext uri="{FF2B5EF4-FFF2-40B4-BE49-F238E27FC236}">
                <a16:creationId xmlns:a16="http://schemas.microsoft.com/office/drawing/2014/main" id="{523F7376-AA22-414B-189F-2B24F619D4C8}"/>
              </a:ext>
            </a:extLst>
          </p:cNvPr>
          <p:cNvSpPr>
            <a:spLocks noGrp="1"/>
          </p:cNvSpPr>
          <p:nvPr>
            <p:ph type="ftr" sz="quarter" idx="11"/>
          </p:nvPr>
        </p:nvSpPr>
        <p:spPr/>
        <p:txBody>
          <a:bodyPr/>
          <a:lstStyle/>
          <a:p>
            <a:endParaRPr lang="en-US" dirty="0"/>
          </a:p>
        </p:txBody>
      </p:sp>
      <p:sp>
        <p:nvSpPr>
          <p:cNvPr id="4" name="슬라이드 번호 개체 틀 3">
            <a:extLst>
              <a:ext uri="{FF2B5EF4-FFF2-40B4-BE49-F238E27FC236}">
                <a16:creationId xmlns:a16="http://schemas.microsoft.com/office/drawing/2014/main" id="{ECCCF5D3-BEC2-B2B2-A9E1-BACB0F4C911A}"/>
              </a:ext>
            </a:extLst>
          </p:cNvPr>
          <p:cNvSpPr>
            <a:spLocks noGrp="1"/>
          </p:cNvSpPr>
          <p:nvPr>
            <p:ph type="sldNum" sz="quarter" idx="12"/>
          </p:nvPr>
        </p:nvSpPr>
        <p:spPr>
          <a:xfrm>
            <a:off x="8360087" y="9692315"/>
            <a:ext cx="1567826" cy="303969"/>
          </a:xfrm>
        </p:spPr>
        <p:txBody>
          <a:bodyPr/>
          <a:lstStyle>
            <a:lvl1pPr>
              <a:defRPr sz="4000">
                <a:solidFill>
                  <a:schemeClr val="bg1"/>
                </a:solidFill>
                <a:latin typeface="여기어때 잘난체 OTF" panose="020B0600000101010101" pitchFamily="34" charset="-127"/>
                <a:ea typeface="여기어때 잘난체 OTF" panose="020B0600000101010101" pitchFamily="34" charset="-127"/>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8851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5" name="그룹 34">
            <a:extLst>
              <a:ext uri="{FF2B5EF4-FFF2-40B4-BE49-F238E27FC236}">
                <a16:creationId xmlns:a16="http://schemas.microsoft.com/office/drawing/2014/main" id="{0BE03094-83B8-62D7-C4D1-6E55B88680F4}"/>
              </a:ext>
            </a:extLst>
          </p:cNvPr>
          <p:cNvGrpSpPr/>
          <p:nvPr/>
        </p:nvGrpSpPr>
        <p:grpSpPr>
          <a:xfrm>
            <a:off x="4011" y="9258300"/>
            <a:ext cx="18283989" cy="1600199"/>
            <a:chOff x="-16042" y="9258300"/>
            <a:chExt cx="18283989" cy="1600199"/>
          </a:xfrm>
        </p:grpSpPr>
        <p:grpSp>
          <p:nvGrpSpPr>
            <p:cNvPr id="37" name="Group 2">
              <a:extLst>
                <a:ext uri="{FF2B5EF4-FFF2-40B4-BE49-F238E27FC236}">
                  <a16:creationId xmlns:a16="http://schemas.microsoft.com/office/drawing/2014/main" id="{395602A4-28B2-3D0E-F9A7-31945B88A835}"/>
                </a:ext>
              </a:extLst>
            </p:cNvPr>
            <p:cNvGrpSpPr/>
            <p:nvPr/>
          </p:nvGrpSpPr>
          <p:grpSpPr>
            <a:xfrm>
              <a:off x="-16042" y="9258300"/>
              <a:ext cx="18283989" cy="1600199"/>
              <a:chOff x="0" y="-28575"/>
              <a:chExt cx="5358538" cy="841375"/>
            </a:xfrm>
          </p:grpSpPr>
          <p:sp>
            <p:nvSpPr>
              <p:cNvPr id="41" name="Freeform 3">
                <a:extLst>
                  <a:ext uri="{FF2B5EF4-FFF2-40B4-BE49-F238E27FC236}">
                    <a16:creationId xmlns:a16="http://schemas.microsoft.com/office/drawing/2014/main" id="{40049BB2-C611-1ACD-41C0-4DE784242588}"/>
                  </a:ext>
                </a:extLst>
              </p:cNvPr>
              <p:cNvSpPr/>
              <p:nvPr/>
            </p:nvSpPr>
            <p:spPr>
              <a:xfrm>
                <a:off x="0" y="0"/>
                <a:ext cx="5358538" cy="514733"/>
              </a:xfrm>
              <a:custGeom>
                <a:avLst/>
                <a:gdLst/>
                <a:ahLst/>
                <a:cxnLst/>
                <a:rect l="l" t="t" r="r" b="b"/>
                <a:pathLst>
                  <a:path w="5358538" h="514733">
                    <a:moveTo>
                      <a:pt x="0" y="0"/>
                    </a:moveTo>
                    <a:lnTo>
                      <a:pt x="5358538" y="0"/>
                    </a:lnTo>
                    <a:lnTo>
                      <a:pt x="5358538" y="514733"/>
                    </a:lnTo>
                    <a:lnTo>
                      <a:pt x="0" y="514733"/>
                    </a:lnTo>
                    <a:close/>
                  </a:path>
                </a:pathLst>
              </a:custGeom>
              <a:solidFill>
                <a:srgbClr val="605DC8"/>
              </a:solidFill>
            </p:spPr>
            <p:txBody>
              <a:bodyPr/>
              <a:lstStyle/>
              <a:p>
                <a:endParaRPr lang="ko-KR" altLang="en-US" dirty="0"/>
              </a:p>
            </p:txBody>
          </p:sp>
          <p:sp>
            <p:nvSpPr>
              <p:cNvPr id="42" name="TextBox 4">
                <a:extLst>
                  <a:ext uri="{FF2B5EF4-FFF2-40B4-BE49-F238E27FC236}">
                    <a16:creationId xmlns:a16="http://schemas.microsoft.com/office/drawing/2014/main" id="{CDD5E7F3-2B0C-B8E4-3EB7-3586D5FAF02C}"/>
                  </a:ext>
                </a:extLst>
              </p:cNvPr>
              <p:cNvSpPr txBox="1"/>
              <p:nvPr/>
            </p:nvSpPr>
            <p:spPr>
              <a:xfrm>
                <a:off x="0" y="-28575"/>
                <a:ext cx="812800" cy="841375"/>
              </a:xfrm>
              <a:prstGeom prst="rect">
                <a:avLst/>
              </a:prstGeom>
            </p:spPr>
            <p:txBody>
              <a:bodyPr lIns="50800" tIns="50800" rIns="50800" bIns="50800" rtlCol="0" anchor="ctr"/>
              <a:lstStyle/>
              <a:p>
                <a:pPr algn="ctr">
                  <a:lnSpc>
                    <a:spcPts val="2799"/>
                  </a:lnSpc>
                </a:pPr>
                <a:endParaRPr dirty="0"/>
              </a:p>
            </p:txBody>
          </p:sp>
        </p:grpSp>
        <p:sp>
          <p:nvSpPr>
            <p:cNvPr id="38" name="TextBox 7">
              <a:extLst>
                <a:ext uri="{FF2B5EF4-FFF2-40B4-BE49-F238E27FC236}">
                  <a16:creationId xmlns:a16="http://schemas.microsoft.com/office/drawing/2014/main" id="{B5D70AD7-B3D0-74A3-D792-D7B58832C14C}"/>
                </a:ext>
              </a:extLst>
            </p:cNvPr>
            <p:cNvSpPr txBox="1"/>
            <p:nvPr/>
          </p:nvSpPr>
          <p:spPr>
            <a:xfrm>
              <a:off x="1056153" y="9491339"/>
              <a:ext cx="3402356" cy="504946"/>
            </a:xfrm>
            <a:prstGeom prst="rect">
              <a:avLst/>
            </a:prstGeom>
          </p:spPr>
          <p:txBody>
            <a:bodyPr wrap="square" lIns="0" tIns="0" rIns="0" bIns="0" rtlCol="0" anchor="t">
              <a:spAutoFit/>
            </a:bodyPr>
            <a:lstStyle/>
            <a:p>
              <a:pPr>
                <a:lnSpc>
                  <a:spcPts val="4480"/>
                </a:lnSpc>
                <a:spcBef>
                  <a:spcPct val="0"/>
                </a:spcBef>
              </a:pPr>
              <a:r>
                <a:rPr lang="en-US" sz="2400" b="1" dirty="0">
                  <a:solidFill>
                    <a:srgbClr val="FFFFFF"/>
                  </a:solidFill>
                  <a:latin typeface="Times New Roman" panose="02020603050405020304" pitchFamily="18" charset="0"/>
                  <a:ea typeface="여기어때 잘난체 OTF" panose="020B0600000101010101" pitchFamily="34" charset="-127"/>
                  <a:cs typeface="Times New Roman" panose="02020603050405020304" pitchFamily="18" charset="0"/>
                </a:rPr>
                <a:t>SEJONG UNIVERSITY</a:t>
              </a:r>
            </a:p>
          </p:txBody>
        </p:sp>
        <p:sp>
          <p:nvSpPr>
            <p:cNvPr id="39" name="TextBox 38">
              <a:extLst>
                <a:ext uri="{FF2B5EF4-FFF2-40B4-BE49-F238E27FC236}">
                  <a16:creationId xmlns:a16="http://schemas.microsoft.com/office/drawing/2014/main" id="{6C302498-C4BF-B62B-E934-E71652971296}"/>
                </a:ext>
              </a:extLst>
            </p:cNvPr>
            <p:cNvSpPr txBox="1"/>
            <p:nvPr/>
          </p:nvSpPr>
          <p:spPr>
            <a:xfrm>
              <a:off x="15909758" y="9448184"/>
              <a:ext cx="1954556" cy="707886"/>
            </a:xfrm>
            <a:prstGeom prst="rect">
              <a:avLst/>
            </a:prstGeom>
            <a:noFill/>
          </p:spPr>
          <p:txBody>
            <a:bodyPr wrap="square" rtlCol="0">
              <a:spAutoFit/>
            </a:bodyPr>
            <a:lstStyle/>
            <a:p>
              <a:pPr algn="l"/>
              <a:r>
                <a:rPr lang="en-US" altLang="ko-KR" sz="2000" dirty="0">
                  <a:solidFill>
                    <a:schemeClr val="bg1"/>
                  </a:solidFill>
                  <a:latin typeface="나눔스퀘어OTF ExtraBold" panose="020B0600000101010101" pitchFamily="34" charset="-127"/>
                  <a:ea typeface="나눔스퀘어OTF ExtraBold" panose="020B0600000101010101" pitchFamily="34" charset="-127"/>
                </a:rPr>
                <a:t>Master Thesis presentation</a:t>
              </a:r>
              <a:endParaRPr lang="ko-KR" altLang="en-US" sz="2000" dirty="0">
                <a:solidFill>
                  <a:schemeClr val="bg1"/>
                </a:solidFill>
                <a:latin typeface="나눔스퀘어OTF ExtraBold" panose="020B0600000101010101" pitchFamily="34" charset="-127"/>
                <a:ea typeface="나눔스퀘어OTF ExtraBold" panose="020B0600000101010101" pitchFamily="34" charset="-127"/>
              </a:endParaRPr>
            </a:p>
          </p:txBody>
        </p:sp>
        <p:pic>
          <p:nvPicPr>
            <p:cNvPr id="40" name="그림 39">
              <a:extLst>
                <a:ext uri="{FF2B5EF4-FFF2-40B4-BE49-F238E27FC236}">
                  <a16:creationId xmlns:a16="http://schemas.microsoft.com/office/drawing/2014/main" id="{0C93CD76-A4A4-A474-297B-A3B68F998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79" y="9576361"/>
              <a:ext cx="475674" cy="422821"/>
            </a:xfrm>
            <a:prstGeom prst="rect">
              <a:avLst/>
            </a:prstGeom>
          </p:spPr>
        </p:pic>
      </p:grpSp>
      <p:sp>
        <p:nvSpPr>
          <p:cNvPr id="2" name="날짜 개체 틀 1">
            <a:extLst>
              <a:ext uri="{FF2B5EF4-FFF2-40B4-BE49-F238E27FC236}">
                <a16:creationId xmlns:a16="http://schemas.microsoft.com/office/drawing/2014/main" id="{DF85AF60-9F74-41B0-B5D1-30A8C29C681D}"/>
              </a:ext>
            </a:extLst>
          </p:cNvPr>
          <p:cNvSpPr>
            <a:spLocks noGrp="1"/>
          </p:cNvSpPr>
          <p:nvPr>
            <p:ph type="dt" sz="half" idx="10"/>
          </p:nvPr>
        </p:nvSpPr>
        <p:spPr/>
        <p:txBody>
          <a:bodyPr/>
          <a:lstStyle/>
          <a:p>
            <a:endParaRPr lang="en-US" dirty="0"/>
          </a:p>
        </p:txBody>
      </p:sp>
      <p:sp>
        <p:nvSpPr>
          <p:cNvPr id="3" name="바닥글 개체 틀 2">
            <a:extLst>
              <a:ext uri="{FF2B5EF4-FFF2-40B4-BE49-F238E27FC236}">
                <a16:creationId xmlns:a16="http://schemas.microsoft.com/office/drawing/2014/main" id="{8D83C43E-0A1C-AC3A-90EB-8DEF1ECA1446}"/>
              </a:ext>
            </a:extLst>
          </p:cNvPr>
          <p:cNvSpPr>
            <a:spLocks noGrp="1"/>
          </p:cNvSpPr>
          <p:nvPr>
            <p:ph type="ftr" sz="quarter" idx="11"/>
          </p:nvPr>
        </p:nvSpPr>
        <p:spPr/>
        <p:txBody>
          <a:bodyPr/>
          <a:lstStyle/>
          <a:p>
            <a:endParaRPr lang="en-US" dirty="0"/>
          </a:p>
        </p:txBody>
      </p:sp>
      <p:sp>
        <p:nvSpPr>
          <p:cNvPr id="4" name="슬라이드 번호 개체 틀 3">
            <a:extLst>
              <a:ext uri="{FF2B5EF4-FFF2-40B4-BE49-F238E27FC236}">
                <a16:creationId xmlns:a16="http://schemas.microsoft.com/office/drawing/2014/main" id="{6CCE4D7D-FB99-21EE-A1C2-1F352C30A8E5}"/>
              </a:ext>
            </a:extLst>
          </p:cNvPr>
          <p:cNvSpPr>
            <a:spLocks noGrp="1"/>
          </p:cNvSpPr>
          <p:nvPr>
            <p:ph type="sldNum" sz="quarter" idx="12"/>
          </p:nvPr>
        </p:nvSpPr>
        <p:spPr>
          <a:xfrm>
            <a:off x="8319122" y="9576361"/>
            <a:ext cx="1649756" cy="504946"/>
          </a:xfrm>
        </p:spPr>
        <p:txBody>
          <a:bodyPr/>
          <a:lstStyle>
            <a:lvl1pPr>
              <a:defRPr sz="4000">
                <a:solidFill>
                  <a:schemeClr val="bg1"/>
                </a:solidFill>
                <a:latin typeface="여기어때 잘난체 OTF" panose="020B0600000101010101" pitchFamily="34" charset="-127"/>
                <a:ea typeface="여기어때 잘난체 OTF" panose="020B0600000101010101" pitchFamily="34" charset="-127"/>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23.png"/><Relationship Id="rId18" Type="http://schemas.openxmlformats.org/officeDocument/2006/relationships/image" Target="../media/image28.png"/><Relationship Id="rId3" Type="http://schemas.microsoft.com/office/2007/relationships/media" Target="../media/media1.mp4"/><Relationship Id="rId21" Type="http://schemas.openxmlformats.org/officeDocument/2006/relationships/image" Target="../media/image31.png"/><Relationship Id="rId7" Type="http://schemas.openxmlformats.org/officeDocument/2006/relationships/slideLayout" Target="../slideLayouts/slideLayout7.xml"/><Relationship Id="rId12" Type="http://schemas.openxmlformats.org/officeDocument/2006/relationships/image" Target="../media/image220.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video" Target="NULL" TargetMode="Externa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tags" Target="../tags/tag7.xml"/><Relationship Id="rId6" Type="http://schemas.openxmlformats.org/officeDocument/2006/relationships/video" Target="../media/media3.mp4"/><Relationship Id="rId11" Type="http://schemas.openxmlformats.org/officeDocument/2006/relationships/image" Target="../media/image210.png"/><Relationship Id="rId24" Type="http://schemas.openxmlformats.org/officeDocument/2006/relationships/image" Target="../media/image34.png"/><Relationship Id="rId5" Type="http://schemas.microsoft.com/office/2007/relationships/media" Target="../media/media3.mp4"/><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36.png"/><Relationship Id="rId19" Type="http://schemas.openxmlformats.org/officeDocument/2006/relationships/image" Target="../media/image29.png"/><Relationship Id="rId4" Type="http://schemas.microsoft.com/office/2007/relationships/media" Target="../media/media2.mp4"/><Relationship Id="rId9" Type="http://schemas.openxmlformats.org/officeDocument/2006/relationships/image" Target="../media/image160.png"/><Relationship Id="rId14" Type="http://schemas.openxmlformats.org/officeDocument/2006/relationships/image" Target="../media/image24.png"/><Relationship Id="rId22"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4.xml"/><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341.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notesSlide" Target="../notesSlides/notesSlide16.xml"/><Relationship Id="rId7"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330.png"/><Relationship Id="rId5" Type="http://schemas.openxmlformats.org/officeDocument/2006/relationships/image" Target="../media/image400.png"/><Relationship Id="rId10" Type="http://schemas.openxmlformats.org/officeDocument/2006/relationships/image" Target="../media/image430.png"/><Relationship Id="rId4" Type="http://schemas.openxmlformats.org/officeDocument/2006/relationships/image" Target="../media/image42.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451.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notesSlide" Target="../notesSlides/notesSlide19.xml"/><Relationship Id="rId7" Type="http://schemas.openxmlformats.org/officeDocument/2006/relationships/image" Target="../media/image530.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46.png"/><Relationship Id="rId11" Type="http://schemas.openxmlformats.org/officeDocument/2006/relationships/image" Target="../media/image74.png"/><Relationship Id="rId5" Type="http://schemas.openxmlformats.org/officeDocument/2006/relationships/image" Target="../media/image450.png"/><Relationship Id="rId10" Type="http://schemas.openxmlformats.org/officeDocument/2006/relationships/image" Target="../media/image670.png"/><Relationship Id="rId4" Type="http://schemas.openxmlformats.org/officeDocument/2006/relationships/image" Target="../media/image440.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20.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4.xml"/><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470.png"/><Relationship Id="rId5" Type="http://schemas.openxmlformats.org/officeDocument/2006/relationships/image" Target="../media/image55.png"/><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notesSlide" Target="../notesSlides/notesSlide26.xml"/><Relationship Id="rId16"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650.png"/><Relationship Id="rId3" Type="http://schemas.openxmlformats.org/officeDocument/2006/relationships/image" Target="../media/image73.png"/><Relationship Id="rId7" Type="http://schemas.openxmlformats.org/officeDocument/2006/relationships/image" Target="../media/image78.png"/><Relationship Id="rId12" Type="http://schemas.openxmlformats.org/officeDocument/2006/relationships/image" Target="../media/image64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600.png"/><Relationship Id="rId5" Type="http://schemas.openxmlformats.org/officeDocument/2006/relationships/image" Target="../media/image76.png"/><Relationship Id="rId15" Type="http://schemas.openxmlformats.org/officeDocument/2006/relationships/image" Target="../media/image671.png"/><Relationship Id="rId10" Type="http://schemas.openxmlformats.org/officeDocument/2006/relationships/image" Target="../media/image630.png"/><Relationship Id="rId4" Type="http://schemas.openxmlformats.org/officeDocument/2006/relationships/image" Target="../media/image75.png"/><Relationship Id="rId9" Type="http://schemas.openxmlformats.org/officeDocument/2006/relationships/image" Target="../media/image620.png"/><Relationship Id="rId14" Type="http://schemas.openxmlformats.org/officeDocument/2006/relationships/image" Target="../media/image660.png"/></Relationships>
</file>

<file path=ppt/slides/_rels/slide29.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1.png"/><Relationship Id="rId5" Type="http://schemas.openxmlformats.org/officeDocument/2006/relationships/image" Target="../media/image290.png"/><Relationship Id="rId4" Type="http://schemas.openxmlformats.org/officeDocument/2006/relationships/image" Target="../media/image3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50.png"/><Relationship Id="rId4" Type="http://schemas.openxmlformats.org/officeDocument/2006/relationships/image" Target="../media/image24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5.png"/><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hyperlink" Target="http://outreach.atnf.csiro.au/education/senior/astrophysics/stellarevolution_hrintro.html" TargetMode="External"/><Relationship Id="rId5" Type="http://schemas.openxmlformats.org/officeDocument/2006/relationships/image" Target="../media/image84.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760.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png"/><Relationship Id="rId7"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91.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770.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90.png"/><Relationship Id="rId5" Type="http://schemas.openxmlformats.org/officeDocument/2006/relationships/image" Target="../media/image11.png"/><Relationship Id="rId10" Type="http://schemas.openxmlformats.org/officeDocument/2006/relationships/image" Target="../media/image120.png"/><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1237041"/>
            <a:ext cx="16230600" cy="4423968"/>
          </a:xfrm>
          <a:prstGeom prst="rect">
            <a:avLst/>
          </a:prstGeom>
        </p:spPr>
        <p:txBody>
          <a:bodyPr lIns="0" tIns="0" rIns="0" bIns="0" rtlCol="0" anchor="t">
            <a:spAutoFit/>
          </a:bodyPr>
          <a:lstStyle/>
          <a:p>
            <a:pPr marL="0" marR="0" lvl="0" indent="0" algn="ctr" rtl="0">
              <a:lnSpc>
                <a:spcPct val="150000"/>
              </a:lnSpc>
              <a:spcBef>
                <a:spcPts val="0"/>
              </a:spcBef>
              <a:spcAft>
                <a:spcPts val="0"/>
              </a:spcAft>
              <a:buNone/>
            </a:pPr>
            <a:r>
              <a:rPr lang="en-US" altLang="ko-KR" sz="6600" b="1" dirty="0">
                <a:solidFill>
                  <a:srgbClr val="00002F"/>
                </a:solidFill>
                <a:effectLst>
                  <a:outerShdw blurRad="38100" dist="38100" dir="2700000" algn="tl">
                    <a:srgbClr val="000000">
                      <a:alpha val="43137"/>
                    </a:srgbClr>
                  </a:outerShdw>
                </a:effectLst>
                <a:latin typeface="나눔스퀘어 ExtraBold" panose="020B0600000101010101" pitchFamily="50" charset="-127"/>
                <a:ea typeface="나눔스퀘어 ExtraBold" panose="020B0600000101010101" pitchFamily="50" charset="-127"/>
                <a:cs typeface="Arial"/>
                <a:sym typeface="Arial"/>
              </a:rPr>
              <a:t>A temperature Scale of 1.3 eV in the Observed Mass and Radius Relationship of White Dwarfs</a:t>
            </a:r>
            <a:endParaRPr lang="en-US" altLang="ko-KR" sz="6600" b="1" i="0" u="none" strike="noStrike" cap="none" dirty="0">
              <a:solidFill>
                <a:srgbClr val="00002F"/>
              </a:solidFill>
              <a:effectLst>
                <a:outerShdw blurRad="38100" dist="38100" dir="2700000" algn="tl">
                  <a:srgbClr val="000000">
                    <a:alpha val="43137"/>
                  </a:srgbClr>
                </a:outerShdw>
              </a:effectLst>
              <a:latin typeface="나눔스퀘어 ExtraBold" panose="020B0600000101010101" pitchFamily="50" charset="-127"/>
              <a:ea typeface="나눔스퀘어 ExtraBold" panose="020B0600000101010101" pitchFamily="50" charset="-127"/>
              <a:cs typeface="Arial"/>
              <a:sym typeface="Arial"/>
            </a:endParaRPr>
          </a:p>
        </p:txBody>
      </p:sp>
      <p:sp>
        <p:nvSpPr>
          <p:cNvPr id="11" name="TextBox 10">
            <a:extLst>
              <a:ext uri="{FF2B5EF4-FFF2-40B4-BE49-F238E27FC236}">
                <a16:creationId xmlns:a16="http://schemas.microsoft.com/office/drawing/2014/main" id="{2CBA1969-C74E-ED65-0139-58785891CC29}"/>
              </a:ext>
            </a:extLst>
          </p:cNvPr>
          <p:cNvSpPr txBox="1"/>
          <p:nvPr/>
        </p:nvSpPr>
        <p:spPr>
          <a:xfrm>
            <a:off x="228600" y="6879771"/>
            <a:ext cx="10591800" cy="2153859"/>
          </a:xfrm>
          <a:prstGeom prst="rect">
            <a:avLst/>
          </a:prstGeom>
          <a:noFill/>
        </p:spPr>
        <p:txBody>
          <a:bodyPr wrap="square" rtlCol="0">
            <a:spAutoFit/>
          </a:bodyPr>
          <a:lstStyle/>
          <a:p>
            <a:pPr>
              <a:lnSpc>
                <a:spcPct val="150000"/>
              </a:lnSpc>
            </a:pPr>
            <a:r>
              <a:rPr lang="en-US" altLang="ko-KR" sz="3200" kern="100" spc="-40" dirty="0">
                <a:solidFill>
                  <a:srgbClr val="00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cs typeface="카페24 써라운드" pitchFamily="2" charset="-127"/>
              </a:rPr>
              <a:t>Jin Lim  </a:t>
            </a:r>
          </a:p>
          <a:p>
            <a:pPr>
              <a:lnSpc>
                <a:spcPct val="150000"/>
              </a:lnSpc>
            </a:pPr>
            <a:r>
              <a:rPr lang="en-US" altLang="ko-KR" sz="3200" kern="100" spc="-40" dirty="0">
                <a:solidFill>
                  <a:srgbClr val="000000"/>
                </a:solidFill>
                <a:latin typeface="나눔스퀘어OTF ExtraBold" panose="020B0600000101010101" pitchFamily="34" charset="-127"/>
                <a:ea typeface="나눔스퀘어OTF ExtraBold" panose="020B0600000101010101" pitchFamily="34" charset="-127"/>
                <a:cs typeface="카페24 써라운드" pitchFamily="2" charset="-127"/>
              </a:rPr>
              <a:t>Adviser : </a:t>
            </a:r>
            <a:r>
              <a:rPr lang="en-US" altLang="ko-KR" sz="3200" kern="100" spc="-40" dirty="0">
                <a:solidFill>
                  <a:srgbClr val="000000"/>
                </a:solidFill>
                <a:effectLst/>
                <a:latin typeface="나눔스퀘어OTF ExtraBold" panose="020B0600000101010101" pitchFamily="34" charset="-127"/>
                <a:ea typeface="나눔스퀘어OTF ExtraBold" panose="020B0600000101010101" pitchFamily="34" charset="-127"/>
                <a:cs typeface="카페24 써라운드" pitchFamily="2" charset="-127"/>
              </a:rPr>
              <a:t>Maurice H.P.M., van </a:t>
            </a:r>
            <a:r>
              <a:rPr lang="en-US" altLang="ko-KR" sz="3200" kern="100" spc="-40" dirty="0" err="1">
                <a:solidFill>
                  <a:srgbClr val="000000"/>
                </a:solidFill>
                <a:effectLst/>
                <a:latin typeface="나눔스퀘어OTF ExtraBold" panose="020B0600000101010101" pitchFamily="34" charset="-127"/>
                <a:ea typeface="나눔스퀘어OTF ExtraBold" panose="020B0600000101010101" pitchFamily="34" charset="-127"/>
                <a:cs typeface="카페24 써라운드" pitchFamily="2" charset="-127"/>
              </a:rPr>
              <a:t>Putten</a:t>
            </a:r>
            <a:endParaRPr lang="en-US" altLang="ko-KR" sz="3200" kern="100" dirty="0">
              <a:effectLst/>
              <a:latin typeface="나눔스퀘어OTF ExtraBold" panose="020B0600000101010101" pitchFamily="34" charset="-127"/>
              <a:ea typeface="나눔스퀘어OTF ExtraBold" panose="020B0600000101010101" pitchFamily="34" charset="-127"/>
              <a:cs typeface="카페24 써라운드" pitchFamily="2" charset="-127"/>
            </a:endParaRPr>
          </a:p>
          <a:p>
            <a:pPr>
              <a:lnSpc>
                <a:spcPct val="150000"/>
              </a:lnSpc>
            </a:pPr>
            <a:r>
              <a:rPr lang="en-US" altLang="ko-KR" sz="2800" kern="100" dirty="0">
                <a:latin typeface="나눔스퀘어OTF ExtraBold" panose="020B0600000101010101" pitchFamily="34" charset="-127"/>
                <a:ea typeface="나눔스퀘어OTF ExtraBold" panose="020B0600000101010101" pitchFamily="34" charset="-127"/>
                <a:cs typeface="카페24 써라운드" pitchFamily="2" charset="-127"/>
              </a:rPr>
              <a:t>Dept. of Astronomy and Space Science, Sejong Univ</a:t>
            </a:r>
          </a:p>
        </p:txBody>
      </p:sp>
      <p:sp>
        <p:nvSpPr>
          <p:cNvPr id="3" name="슬라이드 번호 개체 틀 2">
            <a:extLst>
              <a:ext uri="{FF2B5EF4-FFF2-40B4-BE49-F238E27FC236}">
                <a16:creationId xmlns:a16="http://schemas.microsoft.com/office/drawing/2014/main" id="{D882ED69-DEED-2C2D-78DE-CF2D0D63ECCD}"/>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aphicFrame>
        <p:nvGraphicFramePr>
          <p:cNvPr id="128" name="Google Shape;128;p8"/>
          <p:cNvGraphicFramePr/>
          <p:nvPr>
            <p:extLst>
              <p:ext uri="{D42A27DB-BD31-4B8C-83A1-F6EECF244321}">
                <p14:modId xmlns:p14="http://schemas.microsoft.com/office/powerpoint/2010/main" val="3303451949"/>
              </p:ext>
            </p:extLst>
          </p:nvPr>
        </p:nvGraphicFramePr>
        <p:xfrm>
          <a:off x="821776" y="2537309"/>
          <a:ext cx="10744200" cy="2652606"/>
        </p:xfrm>
        <a:graphic>
          <a:graphicData uri="http://schemas.openxmlformats.org/drawingml/2006/table">
            <a:tbl>
              <a:tblPr firstRow="1" bandRow="1">
                <a:noFill/>
              </a:tblPr>
              <a:tblGrid>
                <a:gridCol w="3163077">
                  <a:extLst>
                    <a:ext uri="{9D8B030D-6E8A-4147-A177-3AD203B41FA5}">
                      <a16:colId xmlns:a16="http://schemas.microsoft.com/office/drawing/2014/main" val="20000"/>
                    </a:ext>
                  </a:extLst>
                </a:gridCol>
                <a:gridCol w="1637523">
                  <a:extLst>
                    <a:ext uri="{9D8B030D-6E8A-4147-A177-3AD203B41FA5}">
                      <a16:colId xmlns:a16="http://schemas.microsoft.com/office/drawing/2014/main" val="20001"/>
                    </a:ext>
                  </a:extLst>
                </a:gridCol>
                <a:gridCol w="1748097">
                  <a:extLst>
                    <a:ext uri="{9D8B030D-6E8A-4147-A177-3AD203B41FA5}">
                      <a16:colId xmlns:a16="http://schemas.microsoft.com/office/drawing/2014/main" val="20002"/>
                    </a:ext>
                  </a:extLst>
                </a:gridCol>
                <a:gridCol w="2099074">
                  <a:extLst>
                    <a:ext uri="{9D8B030D-6E8A-4147-A177-3AD203B41FA5}">
                      <a16:colId xmlns:a16="http://schemas.microsoft.com/office/drawing/2014/main" val="1925699616"/>
                    </a:ext>
                  </a:extLst>
                </a:gridCol>
                <a:gridCol w="2096429">
                  <a:extLst>
                    <a:ext uri="{9D8B030D-6E8A-4147-A177-3AD203B41FA5}">
                      <a16:colId xmlns:a16="http://schemas.microsoft.com/office/drawing/2014/main" val="20003"/>
                    </a:ext>
                  </a:extLst>
                </a:gridCol>
              </a:tblGrid>
              <a:tr h="185011">
                <a:tc>
                  <a:txBody>
                    <a:bodyPr/>
                    <a:lstStyle/>
                    <a:p>
                      <a:pPr marL="0" marR="0" lvl="0" indent="0" algn="ctr" rtl="0">
                        <a:spcBef>
                          <a:spcPts val="0"/>
                        </a:spcBef>
                        <a:spcAft>
                          <a:spcPts val="0"/>
                        </a:spcAft>
                        <a:buNone/>
                      </a:pPr>
                      <a:r>
                        <a:rPr lang="en-US" sz="2700" u="none" strike="noStrike" cap="none" dirty="0">
                          <a:latin typeface="나눔스퀘어OTF Bold" panose="020B0600000101010101" pitchFamily="34" charset="-127"/>
                          <a:ea typeface="나눔스퀘어OTF Bold" panose="020B0600000101010101" pitchFamily="34" charset="-127"/>
                          <a:cs typeface="카페24 써라운드" pitchFamily="2" charset="-127"/>
                        </a:rPr>
                        <a:t>Object</a:t>
                      </a:r>
                      <a:endParaRPr sz="2700" u="none" strike="noStrike" cap="none"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baseline="0" dirty="0">
                          <a:latin typeface="나눔스퀘어OTF Bold" panose="020B0600000101010101" pitchFamily="34" charset="-127"/>
                          <a:ea typeface="나눔스퀘어OTF Bold" panose="020B0600000101010101" pitchFamily="34" charset="-127"/>
                          <a:cs typeface="카페24 써라운드" pitchFamily="2" charset="-127"/>
                        </a:rPr>
                        <a:t>T</a:t>
                      </a:r>
                      <a:r>
                        <a:rPr lang="en-US" sz="2700" baseline="-25000" dirty="0">
                          <a:latin typeface="나눔스퀘어OTF Bold" panose="020B0600000101010101" pitchFamily="34" charset="-127"/>
                          <a:ea typeface="나눔스퀘어OTF Bold" panose="020B0600000101010101" pitchFamily="34" charset="-127"/>
                          <a:cs typeface="카페24 써라운드" pitchFamily="2" charset="-127"/>
                        </a:rPr>
                        <a:t>eff </a:t>
                      </a:r>
                      <a:r>
                        <a:rPr lang="en-US" sz="2700" baseline="0" dirty="0">
                          <a:latin typeface="나눔스퀘어OTF Bold" panose="020B0600000101010101" pitchFamily="34" charset="-127"/>
                          <a:ea typeface="나눔스퀘어OTF Bold" panose="020B0600000101010101" pitchFamily="34" charset="-127"/>
                          <a:cs typeface="카페24 써라운드" pitchFamily="2" charset="-127"/>
                        </a:rPr>
                        <a:t>(K)</a:t>
                      </a:r>
                    </a:p>
                  </a:txBody>
                  <a:tcPr marL="137175" marR="137175" marT="68588" marB="68588"/>
                </a:tc>
                <a:tc>
                  <a:txBody>
                    <a:bodyPr/>
                    <a:lstStyle/>
                    <a:p>
                      <a:pPr marL="0" marR="0" lvl="0" indent="0" algn="ctr" rtl="0">
                        <a:spcBef>
                          <a:spcPts val="0"/>
                        </a:spcBef>
                        <a:spcAft>
                          <a:spcPts val="0"/>
                        </a:spcAft>
                        <a:buNone/>
                      </a:pPr>
                      <a:r>
                        <a:rPr lang="en-US" altLang="ko-KR" sz="2700" baseline="0" dirty="0">
                          <a:latin typeface="나눔스퀘어OTF Bold" panose="020B0600000101010101" pitchFamily="34" charset="-127"/>
                          <a:ea typeface="나눔스퀘어OTF Bold" panose="020B0600000101010101" pitchFamily="34" charset="-127"/>
                          <a:cs typeface="카페24 써라운드" pitchFamily="2" charset="-127"/>
                        </a:rPr>
                        <a:t>T</a:t>
                      </a:r>
                      <a:r>
                        <a:rPr lang="en-US" altLang="ko-KR" sz="2700" baseline="-25000" dirty="0">
                          <a:latin typeface="나눔스퀘어OTF Bold" panose="020B0600000101010101" pitchFamily="34" charset="-127"/>
                          <a:ea typeface="나눔스퀘어OTF Bold" panose="020B0600000101010101" pitchFamily="34" charset="-127"/>
                          <a:cs typeface="카페24 써라운드" pitchFamily="2" charset="-127"/>
                        </a:rPr>
                        <a:t>eff </a:t>
                      </a:r>
                      <a:r>
                        <a:rPr lang="en-US" altLang="ko-KR" sz="2700" baseline="0" dirty="0">
                          <a:latin typeface="나눔스퀘어OTF Bold" panose="020B0600000101010101" pitchFamily="34" charset="-127"/>
                          <a:ea typeface="나눔스퀘어OTF Bold" panose="020B0600000101010101" pitchFamily="34" charset="-127"/>
                          <a:cs typeface="카페24 써라운드" pitchFamily="2" charset="-127"/>
                        </a:rPr>
                        <a:t>(eV)</a:t>
                      </a: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M</a:t>
                      </a:r>
                      <a:r>
                        <a:rPr lang="en-US" sz="2700" baseline="-25000" dirty="0">
                          <a:latin typeface="나눔스퀘어OTF Bold" panose="020B0600000101010101" pitchFamily="34" charset="-127"/>
                          <a:ea typeface="나눔스퀘어OTF Bold" panose="020B0600000101010101" pitchFamily="34" charset="-127"/>
                          <a:cs typeface="카페24 써라운드" pitchFamily="2" charset="-127"/>
                        </a:rPr>
                        <a:t>☉</a:t>
                      </a:r>
                      <a:endParaRPr sz="2700" baseline="-250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lvl="0" indent="0" algn="ctr" rtl="0">
                        <a:spcBef>
                          <a:spcPts val="0"/>
                        </a:spcBef>
                        <a:spcAft>
                          <a:spcPts val="0"/>
                        </a:spcAft>
                        <a:buClr>
                          <a:schemeClr val="dk1"/>
                        </a:buClr>
                        <a:buFont typeface="Arial"/>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R</a:t>
                      </a:r>
                      <a:r>
                        <a:rPr lang="en-US" sz="2700" baseline="-25000" dirty="0">
                          <a:latin typeface="나눔스퀘어OTF Bold" panose="020B0600000101010101" pitchFamily="34" charset="-127"/>
                          <a:ea typeface="나눔스퀘어OTF Bold" panose="020B0600000101010101" pitchFamily="34" charset="-127"/>
                          <a:cs typeface="카페24 써라운드" pitchFamily="2" charset="-127"/>
                        </a:rPr>
                        <a:t>☉</a:t>
                      </a:r>
                    </a:p>
                  </a:txBody>
                  <a:tcPr marL="137175" marR="137175" marT="68588" marB="68588"/>
                </a:tc>
                <a:extLst>
                  <a:ext uri="{0D108BD9-81ED-4DB2-BD59-A6C34878D82A}">
                    <a16:rowId xmlns:a16="http://schemas.microsoft.com/office/drawing/2014/main" val="10000"/>
                  </a:ext>
                </a:extLst>
              </a:tr>
              <a:tr h="764050">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CSS 09704</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29969</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2.583</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0.4164</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a:latin typeface="나눔스퀘어OTF Bold" panose="020B0600000101010101" pitchFamily="34" charset="-127"/>
                          <a:ea typeface="나눔스퀘어OTF Bold" panose="020B0600000101010101" pitchFamily="34" charset="-127"/>
                          <a:cs typeface="카페24 써라운드" pitchFamily="2" charset="-127"/>
                        </a:rPr>
                        <a:t>0.02521</a:t>
                      </a:r>
                      <a:endParaRPr sz="270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extLst>
                  <a:ext uri="{0D108BD9-81ED-4DB2-BD59-A6C34878D82A}">
                    <a16:rowId xmlns:a16="http://schemas.microsoft.com/office/drawing/2014/main" val="10001"/>
                  </a:ext>
                </a:extLst>
              </a:tr>
              <a:tr h="625166">
                <a:tc>
                  <a:txBody>
                    <a:bodyPr/>
                    <a:lstStyle/>
                    <a:p>
                      <a:pPr marL="0" marR="0" lvl="0" indent="0" algn="ctr" rtl="0">
                        <a:lnSpc>
                          <a:spcPct val="100000"/>
                        </a:lnSpc>
                        <a:spcBef>
                          <a:spcPts val="0"/>
                        </a:spcBef>
                        <a:spcAft>
                          <a:spcPts val="0"/>
                        </a:spcAft>
                        <a:buClr>
                          <a:schemeClr val="dk1"/>
                        </a:buClr>
                        <a:buSzPts val="1800"/>
                        <a:buFont typeface="Malgun Gothic"/>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SDSS J1028+0931</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12221</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1.053</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0.4146</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0.01768</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extLst>
                  <a:ext uri="{0D108BD9-81ED-4DB2-BD59-A6C34878D82A}">
                    <a16:rowId xmlns:a16="http://schemas.microsoft.com/office/drawing/2014/main" val="10002"/>
                  </a:ext>
                </a:extLst>
              </a:tr>
              <a:tr h="714734">
                <a:tc>
                  <a:txBody>
                    <a:bodyPr/>
                    <a:lstStyle/>
                    <a:p>
                      <a:pPr marL="0" marR="0" lvl="0" indent="0" algn="ctr" rtl="0">
                        <a:lnSpc>
                          <a:spcPct val="100000"/>
                        </a:lnSpc>
                        <a:spcBef>
                          <a:spcPts val="0"/>
                        </a:spcBef>
                        <a:spcAft>
                          <a:spcPts val="0"/>
                        </a:spcAft>
                        <a:buClr>
                          <a:schemeClr val="dk1"/>
                        </a:buClr>
                        <a:buSzPts val="1800"/>
                        <a:buFont typeface="Malgun Gothic"/>
                        <a:buNone/>
                      </a:pPr>
                      <a:r>
                        <a:rPr lang="en-US" sz="2700">
                          <a:latin typeface="나눔스퀘어OTF Bold" panose="020B0600000101010101" pitchFamily="34" charset="-127"/>
                          <a:ea typeface="나눔스퀘어OTF Bold" panose="020B0600000101010101" pitchFamily="34" charset="-127"/>
                          <a:cs typeface="카페24 써라운드" pitchFamily="2" charset="-127"/>
                        </a:rPr>
                        <a:t>SDSS J1210+3347</a:t>
                      </a:r>
                      <a:endParaRPr sz="270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6000</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0.517</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0.4150</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0.01590</a:t>
                      </a:r>
                    </a:p>
                  </a:txBody>
                  <a:tcPr marL="137175" marR="137175" marT="68588" marB="68588"/>
                </a:tc>
                <a:extLst>
                  <a:ext uri="{0D108BD9-81ED-4DB2-BD59-A6C34878D82A}">
                    <a16:rowId xmlns:a16="http://schemas.microsoft.com/office/drawing/2014/main" val="10003"/>
                  </a:ext>
                </a:extLst>
              </a:tr>
            </a:tbl>
          </a:graphicData>
        </a:graphic>
      </p:graphicFrame>
      <p:sp>
        <p:nvSpPr>
          <p:cNvPr id="129" name="Google Shape;129;p8"/>
          <p:cNvSpPr/>
          <p:nvPr/>
        </p:nvSpPr>
        <p:spPr>
          <a:xfrm>
            <a:off x="282901" y="6743905"/>
            <a:ext cx="1420650" cy="1108800"/>
          </a:xfrm>
          <a:prstGeom prst="rightArrow">
            <a:avLst>
              <a:gd name="adj1" fmla="val 50000"/>
              <a:gd name="adj2" fmla="val 5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12700" cap="flat" cmpd="sng">
            <a:solidFill>
              <a:srgbClr val="42719B"/>
            </a:solidFill>
            <a:prstDash val="solid"/>
            <a:miter lim="800000"/>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Malgun Gothic"/>
              <a:ea typeface="Malgun Gothic"/>
              <a:cs typeface="Malgun Gothic"/>
              <a:sym typeface="Malgun Gothic"/>
            </a:endParaRPr>
          </a:p>
        </p:txBody>
      </p:sp>
      <p:sp>
        <p:nvSpPr>
          <p:cNvPr id="130" name="Google Shape;130;p8"/>
          <p:cNvSpPr txBox="1"/>
          <p:nvPr/>
        </p:nvSpPr>
        <p:spPr>
          <a:xfrm>
            <a:off x="2094727" y="6133202"/>
            <a:ext cx="12394350" cy="2908428"/>
          </a:xfrm>
          <a:prstGeom prst="rect">
            <a:avLst/>
          </a:prstGeom>
          <a:noFill/>
          <a:ln>
            <a:noFill/>
          </a:ln>
        </p:spPr>
        <p:txBody>
          <a:bodyPr spcFirstLastPara="1" wrap="square" lIns="137138" tIns="68550" rIns="137138" bIns="68550" anchor="t" anchorCtr="0">
            <a:spAutoFit/>
          </a:bodyPr>
          <a:lstStyle/>
          <a:p>
            <a:r>
              <a:rPr lang="en-US" sz="3600" dirty="0">
                <a:solidFill>
                  <a:schemeClr val="dk1"/>
                </a:solidFill>
                <a:latin typeface="나눔스퀘어OTF Bold" panose="020B0600000101010101" pitchFamily="34" charset="-127"/>
                <a:ea typeface="나눔스퀘어OTF Bold" panose="020B0600000101010101" pitchFamily="34" charset="-127"/>
                <a:cs typeface="카페24 써라운드" pitchFamily="2" charset="-127"/>
                <a:sym typeface="Arial"/>
              </a:rPr>
              <a:t>Similar mass </a:t>
            </a:r>
            <a:r>
              <a:rPr lang="en-US" sz="3600" dirty="0">
                <a:solidFill>
                  <a:schemeClr val="dk1"/>
                </a:solidFill>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cs typeface="카페24 써라운드" pitchFamily="2" charset="-127"/>
                <a:sym typeface="Arial"/>
              </a:rPr>
              <a:t>but different radius. </a:t>
            </a:r>
            <a:endParaRPr sz="3600" dirty="0">
              <a:latin typeface="나눔스퀘어OTF Bold" panose="020B0600000101010101" pitchFamily="34" charset="-127"/>
              <a:ea typeface="나눔스퀘어OTF Bold" panose="020B0600000101010101" pitchFamily="34" charset="-127"/>
              <a:cs typeface="카페24 써라운드" pitchFamily="2" charset="-127"/>
            </a:endParaRPr>
          </a:p>
          <a:p>
            <a:endParaRPr lang="en-US" sz="3600" dirty="0">
              <a:solidFill>
                <a:schemeClr val="dk1"/>
              </a:solidFill>
              <a:latin typeface="나눔스퀘어OTF Bold" panose="020B0600000101010101" pitchFamily="34" charset="-127"/>
              <a:ea typeface="나눔스퀘어OTF Bold" panose="020B0600000101010101" pitchFamily="34" charset="-127"/>
              <a:cs typeface="카페24 써라운드" pitchFamily="2" charset="-127"/>
              <a:sym typeface="Arial"/>
            </a:endParaRPr>
          </a:p>
          <a:p>
            <a:r>
              <a:rPr lang="en-US" sz="3600" dirty="0">
                <a:solidFill>
                  <a:schemeClr val="dk1"/>
                </a:solidFill>
                <a:latin typeface="나눔스퀘어OTF Bold" panose="020B0600000101010101" pitchFamily="34" charset="-127"/>
                <a:ea typeface="나눔스퀘어OTF Bold" panose="020B0600000101010101" pitchFamily="34" charset="-127"/>
                <a:cs typeface="카페24 써라운드" pitchFamily="2" charset="-127"/>
                <a:sym typeface="Arial"/>
              </a:rPr>
              <a:t>Similar mass case, </a:t>
            </a:r>
          </a:p>
          <a:p>
            <a:r>
              <a:rPr lang="en-US" sz="3600" dirty="0">
                <a:solidFill>
                  <a:srgbClr val="FF0000"/>
                </a:solidFill>
                <a:latin typeface="나눔스퀘어OTF Bold" panose="020B0600000101010101" pitchFamily="34" charset="-127"/>
                <a:ea typeface="나눔스퀘어OTF Bold" panose="020B0600000101010101" pitchFamily="34" charset="-127"/>
                <a:cs typeface="카페24 써라운드" pitchFamily="2" charset="-127"/>
                <a:sym typeface="Arial"/>
              </a:rPr>
              <a:t>hotter</a:t>
            </a:r>
            <a:r>
              <a:rPr lang="en-US" sz="3600" dirty="0">
                <a:solidFill>
                  <a:schemeClr val="dk1"/>
                </a:solidFill>
                <a:latin typeface="나눔스퀘어OTF Bold" panose="020B0600000101010101" pitchFamily="34" charset="-127"/>
                <a:ea typeface="나눔스퀘어OTF Bold" panose="020B0600000101010101" pitchFamily="34" charset="-127"/>
                <a:cs typeface="카페24 써라운드" pitchFamily="2" charset="-127"/>
                <a:sym typeface="Arial"/>
              </a:rPr>
              <a:t> </a:t>
            </a:r>
            <a:r>
              <a:rPr lang="en-US" sz="3600" dirty="0">
                <a:solidFill>
                  <a:srgbClr val="FF0000"/>
                </a:solidFill>
                <a:latin typeface="나눔스퀘어OTF Bold" panose="020B0600000101010101" pitchFamily="34" charset="-127"/>
                <a:ea typeface="나눔스퀘어OTF Bold" panose="020B0600000101010101" pitchFamily="34" charset="-127"/>
                <a:cs typeface="카페24 써라운드" pitchFamily="2" charset="-127"/>
                <a:sym typeface="Arial"/>
              </a:rPr>
              <a:t>white dwarfs </a:t>
            </a:r>
            <a:r>
              <a:rPr lang="en-US" sz="3600" dirty="0">
                <a:solidFill>
                  <a:schemeClr val="dk1"/>
                </a:solidFill>
                <a:latin typeface="나눔스퀘어OTF Bold" panose="020B0600000101010101" pitchFamily="34" charset="-127"/>
                <a:ea typeface="나눔스퀘어OTF Bold" panose="020B0600000101010101" pitchFamily="34" charset="-127"/>
                <a:cs typeface="카페24 써라운드" pitchFamily="2" charset="-127"/>
                <a:sym typeface="Arial"/>
              </a:rPr>
              <a:t>have relatively </a:t>
            </a:r>
            <a:r>
              <a:rPr lang="en-US" sz="3600" dirty="0">
                <a:solidFill>
                  <a:schemeClr val="accent3"/>
                </a:solidFill>
                <a:latin typeface="나눔스퀘어OTF Bold" panose="020B0600000101010101" pitchFamily="34" charset="-127"/>
                <a:ea typeface="나눔스퀘어OTF Bold" panose="020B0600000101010101" pitchFamily="34" charset="-127"/>
                <a:cs typeface="카페24 써라운드" pitchFamily="2" charset="-127"/>
                <a:sym typeface="Arial"/>
              </a:rPr>
              <a:t>larger</a:t>
            </a:r>
            <a:r>
              <a:rPr lang="en-US" sz="3600" dirty="0">
                <a:solidFill>
                  <a:srgbClr val="92D050"/>
                </a:solidFill>
                <a:latin typeface="나눔스퀘어OTF Bold" panose="020B0600000101010101" pitchFamily="34" charset="-127"/>
                <a:ea typeface="나눔스퀘어OTF Bold" panose="020B0600000101010101" pitchFamily="34" charset="-127"/>
                <a:cs typeface="카페24 써라운드" pitchFamily="2" charset="-127"/>
                <a:sym typeface="Arial"/>
              </a:rPr>
              <a:t> radius </a:t>
            </a:r>
            <a:r>
              <a:rPr lang="en-US" sz="3600" dirty="0">
                <a:solidFill>
                  <a:schemeClr val="dk1"/>
                </a:solidFill>
                <a:latin typeface="나눔스퀘어OTF Bold" panose="020B0600000101010101" pitchFamily="34" charset="-127"/>
                <a:ea typeface="나눔스퀘어OTF Bold" panose="020B0600000101010101" pitchFamily="34" charset="-127"/>
                <a:cs typeface="카페24 써라운드" pitchFamily="2" charset="-127"/>
                <a:sym typeface="Arial"/>
              </a:rPr>
              <a:t>than </a:t>
            </a:r>
            <a:r>
              <a:rPr lang="en-US" sz="3600" dirty="0">
                <a:solidFill>
                  <a:schemeClr val="tx2"/>
                </a:solidFill>
                <a:latin typeface="나눔스퀘어OTF Bold" panose="020B0600000101010101" pitchFamily="34" charset="-127"/>
                <a:ea typeface="나눔스퀘어OTF Bold" panose="020B0600000101010101" pitchFamily="34" charset="-127"/>
                <a:cs typeface="카페24 써라운드" pitchFamily="2" charset="-127"/>
                <a:sym typeface="Arial"/>
              </a:rPr>
              <a:t>cooler white dwarfs.</a:t>
            </a:r>
            <a:endParaRPr sz="3600" dirty="0">
              <a:solidFill>
                <a:schemeClr val="tx2"/>
              </a:solidFill>
              <a:latin typeface="나눔스퀘어OTF Bold" panose="020B0600000101010101" pitchFamily="34" charset="-127"/>
              <a:ea typeface="나눔스퀘어OTF Bold" panose="020B0600000101010101" pitchFamily="34" charset="-127"/>
              <a:cs typeface="카페24 써라운드" pitchFamily="2" charset="-127"/>
              <a:sym typeface="Arial"/>
            </a:endParaRPr>
          </a:p>
        </p:txBody>
      </p:sp>
      <p:sp>
        <p:nvSpPr>
          <p:cNvPr id="3" name="TextBox 2">
            <a:extLst>
              <a:ext uri="{FF2B5EF4-FFF2-40B4-BE49-F238E27FC236}">
                <a16:creationId xmlns:a16="http://schemas.microsoft.com/office/drawing/2014/main" id="{677A2274-6060-BB34-27E4-6A073AEFBA76}"/>
              </a:ext>
            </a:extLst>
          </p:cNvPr>
          <p:cNvSpPr txBox="1"/>
          <p:nvPr/>
        </p:nvSpPr>
        <p:spPr>
          <a:xfrm>
            <a:off x="282901" y="363579"/>
            <a:ext cx="17424369" cy="830997"/>
          </a:xfrm>
          <a:prstGeom prst="rect">
            <a:avLst/>
          </a:prstGeom>
          <a:noFill/>
        </p:spPr>
        <p:txBody>
          <a:bodyPr wrap="square">
            <a:spAutoFit/>
          </a:bodyPr>
          <a:lstStyle/>
          <a:p>
            <a:r>
              <a:rPr lang="en-US" altLang="ko-KR" sz="4800" b="1" dirty="0">
                <a:latin typeface="나눔스퀘어OTF ExtraBold" panose="020B0600000101010101" pitchFamily="34" charset="-127"/>
                <a:ea typeface="나눔스퀘어OTF ExtraBold" panose="020B0600000101010101" pitchFamily="34" charset="-127"/>
              </a:rPr>
              <a:t>Radius and Mass Distribution With Temperature</a:t>
            </a:r>
          </a:p>
        </p:txBody>
      </p:sp>
      <p:pic>
        <p:nvPicPr>
          <p:cNvPr id="7" name="그림 6">
            <a:extLst>
              <a:ext uri="{FF2B5EF4-FFF2-40B4-BE49-F238E27FC236}">
                <a16:creationId xmlns:a16="http://schemas.microsoft.com/office/drawing/2014/main" id="{E71879D2-AE9F-342C-6281-312AEF77DEA9}"/>
              </a:ext>
            </a:extLst>
          </p:cNvPr>
          <p:cNvPicPr>
            <a:picLocks noChangeAspect="1"/>
          </p:cNvPicPr>
          <p:nvPr/>
        </p:nvPicPr>
        <p:blipFill rotWithShape="1">
          <a:blip r:embed="rId3"/>
          <a:srcRect l="18894" t="11313" r="66820" b="6476"/>
          <a:stretch/>
        </p:blipFill>
        <p:spPr>
          <a:xfrm>
            <a:off x="14471356" y="1462451"/>
            <a:ext cx="2362201" cy="5732541"/>
          </a:xfrm>
          <a:prstGeom prst="rect">
            <a:avLst/>
          </a:prstGeom>
        </p:spPr>
      </p:pic>
      <p:sp>
        <p:nvSpPr>
          <p:cNvPr id="8" name="화살표: 오른쪽 7">
            <a:extLst>
              <a:ext uri="{FF2B5EF4-FFF2-40B4-BE49-F238E27FC236}">
                <a16:creationId xmlns:a16="http://schemas.microsoft.com/office/drawing/2014/main" id="{B8ECA7C1-AE6A-62E1-8818-C86A34B74156}"/>
              </a:ext>
            </a:extLst>
          </p:cNvPr>
          <p:cNvSpPr/>
          <p:nvPr/>
        </p:nvSpPr>
        <p:spPr>
          <a:xfrm rot="10800000">
            <a:off x="12382190" y="3571352"/>
            <a:ext cx="1524000" cy="121920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8297A3AB-DAB9-95B6-308B-327E718B8D1C}"/>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ABC1D6-050D-CE9C-BD41-5551B10B4C8B}"/>
                  </a:ext>
                </a:extLst>
              </p:cNvPr>
              <p:cNvSpPr txBox="1"/>
              <p:nvPr/>
            </p:nvSpPr>
            <p:spPr>
              <a:xfrm>
                <a:off x="701733" y="3323001"/>
                <a:ext cx="16992600" cy="5303503"/>
              </a:xfrm>
              <a:prstGeom prst="rect">
                <a:avLst/>
              </a:prstGeom>
              <a:noFill/>
            </p:spPr>
            <p:txBody>
              <a:bodyPr wrap="square">
                <a:spAutoFit/>
              </a:bodyPr>
              <a:lstStyle/>
              <a:p>
                <a:pPr marL="685800" indent="-685800">
                  <a:lnSpc>
                    <a:spcPct val="200000"/>
                  </a:lnSpc>
                  <a:buFont typeface="Arial" panose="020B0604020202020204" pitchFamily="34" charset="0"/>
                  <a:buChar char="•"/>
                </a:pPr>
                <a:r>
                  <a:rPr lang="en-US" altLang="ko-KR" sz="2800" dirty="0">
                    <a:latin typeface="나눔스퀘어OTF Bold" panose="020B0600000101010101" pitchFamily="34" charset="-127"/>
                    <a:ea typeface="나눔스퀘어OTF Bold" panose="020B0600000101010101" pitchFamily="34" charset="-127"/>
                    <a:cs typeface="카페24 써라운드" pitchFamily="2" charset="-127"/>
                  </a:rPr>
                  <a:t>Purpose : To make </a:t>
                </a:r>
                <a:r>
                  <a:rPr lang="en-US" altLang="ko-KR" sz="28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cs typeface="카페24 써라운드" pitchFamily="2" charset="-127"/>
                  </a:rPr>
                  <a:t>radius</a:t>
                </a:r>
                <a:r>
                  <a:rPr lang="en-US" altLang="ko-KR" sz="2800" dirty="0">
                    <a:latin typeface="나눔스퀘어OTF Bold" panose="020B0600000101010101" pitchFamily="34" charset="-127"/>
                    <a:ea typeface="나눔스퀘어OTF Bold" panose="020B0600000101010101" pitchFamily="34" charset="-127"/>
                    <a:cs typeface="카페24 써라운드" pitchFamily="2" charset="-127"/>
                  </a:rPr>
                  <a:t> correlate with only mass by normalized from </a:t>
                </a:r>
                <a14:m>
                  <m:oMath xmlns:m="http://schemas.openxmlformats.org/officeDocument/2006/math">
                    <m:r>
                      <a:rPr lang="en-US" altLang="ko-KR" sz="2800" i="1">
                        <a:latin typeface="Cambria Math" panose="02040503050406030204" pitchFamily="18" charset="0"/>
                        <a:ea typeface="나눔스퀘어OTF Bold" panose="020B0600000101010101" pitchFamily="34" charset="-127"/>
                      </a:rPr>
                      <m:t>𝑓</m:t>
                    </m:r>
                    <m:r>
                      <a:rPr lang="en-US" altLang="ko-KR" sz="2800" i="1">
                        <a:latin typeface="Cambria Math" panose="02040503050406030204" pitchFamily="18" charset="0"/>
                        <a:ea typeface="나눔스퀘어OTF Bold" panose="020B0600000101010101" pitchFamily="34" charset="-127"/>
                      </a:rPr>
                      <m:t>(</m:t>
                    </m:r>
                    <m:r>
                      <a:rPr lang="en-US" altLang="ko-KR" sz="2800" i="1">
                        <a:latin typeface="Cambria Math" panose="02040503050406030204" pitchFamily="18" charset="0"/>
                        <a:ea typeface="나눔스퀘어OTF Bold" panose="020B0600000101010101" pitchFamily="34" charset="-127"/>
                      </a:rPr>
                      <m:t>𝑇</m:t>
                    </m:r>
                    <m:r>
                      <a:rPr lang="en-US" altLang="ko-KR" sz="2800" i="1">
                        <a:latin typeface="Cambria Math" panose="02040503050406030204" pitchFamily="18" charset="0"/>
                        <a:ea typeface="나눔스퀘어OTF Bold" panose="020B0600000101010101" pitchFamily="34" charset="-127"/>
                      </a:rPr>
                      <m:t>)</m:t>
                    </m:r>
                  </m:oMath>
                </a14:m>
                <a:r>
                  <a:rPr lang="en-US" altLang="ko-KR" sz="2800" dirty="0">
                    <a:latin typeface="나눔스퀘어OTF Bold" panose="020B0600000101010101" pitchFamily="34" charset="-127"/>
                    <a:ea typeface="나눔스퀘어OTF Bold" panose="020B0600000101010101" pitchFamily="34" charset="-127"/>
                    <a:cs typeface="카페24 써라운드" pitchFamily="2" charset="-127"/>
                  </a:rPr>
                  <a:t>                 </a:t>
                </a:r>
              </a:p>
              <a:p>
                <a:pPr>
                  <a:lnSpc>
                    <a:spcPct val="200000"/>
                  </a:lnSpc>
                </a:pPr>
                <a:r>
                  <a:rPr lang="en-US" altLang="ko-KR" sz="2800" dirty="0">
                    <a:latin typeface="나눔스퀘어OTF Bold" panose="020B0600000101010101" pitchFamily="34" charset="-127"/>
                    <a:ea typeface="나눔스퀘어OTF Bold" panose="020B0600000101010101" pitchFamily="34" charset="-127"/>
                    <a:cs typeface="카페24 써라운드" pitchFamily="2" charset="-127"/>
                  </a:rPr>
                  <a:t>              </a:t>
                </a:r>
                <a14:m>
                  <m:oMath xmlns:m="http://schemas.openxmlformats.org/officeDocument/2006/math">
                    <m:r>
                      <a:rPr lang="en-US" altLang="ko-KR" sz="2800" b="1" i="0" smtClean="0">
                        <a:latin typeface="Cambria Math" panose="02040503050406030204" pitchFamily="18" charset="0"/>
                        <a:ea typeface="나눔스퀘어 ExtraBold" panose="020B0600000101010101" pitchFamily="50" charset="-127"/>
                      </a:rPr>
                      <m:t>𝐥𝐨𝐠</m:t>
                    </m:r>
                    <m:sSup>
                      <m:sSupPr>
                        <m:ctrlPr>
                          <a:rPr lang="en-US" altLang="ko-KR" sz="2800" b="1" i="1">
                            <a:latin typeface="Cambria Math" panose="02040503050406030204" pitchFamily="18" charset="0"/>
                            <a:ea typeface="나눔스퀘어 ExtraBold" panose="020B0600000101010101" pitchFamily="50" charset="-127"/>
                          </a:rPr>
                        </m:ctrlPr>
                      </m:sSupPr>
                      <m:e>
                        <m:r>
                          <a:rPr lang="en-US" altLang="ko-KR" sz="2800" b="1" i="1">
                            <a:latin typeface="Cambria Math" panose="02040503050406030204" pitchFamily="18" charset="0"/>
                            <a:ea typeface="나눔스퀘어 ExtraBold" panose="020B0600000101010101" pitchFamily="50" charset="-127"/>
                          </a:rPr>
                          <m:t>𝑹</m:t>
                        </m:r>
                      </m:e>
                      <m:sup>
                        <m:r>
                          <a:rPr lang="en-US" altLang="ko-KR" sz="2800" b="1" i="1">
                            <a:latin typeface="Cambria Math" panose="02040503050406030204" pitchFamily="18" charset="0"/>
                            <a:ea typeface="나눔스퀘어 ExtraBold" panose="020B0600000101010101" pitchFamily="50" charset="-127"/>
                          </a:rPr>
                          <m:t>′</m:t>
                        </m:r>
                      </m:sup>
                    </m:sSup>
                    <m:r>
                      <a:rPr lang="en-US" altLang="ko-KR" sz="2800" b="1" i="1">
                        <a:latin typeface="Cambria Math" panose="02040503050406030204" pitchFamily="18" charset="0"/>
                        <a:ea typeface="나눔스퀘어 ExtraBold" panose="020B0600000101010101" pitchFamily="50" charset="-127"/>
                      </a:rPr>
                      <m:t>=</m:t>
                    </m:r>
                    <m:r>
                      <a:rPr lang="en-US" altLang="ko-KR" sz="2800" b="1" i="1">
                        <a:latin typeface="Cambria Math" panose="02040503050406030204" pitchFamily="18" charset="0"/>
                        <a:ea typeface="나눔스퀘어 ExtraBold" panose="020B0600000101010101" pitchFamily="50" charset="-127"/>
                      </a:rPr>
                      <m:t>𝜶</m:t>
                    </m:r>
                    <m:r>
                      <a:rPr lang="en-US" altLang="ko-KR" sz="2800" b="1" i="1">
                        <a:latin typeface="Cambria Math" panose="02040503050406030204" pitchFamily="18" charset="0"/>
                        <a:ea typeface="나눔스퀘어 ExtraBold" panose="020B0600000101010101" pitchFamily="50" charset="-127"/>
                      </a:rPr>
                      <m:t> </m:t>
                    </m:r>
                    <m:r>
                      <a:rPr lang="en-US" altLang="ko-KR" sz="2800" b="1" i="0">
                        <a:latin typeface="Cambria Math" panose="02040503050406030204" pitchFamily="18" charset="0"/>
                        <a:ea typeface="나눔스퀘어 ExtraBold" panose="020B0600000101010101" pitchFamily="50" charset="-127"/>
                      </a:rPr>
                      <m:t>𝐥𝐨𝐠</m:t>
                    </m:r>
                    <m:r>
                      <a:rPr lang="en-US" altLang="ko-KR" sz="2800" b="1" i="1">
                        <a:latin typeface="Cambria Math" panose="02040503050406030204" pitchFamily="18" charset="0"/>
                        <a:ea typeface="나눔스퀘어 ExtraBold" panose="020B0600000101010101" pitchFamily="50" charset="-127"/>
                      </a:rPr>
                      <m:t>𝑴</m:t>
                    </m:r>
                    <m:r>
                      <a:rPr lang="en-US" altLang="ko-KR" sz="2800" b="1" i="1">
                        <a:latin typeface="Cambria Math" panose="02040503050406030204" pitchFamily="18" charset="0"/>
                        <a:ea typeface="나눔스퀘어 ExtraBold" panose="020B0600000101010101" pitchFamily="50" charset="-127"/>
                      </a:rPr>
                      <m:t>+</m:t>
                    </m:r>
                    <m:r>
                      <a:rPr lang="en-US" altLang="ko-KR" sz="2800" b="1" i="1">
                        <a:latin typeface="Cambria Math" panose="02040503050406030204" pitchFamily="18" charset="0"/>
                        <a:ea typeface="나눔스퀘어 ExtraBold" panose="020B0600000101010101" pitchFamily="50" charset="-127"/>
                      </a:rPr>
                      <m:t>𝒃</m:t>
                    </m:r>
                  </m:oMath>
                </a14:m>
                <a:r>
                  <a:rPr lang="en-US" altLang="ko-KR" sz="2800" b="1" i="1" dirty="0">
                    <a:latin typeface="나눔스퀘어OTF Bold" panose="020B0600000101010101" pitchFamily="34" charset="-127"/>
                    <a:ea typeface="나눔스퀘어OTF Bold" panose="020B0600000101010101" pitchFamily="34" charset="-127"/>
                    <a:cs typeface="카페24 써라운드" pitchFamily="2" charset="-127"/>
                  </a:rPr>
                  <a:t>  </a:t>
                </a:r>
                <a:endParaRPr lang="en-US" altLang="ko-KR" sz="2800" dirty="0">
                  <a:latin typeface="나눔스퀘어 Bold" panose="020B0600000101010101" pitchFamily="50" charset="-127"/>
                  <a:ea typeface="나눔스퀘어 Bold" panose="020B0600000101010101" pitchFamily="50" charset="-127"/>
                </a:endParaRPr>
              </a:p>
              <a:p>
                <a:pPr marL="685800" indent="-685800" algn="just">
                  <a:lnSpc>
                    <a:spcPct val="200000"/>
                  </a:lnSpc>
                  <a:buFont typeface="Arial" panose="020B0604020202020204" pitchFamily="34" charset="0"/>
                  <a:buChar char="•"/>
                </a:pPr>
                <a14:m>
                  <m:oMath xmlns:m="http://schemas.openxmlformats.org/officeDocument/2006/math">
                    <m:r>
                      <a:rPr lang="en-US" altLang="ko-KR" sz="3600" b="0" i="1" smtClean="0">
                        <a:latin typeface="Cambria Math" panose="02040503050406030204" pitchFamily="18" charset="0"/>
                        <a:ea typeface="나눔스퀘어 Bold" panose="020B0600000101010101" pitchFamily="50" charset="-127"/>
                        <a:cs typeface="카페24 써라운드" pitchFamily="2" charset="-127"/>
                      </a:rPr>
                      <m:t>𝑓</m:t>
                    </m:r>
                    <m:d>
                      <m:dPr>
                        <m:ctrlPr>
                          <a:rPr lang="en-US" altLang="ko-KR" sz="3600" b="0" i="1" smtClean="0">
                            <a:latin typeface="Cambria Math" panose="02040503050406030204" pitchFamily="18" charset="0"/>
                            <a:ea typeface="나눔스퀘어 Bold" panose="020B0600000101010101" pitchFamily="50" charset="-127"/>
                            <a:cs typeface="카페24 써라운드" pitchFamily="2" charset="-127"/>
                          </a:rPr>
                        </m:ctrlPr>
                      </m:dPr>
                      <m:e>
                        <m:r>
                          <a:rPr lang="en-US" altLang="ko-KR" sz="3600" b="0" i="1" smtClean="0">
                            <a:latin typeface="Cambria Math" panose="02040503050406030204" pitchFamily="18" charset="0"/>
                            <a:ea typeface="나눔스퀘어 Bold" panose="020B0600000101010101" pitchFamily="50" charset="-127"/>
                            <a:cs typeface="카페24 써라운드" pitchFamily="2" charset="-127"/>
                          </a:rPr>
                          <m:t>𝑇</m:t>
                        </m:r>
                      </m:e>
                    </m:d>
                  </m:oMath>
                </a14:m>
                <a:r>
                  <a:rPr lang="en-US" altLang="ko-KR" sz="3600" dirty="0">
                    <a:latin typeface="나눔스퀘어 Bold" panose="020B0600000101010101" pitchFamily="50" charset="-127"/>
                    <a:ea typeface="나눔스퀘어 Bold" panose="020B0600000101010101" pitchFamily="50" charset="-127"/>
                    <a:cs typeface="카페24 써라운드" pitchFamily="2" charset="-127"/>
                  </a:rPr>
                  <a:t> will be a power law with two free parameters:  </a:t>
                </a:r>
                <a14:m>
                  <m:oMath xmlns:m="http://schemas.openxmlformats.org/officeDocument/2006/math">
                    <m:r>
                      <a:rPr lang="en-US" altLang="ko-KR" sz="3600" i="1">
                        <a:latin typeface="Cambria Math" panose="02040503050406030204" pitchFamily="18" charset="0"/>
                        <a:ea typeface="나눔스퀘어 ExtraBold" panose="020B0600000101010101" pitchFamily="50" charset="-127"/>
                      </a:rPr>
                      <m:t>𝛽</m:t>
                    </m:r>
                    <m:r>
                      <a:rPr lang="en-US" altLang="ko-KR" sz="3600" b="0" i="1" smtClean="0">
                        <a:latin typeface="Cambria Math" panose="02040503050406030204" pitchFamily="18" charset="0"/>
                        <a:ea typeface="나눔스퀘어 ExtraBold" panose="020B0600000101010101" pitchFamily="50" charset="-127"/>
                      </a:rPr>
                      <m:t>,</m:t>
                    </m:r>
                    <m:sSub>
                      <m:sSubPr>
                        <m:ctrlPr>
                          <a:rPr lang="en-US" altLang="ko-KR" sz="3600" i="1">
                            <a:latin typeface="Cambria Math" panose="02040503050406030204" pitchFamily="18" charset="0"/>
                            <a:ea typeface="나눔스퀘어 ExtraBold" panose="020B0600000101010101" pitchFamily="50" charset="-127"/>
                          </a:rPr>
                        </m:ctrlPr>
                      </m:sSubPr>
                      <m:e>
                        <m:r>
                          <a:rPr lang="en-US" altLang="ko-KR" sz="3600" i="1">
                            <a:latin typeface="Cambria Math" panose="02040503050406030204" pitchFamily="18" charset="0"/>
                            <a:ea typeface="나눔스퀘어 ExtraBold" panose="020B0600000101010101" pitchFamily="50" charset="-127"/>
                          </a:rPr>
                          <m:t>𝑇</m:t>
                        </m:r>
                      </m:e>
                      <m:sub>
                        <m:r>
                          <a:rPr lang="en-US" altLang="ko-KR" sz="3600" i="1">
                            <a:latin typeface="Cambria Math" panose="02040503050406030204" pitchFamily="18" charset="0"/>
                            <a:ea typeface="나눔스퀘어 ExtraBold" panose="020B0600000101010101" pitchFamily="50" charset="-127"/>
                          </a:rPr>
                          <m:t>0</m:t>
                        </m:r>
                      </m:sub>
                    </m:sSub>
                  </m:oMath>
                </a14:m>
                <a:r>
                  <a:rPr lang="en-US" altLang="ko-KR" sz="3600" dirty="0">
                    <a:latin typeface="나눔스퀘어 Bold" panose="020B0600000101010101" pitchFamily="50" charset="-127"/>
                    <a:ea typeface="나눔스퀘어 Bold" panose="020B0600000101010101" pitchFamily="50" charset="-127"/>
                    <a:cs typeface="카페24 써라운드" pitchFamily="2" charset="-127"/>
                  </a:rPr>
                  <a:t> 	</a:t>
                </a:r>
                <a:r>
                  <a:rPr lang="en-US" altLang="ko-KR" sz="2800" dirty="0">
                    <a:latin typeface="나눔스퀘어 Bold" panose="020B0600000101010101" pitchFamily="50" charset="-127"/>
                    <a:ea typeface="나눔스퀘어 Bold" panose="020B0600000101010101" pitchFamily="50" charset="-127"/>
                    <a:cs typeface="카페24 써라운드" pitchFamily="2" charset="-127"/>
                  </a:rPr>
                  <a:t>	</a:t>
                </a:r>
              </a:p>
              <a:p>
                <a:pPr algn="just">
                  <a:lnSpc>
                    <a:spcPct val="200000"/>
                  </a:lnSpc>
                </a:pPr>
                <a:r>
                  <a:rPr lang="en-US" altLang="ko-KR" sz="2800" dirty="0">
                    <a:ea typeface="나눔스퀘어 ExtraBold" panose="020B0600000101010101" pitchFamily="50" charset="-127"/>
                  </a:rPr>
                  <a:t>			</a:t>
                </a:r>
                <a14:m>
                  <m:oMath xmlns:m="http://schemas.openxmlformats.org/officeDocument/2006/math">
                    <m:r>
                      <a:rPr lang="en-US" altLang="ko-KR" sz="2800" i="1">
                        <a:latin typeface="Cambria Math" panose="02040503050406030204" pitchFamily="18" charset="0"/>
                        <a:ea typeface="나눔스퀘어 ExtraBold" panose="020B0600000101010101" pitchFamily="50" charset="-127"/>
                      </a:rPr>
                      <m:t>0&lt;</m:t>
                    </m:r>
                    <m:sSub>
                      <m:sSubPr>
                        <m:ctrlPr>
                          <a:rPr lang="en-US" altLang="ko-KR" sz="2800" i="1">
                            <a:latin typeface="Cambria Math" panose="02040503050406030204" pitchFamily="18" charset="0"/>
                            <a:ea typeface="나눔스퀘어 ExtraBold" panose="020B0600000101010101" pitchFamily="50" charset="-127"/>
                          </a:rPr>
                        </m:ctrlPr>
                      </m:sSubPr>
                      <m:e>
                        <m:r>
                          <a:rPr lang="en-US" altLang="ko-KR" sz="2800" i="1">
                            <a:latin typeface="Cambria Math" panose="02040503050406030204" pitchFamily="18" charset="0"/>
                            <a:ea typeface="나눔스퀘어 ExtraBold" panose="020B0600000101010101" pitchFamily="50" charset="-127"/>
                          </a:rPr>
                          <m:t>𝛽</m:t>
                        </m:r>
                      </m:e>
                      <m:sub>
                        <m:r>
                          <a:rPr lang="en-US" altLang="ko-KR" sz="2800" i="1">
                            <a:latin typeface="Cambria Math" panose="02040503050406030204" pitchFamily="18" charset="0"/>
                            <a:ea typeface="나눔스퀘어 ExtraBold" panose="020B0600000101010101" pitchFamily="50" charset="-127"/>
                          </a:rPr>
                          <m:t> </m:t>
                        </m:r>
                      </m:sub>
                    </m:sSub>
                    <m:r>
                      <a:rPr lang="en-US" altLang="ko-KR" sz="2800" i="1">
                        <a:latin typeface="Cambria Math" panose="02040503050406030204" pitchFamily="18" charset="0"/>
                        <a:ea typeface="나눔스퀘어 ExtraBold" panose="020B0600000101010101" pitchFamily="50" charset="-127"/>
                      </a:rPr>
                      <m:t>&lt; 1</m:t>
                    </m:r>
                  </m:oMath>
                </a14:m>
                <a:r>
                  <a:rPr lang="en-US" altLang="ko-KR" sz="2800" dirty="0">
                    <a:latin typeface="나눔스퀘어 Bold" panose="020B0600000101010101" pitchFamily="50" charset="-127"/>
                    <a:ea typeface="나눔스퀘어 Bold" panose="020B0600000101010101" pitchFamily="50" charset="-127"/>
                    <a:cs typeface="카페24 써라운드" pitchFamily="2" charset="-127"/>
                  </a:rPr>
                  <a:t>  :Power law index , </a:t>
                </a:r>
                <a14:m>
                  <m:oMath xmlns:m="http://schemas.openxmlformats.org/officeDocument/2006/math">
                    <m:sSub>
                      <m:sSubPr>
                        <m:ctrlPr>
                          <a:rPr lang="en-US" altLang="ko-KR" sz="2800" i="1">
                            <a:latin typeface="Cambria Math" panose="02040503050406030204" pitchFamily="18" charset="0"/>
                            <a:ea typeface="나눔스퀘어 ExtraBold" panose="020B0600000101010101" pitchFamily="50" charset="-127"/>
                          </a:rPr>
                        </m:ctrlPr>
                      </m:sSubPr>
                      <m:e>
                        <m:r>
                          <a:rPr lang="en-US" altLang="ko-KR" sz="2800" i="1">
                            <a:latin typeface="Cambria Math" panose="02040503050406030204" pitchFamily="18" charset="0"/>
                            <a:ea typeface="나눔스퀘어 ExtraBold" panose="020B0600000101010101" pitchFamily="50" charset="-127"/>
                          </a:rPr>
                          <m:t>0&lt;</m:t>
                        </m:r>
                        <m:r>
                          <a:rPr lang="en-US" altLang="ko-KR" sz="2800" i="1">
                            <a:latin typeface="Cambria Math" panose="02040503050406030204" pitchFamily="18" charset="0"/>
                            <a:ea typeface="나눔스퀘어 ExtraBold" panose="020B0600000101010101" pitchFamily="50" charset="-127"/>
                          </a:rPr>
                          <m:t>𝑇</m:t>
                        </m:r>
                      </m:e>
                      <m:sub>
                        <m:r>
                          <a:rPr lang="en-US" altLang="ko-KR" sz="2800" i="1">
                            <a:latin typeface="Cambria Math" panose="02040503050406030204" pitchFamily="18" charset="0"/>
                            <a:ea typeface="나눔스퀘어 ExtraBold" panose="020B0600000101010101" pitchFamily="50" charset="-127"/>
                          </a:rPr>
                          <m:t>0</m:t>
                        </m:r>
                      </m:sub>
                    </m:sSub>
                    <m:r>
                      <a:rPr lang="en-US" altLang="ko-KR" sz="2800" i="1">
                        <a:latin typeface="Cambria Math" panose="02040503050406030204" pitchFamily="18" charset="0"/>
                        <a:ea typeface="나눔스퀘어 ExtraBold" panose="020B0600000101010101" pitchFamily="50" charset="-127"/>
                      </a:rPr>
                      <m:t>&lt;</m:t>
                    </m:r>
                    <m:sSup>
                      <m:sSupPr>
                        <m:ctrlPr>
                          <a:rPr lang="en-US" altLang="ko-KR" sz="2800" i="1">
                            <a:latin typeface="Cambria Math" panose="02040503050406030204" pitchFamily="18" charset="0"/>
                            <a:ea typeface="나눔스퀘어 ExtraBold" panose="020B0600000101010101" pitchFamily="50" charset="-127"/>
                          </a:rPr>
                        </m:ctrlPr>
                      </m:sSupPr>
                      <m:e>
                        <m:r>
                          <a:rPr lang="en-US" altLang="ko-KR" sz="2800" i="1">
                            <a:latin typeface="Cambria Math" panose="02040503050406030204" pitchFamily="18" charset="0"/>
                            <a:ea typeface="나눔스퀘어 ExtraBold" panose="020B0600000101010101" pitchFamily="50" charset="-127"/>
                          </a:rPr>
                          <m:t>10</m:t>
                        </m:r>
                      </m:e>
                      <m:sup>
                        <m:r>
                          <a:rPr lang="en-US" altLang="ko-KR" sz="2800" i="1">
                            <a:latin typeface="Cambria Math" panose="02040503050406030204" pitchFamily="18" charset="0"/>
                            <a:ea typeface="나눔스퀘어 ExtraBold" panose="020B0600000101010101" pitchFamily="50" charset="-127"/>
                          </a:rPr>
                          <m:t>5</m:t>
                        </m:r>
                      </m:sup>
                    </m:sSup>
                    <m:r>
                      <a:rPr lang="en-US" altLang="ko-KR" sz="2800">
                        <a:latin typeface="Cambria Math" panose="02040503050406030204" pitchFamily="18" charset="0"/>
                        <a:ea typeface="나눔스퀘어 ExtraBold" panose="020B0600000101010101" pitchFamily="50" charset="-127"/>
                      </a:rPr>
                      <m:t> </m:t>
                    </m:r>
                  </m:oMath>
                </a14:m>
                <a:r>
                  <a:rPr lang="en-US" altLang="ko-KR" sz="2800" dirty="0">
                    <a:latin typeface="나눔스퀘어 Bold" panose="020B0600000101010101" pitchFamily="50" charset="-127"/>
                    <a:ea typeface="나눔스퀘어 Bold" panose="020B0600000101010101" pitchFamily="50" charset="-127"/>
                    <a:cs typeface="카페24 써라운드" pitchFamily="2" charset="-127"/>
                  </a:rPr>
                  <a:t>  : Scale factor  </a:t>
                </a:r>
              </a:p>
              <a:p>
                <a:pPr marL="685800" indent="-685800" algn="just">
                  <a:lnSpc>
                    <a:spcPct val="200000"/>
                  </a:lnSpc>
                  <a:buFont typeface="Arial" panose="020B0604020202020204" pitchFamily="34" charset="0"/>
                  <a:buChar char="•"/>
                </a:pPr>
                <a:r>
                  <a:rPr lang="en-US" altLang="ko-KR" sz="2800" dirty="0">
                    <a:latin typeface="나눔스퀘어 Bold" panose="020B0600000101010101" pitchFamily="50" charset="-127"/>
                    <a:ea typeface="나눔스퀘어 Bold" panose="020B0600000101010101" pitchFamily="50" charset="-127"/>
                    <a:cs typeface="카페24 써라운드" pitchFamily="2" charset="-127"/>
                  </a:rPr>
                  <a:t>Standard Deviation (STD)  of</a:t>
                </a:r>
                <a:r>
                  <a:rPr lang="ko-KR" altLang="en-US" sz="2800" dirty="0">
                    <a:latin typeface="나눔스퀘어 Bold" panose="020B0600000101010101" pitchFamily="50" charset="-127"/>
                    <a:ea typeface="나눔스퀘어 Bold" panose="020B0600000101010101" pitchFamily="50" charset="-127"/>
                    <a:cs typeface="카페24 써라운드" pitchFamily="2" charset="-127"/>
                  </a:rPr>
                  <a:t> </a:t>
                </a:r>
                <a:r>
                  <a:rPr lang="en-US" altLang="ko-KR" sz="2800" dirty="0">
                    <a:latin typeface="나눔스퀘어 Bold" panose="020B0600000101010101" pitchFamily="50" charset="-127"/>
                    <a:ea typeface="나눔스퀘어 Bold" panose="020B0600000101010101" pitchFamily="50" charset="-127"/>
                    <a:cs typeface="카페24 써라운드" pitchFamily="2" charset="-127"/>
                  </a:rPr>
                  <a:t>Least Square Residual</a:t>
                </a:r>
                <a:endParaRPr lang="en-US" altLang="ko-KR" sz="4200" dirty="0">
                  <a:latin typeface="나눔스퀘어 Bold" panose="020B0600000101010101" pitchFamily="50" charset="-127"/>
                  <a:ea typeface="나눔스퀘어 Bold" panose="020B0600000101010101" pitchFamily="50" charset="-127"/>
                </a:endParaRPr>
              </a:p>
              <a:p>
                <a:r>
                  <a:rPr lang="en-US" altLang="ko-KR" sz="1600" dirty="0">
                    <a:latin typeface="나눔스퀘어 Bold" panose="020B0600000101010101" pitchFamily="50" charset="-127"/>
                    <a:ea typeface="나눔스퀘어 Bold" panose="020B0600000101010101" pitchFamily="50" charset="-127"/>
                  </a:rPr>
                  <a:t>                 </a:t>
                </a:r>
                <a:r>
                  <a:rPr lang="en-US" altLang="ko-KR" sz="2400" dirty="0">
                    <a:latin typeface="나눔스퀘어 Bold" panose="020B0600000101010101" pitchFamily="50" charset="-127"/>
                    <a:ea typeface="나눔스퀘어 Bold" panose="020B0600000101010101" pitchFamily="50" charset="-127"/>
                  </a:rPr>
                  <a:t>: to ignore the constant term in logarithm</a:t>
                </a:r>
                <a:r>
                  <a:rPr lang="en-US" altLang="ko-KR" sz="4200" dirty="0">
                    <a:latin typeface="나눔스퀘어 Bold" panose="020B0600000101010101" pitchFamily="50" charset="-127"/>
                    <a:ea typeface="나눔스퀘어 Bold" panose="020B0600000101010101" pitchFamily="50" charset="-127"/>
                  </a:rPr>
                  <a:t>  </a:t>
                </a:r>
              </a:p>
            </p:txBody>
          </p:sp>
        </mc:Choice>
        <mc:Fallback xmlns="">
          <p:sp>
            <p:nvSpPr>
              <p:cNvPr id="3" name="TextBox 2">
                <a:extLst>
                  <a:ext uri="{FF2B5EF4-FFF2-40B4-BE49-F238E27FC236}">
                    <a16:creationId xmlns:a16="http://schemas.microsoft.com/office/drawing/2014/main" id="{F8ABC1D6-050D-CE9C-BD41-5551B10B4C8B}"/>
                  </a:ext>
                </a:extLst>
              </p:cNvPr>
              <p:cNvSpPr txBox="1">
                <a:spLocks noRot="1" noChangeAspect="1" noMove="1" noResize="1" noEditPoints="1" noAdjustHandles="1" noChangeArrowheads="1" noChangeShapeType="1" noTextEdit="1"/>
              </p:cNvSpPr>
              <p:nvPr/>
            </p:nvSpPr>
            <p:spPr>
              <a:xfrm>
                <a:off x="701733" y="3323001"/>
                <a:ext cx="16992600" cy="5303503"/>
              </a:xfrm>
              <a:prstGeom prst="rect">
                <a:avLst/>
              </a:prstGeom>
              <a:blipFill>
                <a:blip r:embed="rId4"/>
                <a:stretch>
                  <a:fillRect l="-646" b="-460"/>
                </a:stretch>
              </a:blipFill>
            </p:spPr>
            <p:txBody>
              <a:bodyPr/>
              <a:lstStyle/>
              <a:p>
                <a:r>
                  <a:rPr lang="ko-KR" altLang="en-US">
                    <a:noFill/>
                  </a:rPr>
                  <a:t> </a:t>
                </a:r>
              </a:p>
            </p:txBody>
          </p:sp>
        </mc:Fallback>
      </mc:AlternateContent>
      <p:sp>
        <p:nvSpPr>
          <p:cNvPr id="15" name="TextBox 14">
            <a:extLst>
              <a:ext uri="{FF2B5EF4-FFF2-40B4-BE49-F238E27FC236}">
                <a16:creationId xmlns:a16="http://schemas.microsoft.com/office/drawing/2014/main" id="{ABDF3ABF-5BDF-B7C6-6B74-824C2C4F2181}"/>
              </a:ext>
            </a:extLst>
          </p:cNvPr>
          <p:cNvSpPr txBox="1"/>
          <p:nvPr/>
        </p:nvSpPr>
        <p:spPr>
          <a:xfrm>
            <a:off x="732213" y="582035"/>
            <a:ext cx="9144000" cy="830997"/>
          </a:xfrm>
          <a:prstGeom prst="rect">
            <a:avLst/>
          </a:prstGeom>
          <a:noFill/>
        </p:spPr>
        <p:txBody>
          <a:bodyPr wrap="square">
            <a:spAutoFit/>
          </a:bodyPr>
          <a:lstStyle/>
          <a:p>
            <a:r>
              <a:rPr lang="en-US" altLang="ko-KR" sz="4800" dirty="0">
                <a:latin typeface="나눔스퀘어OTF ExtraBold" panose="020B0600000101010101" pitchFamily="34" charset="-127"/>
                <a:ea typeface="나눔스퀘어OTF ExtraBold" panose="020B0600000101010101" pitchFamily="34" charset="-127"/>
              </a:rPr>
              <a:t>R - Normalization</a:t>
            </a:r>
            <a:endParaRPr lang="en-US" altLang="ko-KR" sz="4800" dirty="0">
              <a:solidFill>
                <a:srgbClr val="00002F"/>
              </a:solidFill>
              <a:latin typeface="여기어때 잘난체 OTF" panose="020B0600000101010101" pitchFamily="34" charset="-127"/>
              <a:ea typeface="여기어때 잘난체 OTF" panose="020B0600000101010101" pitchFamily="34" charset="-127"/>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99D1383-46BF-FAAE-03C2-77909D4D68DC}"/>
                  </a:ext>
                </a:extLst>
              </p:cNvPr>
              <p:cNvSpPr txBox="1"/>
              <p:nvPr/>
            </p:nvSpPr>
            <p:spPr>
              <a:xfrm>
                <a:off x="7537913" y="2318829"/>
                <a:ext cx="7847214" cy="646331"/>
              </a:xfrm>
              <a:prstGeom prst="rect">
                <a:avLst/>
              </a:prstGeom>
              <a:noFill/>
            </p:spPr>
            <p:txBody>
              <a:bodyPr wrap="square" rtlCol="0">
                <a:spAutoFit/>
              </a:bodyPr>
              <a:lstStyle/>
              <a:p>
                <a:r>
                  <a:rPr lang="en-US" altLang="ko-KR" sz="3600" dirty="0">
                    <a:latin typeface="나눔스퀘어OTF Bold" panose="020B0600000101010101" pitchFamily="34" charset="-127"/>
                    <a:ea typeface="나눔스퀘어OTF Bold" panose="020B0600000101010101" pitchFamily="34" charset="-127"/>
                  </a:rPr>
                  <a:t>Temperature function: </a:t>
                </a:r>
                <a14:m>
                  <m:oMath xmlns:m="http://schemas.openxmlformats.org/officeDocument/2006/math">
                    <m:r>
                      <a:rPr lang="en-US" altLang="ko-KR" sz="3600" b="0" i="1" smtClean="0">
                        <a:latin typeface="Cambria Math" panose="02040503050406030204" pitchFamily="18" charset="0"/>
                        <a:ea typeface="나눔스퀘어OTF Bold" panose="020B0600000101010101" pitchFamily="34" charset="-127"/>
                      </a:rPr>
                      <m:t>𝑓</m:t>
                    </m:r>
                    <m:r>
                      <a:rPr lang="en-US" altLang="ko-KR" sz="3600" b="0" i="1" smtClean="0">
                        <a:latin typeface="Cambria Math" panose="02040503050406030204" pitchFamily="18" charset="0"/>
                        <a:ea typeface="나눔스퀘어OTF Bold" panose="020B0600000101010101" pitchFamily="34" charset="-127"/>
                      </a:rPr>
                      <m:t>(</m:t>
                    </m:r>
                    <m:r>
                      <a:rPr lang="en-US" altLang="ko-KR" sz="3600" b="0" i="1" smtClean="0">
                        <a:latin typeface="Cambria Math" panose="02040503050406030204" pitchFamily="18" charset="0"/>
                        <a:ea typeface="나눔스퀘어OTF Bold" panose="020B0600000101010101" pitchFamily="34" charset="-127"/>
                      </a:rPr>
                      <m:t>𝑇</m:t>
                    </m:r>
                    <m:r>
                      <a:rPr lang="en-US" altLang="ko-KR" sz="3600" b="0" i="1" smtClean="0">
                        <a:latin typeface="Cambria Math" panose="02040503050406030204" pitchFamily="18" charset="0"/>
                        <a:ea typeface="나눔스퀘어OTF Bold" panose="020B0600000101010101" pitchFamily="34" charset="-127"/>
                      </a:rPr>
                      <m:t>)</m:t>
                    </m:r>
                  </m:oMath>
                </a14:m>
                <a:endParaRPr lang="ko-KR" altLang="en-US" sz="3600" dirty="0">
                  <a:latin typeface="나눔스퀘어OTF Bold" panose="020B0600000101010101" pitchFamily="34" charset="-127"/>
                  <a:ea typeface="나눔스퀘어OTF Bold" panose="020B0600000101010101" pitchFamily="34" charset="-127"/>
                </a:endParaRPr>
              </a:p>
            </p:txBody>
          </p:sp>
        </mc:Choice>
        <mc:Fallback xmlns="">
          <p:sp>
            <p:nvSpPr>
              <p:cNvPr id="2" name="TextBox 1">
                <a:extLst>
                  <a:ext uri="{FF2B5EF4-FFF2-40B4-BE49-F238E27FC236}">
                    <a16:creationId xmlns:a16="http://schemas.microsoft.com/office/drawing/2014/main" id="{599D1383-46BF-FAAE-03C2-77909D4D68DC}"/>
                  </a:ext>
                </a:extLst>
              </p:cNvPr>
              <p:cNvSpPr txBox="1">
                <a:spLocks noRot="1" noChangeAspect="1" noMove="1" noResize="1" noEditPoints="1" noAdjustHandles="1" noChangeArrowheads="1" noChangeShapeType="1" noTextEdit="1"/>
              </p:cNvSpPr>
              <p:nvPr/>
            </p:nvSpPr>
            <p:spPr>
              <a:xfrm>
                <a:off x="7537913" y="2318829"/>
                <a:ext cx="7847214" cy="646331"/>
              </a:xfrm>
              <a:prstGeom prst="rect">
                <a:avLst/>
              </a:prstGeom>
              <a:blipFill>
                <a:blip r:embed="rId5"/>
                <a:stretch>
                  <a:fillRect l="-2409" t="-13208" b="-358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44AC5E-F9B0-2F39-05B8-610026E79AE3}"/>
                  </a:ext>
                </a:extLst>
              </p:cNvPr>
              <p:cNvSpPr txBox="1"/>
              <p:nvPr/>
            </p:nvSpPr>
            <p:spPr>
              <a:xfrm>
                <a:off x="701733" y="2005495"/>
                <a:ext cx="9144000" cy="923714"/>
              </a:xfrm>
              <a:prstGeom prst="rect">
                <a:avLst/>
              </a:prstGeom>
              <a:noFill/>
            </p:spPr>
            <p:txBody>
              <a:bodyPr wrap="square">
                <a:spAutoFit/>
              </a:bodyPr>
              <a:lstStyle/>
              <a:p>
                <a:pPr marL="685800" indent="-685800">
                  <a:lnSpc>
                    <a:spcPct val="150000"/>
                  </a:lnSpc>
                  <a:buFont typeface="Arial" panose="020B0604020202020204" pitchFamily="34" charset="0"/>
                  <a:buChar char="•"/>
                </a:pPr>
                <a14:m>
                  <m:oMath xmlns:m="http://schemas.openxmlformats.org/officeDocument/2006/math">
                    <m:sSup>
                      <m:sSupPr>
                        <m:ctrlPr>
                          <a:rPr lang="en-US" altLang="ko-KR" sz="4000" i="1">
                            <a:latin typeface="Cambria Math" panose="02040503050406030204" pitchFamily="18" charset="0"/>
                            <a:ea typeface="나눔스퀘어 ExtraBold" panose="020B0600000101010101" pitchFamily="50" charset="-127"/>
                          </a:rPr>
                        </m:ctrlPr>
                      </m:sSupPr>
                      <m:e>
                        <m:r>
                          <a:rPr lang="en-US" altLang="ko-KR" sz="4000" i="1">
                            <a:latin typeface="Cambria Math" panose="02040503050406030204" pitchFamily="18" charset="0"/>
                            <a:ea typeface="나눔스퀘어 ExtraBold" panose="020B0600000101010101" pitchFamily="50" charset="-127"/>
                          </a:rPr>
                          <m:t>𝑅</m:t>
                        </m:r>
                      </m:e>
                      <m:sup>
                        <m:r>
                          <a:rPr lang="en-US" altLang="ko-KR" sz="4000" i="1">
                            <a:latin typeface="Cambria Math" panose="02040503050406030204" pitchFamily="18" charset="0"/>
                            <a:ea typeface="나눔스퀘어 ExtraBold" panose="020B0600000101010101" pitchFamily="50" charset="-127"/>
                          </a:rPr>
                          <m:t>′</m:t>
                        </m:r>
                      </m:sup>
                    </m:sSup>
                    <m:r>
                      <a:rPr lang="en-US" altLang="ko-KR" sz="4000" i="1">
                        <a:latin typeface="Cambria Math" panose="02040503050406030204" pitchFamily="18" charset="0"/>
                        <a:ea typeface="나눔스퀘어 ExtraBold" panose="020B0600000101010101" pitchFamily="50" charset="-127"/>
                      </a:rPr>
                      <m:t>=</m:t>
                    </m:r>
                    <m:r>
                      <a:rPr lang="en-US" altLang="ko-KR" sz="4000" i="1">
                        <a:latin typeface="Cambria Math" panose="02040503050406030204" pitchFamily="18" charset="0"/>
                        <a:ea typeface="나눔스퀘어 ExtraBold" panose="020B0600000101010101" pitchFamily="50" charset="-127"/>
                      </a:rPr>
                      <m:t>𝑅</m:t>
                    </m:r>
                    <m:r>
                      <a:rPr lang="en-US" altLang="ko-KR" sz="4000" i="1">
                        <a:latin typeface="Cambria Math" panose="02040503050406030204" pitchFamily="18" charset="0"/>
                        <a:ea typeface="나눔스퀘어 ExtraBold" panose="020B0600000101010101" pitchFamily="50" charset="-127"/>
                      </a:rPr>
                      <m:t>/</m:t>
                    </m:r>
                    <m:r>
                      <a:rPr lang="en-US" altLang="ko-KR" sz="4000" i="1">
                        <a:latin typeface="Cambria Math" panose="02040503050406030204" pitchFamily="18" charset="0"/>
                        <a:ea typeface="나눔스퀘어 ExtraBold" panose="020B0600000101010101" pitchFamily="50" charset="-127"/>
                      </a:rPr>
                      <m:t>𝑓</m:t>
                    </m:r>
                    <m:r>
                      <a:rPr lang="en-US" altLang="ko-KR" sz="4000" i="1">
                        <a:latin typeface="Cambria Math" panose="02040503050406030204" pitchFamily="18" charset="0"/>
                        <a:ea typeface="나눔스퀘어 ExtraBold" panose="020B0600000101010101" pitchFamily="50" charset="-127"/>
                      </a:rPr>
                      <m:t>(</m:t>
                    </m:r>
                    <m:r>
                      <a:rPr lang="en-US" altLang="ko-KR" sz="4000" i="1">
                        <a:latin typeface="Cambria Math" panose="02040503050406030204" pitchFamily="18" charset="0"/>
                        <a:ea typeface="나눔스퀘어 ExtraBold" panose="020B0600000101010101" pitchFamily="50" charset="-127"/>
                      </a:rPr>
                      <m:t>𝑇</m:t>
                    </m:r>
                    <m:r>
                      <a:rPr lang="en-US" altLang="ko-KR" sz="4000" i="1">
                        <a:latin typeface="Cambria Math" panose="02040503050406030204" pitchFamily="18" charset="0"/>
                        <a:ea typeface="나눔스퀘어 ExtraBold" panose="020B0600000101010101" pitchFamily="50" charset="-127"/>
                      </a:rPr>
                      <m:t>)</m:t>
                    </m:r>
                  </m:oMath>
                </a14:m>
                <a:r>
                  <a:rPr lang="en-US" altLang="ko-KR" sz="4000" dirty="0">
                    <a:latin typeface="나눔스퀘어OTF ExtraBold" panose="020B0600000101010101" pitchFamily="34" charset="-127"/>
                    <a:ea typeface="나눔스퀘어OTF ExtraBold" panose="020B0600000101010101" pitchFamily="34" charset="-127"/>
                    <a:cs typeface="카페24 써라운드" pitchFamily="2" charset="-127"/>
                  </a:rPr>
                  <a:t> </a:t>
                </a:r>
              </a:p>
            </p:txBody>
          </p:sp>
        </mc:Choice>
        <mc:Fallback xmlns="">
          <p:sp>
            <p:nvSpPr>
              <p:cNvPr id="7" name="TextBox 6">
                <a:extLst>
                  <a:ext uri="{FF2B5EF4-FFF2-40B4-BE49-F238E27FC236}">
                    <a16:creationId xmlns:a16="http://schemas.microsoft.com/office/drawing/2014/main" id="{B544AC5E-F9B0-2F39-05B8-610026E79AE3}"/>
                  </a:ext>
                </a:extLst>
              </p:cNvPr>
              <p:cNvSpPr txBox="1">
                <a:spLocks noRot="1" noChangeAspect="1" noMove="1" noResize="1" noEditPoints="1" noAdjustHandles="1" noChangeArrowheads="1" noChangeShapeType="1" noTextEdit="1"/>
              </p:cNvSpPr>
              <p:nvPr/>
            </p:nvSpPr>
            <p:spPr>
              <a:xfrm>
                <a:off x="701733" y="2005495"/>
                <a:ext cx="9144000" cy="923714"/>
              </a:xfrm>
              <a:prstGeom prst="rect">
                <a:avLst/>
              </a:prstGeom>
              <a:blipFill>
                <a:blip r:embed="rId6"/>
                <a:stretch>
                  <a:fillRect/>
                </a:stretch>
              </a:blipFill>
            </p:spPr>
            <p:txBody>
              <a:bodyPr/>
              <a:lstStyle/>
              <a:p>
                <a:r>
                  <a:rPr lang="ko-KR" altLang="en-US">
                    <a:noFill/>
                  </a:rPr>
                  <a:t> </a:t>
                </a:r>
              </a:p>
            </p:txBody>
          </p:sp>
        </mc:Fallback>
      </mc:AlternateContent>
      <p:sp>
        <p:nvSpPr>
          <p:cNvPr id="8" name="화살표: 오른쪽 7">
            <a:extLst>
              <a:ext uri="{FF2B5EF4-FFF2-40B4-BE49-F238E27FC236}">
                <a16:creationId xmlns:a16="http://schemas.microsoft.com/office/drawing/2014/main" id="{62BAEC5A-2AA5-B90F-C23E-5F812277BE71}"/>
              </a:ext>
            </a:extLst>
          </p:cNvPr>
          <p:cNvSpPr/>
          <p:nvPr/>
        </p:nvSpPr>
        <p:spPr>
          <a:xfrm>
            <a:off x="6522720" y="4457700"/>
            <a:ext cx="1143000" cy="45720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dirty="0"/>
          </a:p>
        </p:txBody>
      </p:sp>
      <p:sp>
        <p:nvSpPr>
          <p:cNvPr id="9" name="화살표: 오른쪽 8">
            <a:extLst>
              <a:ext uri="{FF2B5EF4-FFF2-40B4-BE49-F238E27FC236}">
                <a16:creationId xmlns:a16="http://schemas.microsoft.com/office/drawing/2014/main" id="{2EAAC34D-14CC-440D-0CC6-04F5E42DA15D}"/>
              </a:ext>
            </a:extLst>
          </p:cNvPr>
          <p:cNvSpPr/>
          <p:nvPr/>
        </p:nvSpPr>
        <p:spPr>
          <a:xfrm>
            <a:off x="5410200" y="2324979"/>
            <a:ext cx="1143000" cy="45720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graphicFrame>
            <p:nvGraphicFramePr>
              <p:cNvPr id="10" name="표 9">
                <a:extLst>
                  <a:ext uri="{FF2B5EF4-FFF2-40B4-BE49-F238E27FC236}">
                    <a16:creationId xmlns:a16="http://schemas.microsoft.com/office/drawing/2014/main" id="{574F8B4E-3A9C-9F5C-07DF-474DFB2BD234}"/>
                  </a:ext>
                </a:extLst>
              </p:cNvPr>
              <p:cNvGraphicFramePr>
                <a:graphicFrameLocks noGrp="1"/>
              </p:cNvGraphicFramePr>
              <p:nvPr>
                <p:extLst>
                  <p:ext uri="{D42A27DB-BD31-4B8C-83A1-F6EECF244321}">
                    <p14:modId xmlns:p14="http://schemas.microsoft.com/office/powerpoint/2010/main" val="2128664874"/>
                  </p:ext>
                </p:extLst>
              </p:nvPr>
            </p:nvGraphicFramePr>
            <p:xfrm>
              <a:off x="8319122" y="4457700"/>
              <a:ext cx="8959040" cy="3288668"/>
            </p:xfrm>
            <a:graphic>
              <a:graphicData uri="http://schemas.openxmlformats.org/drawingml/2006/table">
                <a:tbl>
                  <a:tblPr firstRow="1" bandRow="1">
                    <a:noFill/>
                  </a:tblPr>
                  <a:tblGrid>
                    <a:gridCol w="2637527">
                      <a:extLst>
                        <a:ext uri="{9D8B030D-6E8A-4147-A177-3AD203B41FA5}">
                          <a16:colId xmlns:a16="http://schemas.microsoft.com/office/drawing/2014/main" val="2768617461"/>
                        </a:ext>
                      </a:extLst>
                    </a:gridCol>
                    <a:gridCol w="1538232">
                      <a:extLst>
                        <a:ext uri="{9D8B030D-6E8A-4147-A177-3AD203B41FA5}">
                          <a16:colId xmlns:a16="http://schemas.microsoft.com/office/drawing/2014/main" val="2386531817"/>
                        </a:ext>
                      </a:extLst>
                    </a:gridCol>
                    <a:gridCol w="1524000">
                      <a:extLst>
                        <a:ext uri="{9D8B030D-6E8A-4147-A177-3AD203B41FA5}">
                          <a16:colId xmlns:a16="http://schemas.microsoft.com/office/drawing/2014/main" val="365920853"/>
                        </a:ext>
                      </a:extLst>
                    </a:gridCol>
                    <a:gridCol w="1511176">
                      <a:extLst>
                        <a:ext uri="{9D8B030D-6E8A-4147-A177-3AD203B41FA5}">
                          <a16:colId xmlns:a16="http://schemas.microsoft.com/office/drawing/2014/main" val="3485287541"/>
                        </a:ext>
                      </a:extLst>
                    </a:gridCol>
                    <a:gridCol w="1748105">
                      <a:extLst>
                        <a:ext uri="{9D8B030D-6E8A-4147-A177-3AD203B41FA5}">
                          <a16:colId xmlns:a16="http://schemas.microsoft.com/office/drawing/2014/main" val="2403131198"/>
                        </a:ext>
                      </a:extLst>
                    </a:gridCol>
                  </a:tblGrid>
                  <a:tr h="449339">
                    <a:tc>
                      <a:txBody>
                        <a:bodyPr/>
                        <a:lstStyle/>
                        <a:p>
                          <a:pPr marL="0" marR="0" lvl="0" indent="0" algn="ctr" rtl="0">
                            <a:spcBef>
                              <a:spcPts val="0"/>
                            </a:spcBef>
                            <a:spcAft>
                              <a:spcPts val="0"/>
                            </a:spcAft>
                            <a:buNone/>
                          </a:pPr>
                          <a:r>
                            <a:rPr lang="en-US" sz="2700" u="none" strike="noStrike" cap="none" dirty="0">
                              <a:latin typeface="나눔스퀘어OTF Bold" panose="020B0600000101010101" pitchFamily="34" charset="-127"/>
                              <a:ea typeface="나눔스퀘어OTF Bold" panose="020B0600000101010101" pitchFamily="34" charset="-127"/>
                              <a:cs typeface="카페24 써라운드" pitchFamily="2" charset="-127"/>
                            </a:rPr>
                            <a:t>Object</a:t>
                          </a:r>
                          <a:endParaRPr sz="2700" u="none" strike="noStrike" cap="none"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14:m>
                            <m:oMath xmlns:m="http://schemas.openxmlformats.org/officeDocument/2006/math">
                              <m:sSub>
                                <m:sSubPr>
                                  <m:ctrlPr>
                                    <a:rPr lang="en-US" altLang="ko-KR" sz="2800" b="1" i="1" smtClean="0">
                                      <a:latin typeface="Cambria Math" panose="02040503050406030204" pitchFamily="18" charset="0"/>
                                      <a:ea typeface="나눔스퀘어 ExtraBold" panose="020B0600000101010101" pitchFamily="50" charset="-127"/>
                                    </a:rPr>
                                  </m:ctrlPr>
                                </m:sSubPr>
                                <m:e>
                                  <m:r>
                                    <a:rPr lang="en-US" altLang="ko-KR" sz="2800" b="1" i="1" smtClean="0">
                                      <a:latin typeface="Cambria Math" panose="02040503050406030204" pitchFamily="18" charset="0"/>
                                      <a:ea typeface="나눔스퀘어 ExtraBold" panose="020B0600000101010101" pitchFamily="50" charset="-127"/>
                                    </a:rPr>
                                    <m:t>𝑻</m:t>
                                  </m:r>
                                </m:e>
                                <m:sub>
                                  <m:r>
                                    <a:rPr lang="en-US" altLang="ko-KR" sz="2800" b="1" i="1" smtClean="0">
                                      <a:latin typeface="Cambria Math" panose="02040503050406030204" pitchFamily="18" charset="0"/>
                                      <a:ea typeface="나눔스퀘어 ExtraBold" panose="020B0600000101010101" pitchFamily="50" charset="-127"/>
                                    </a:rPr>
                                    <m:t>𝒆𝒇𝒇</m:t>
                                  </m:r>
                                </m:sub>
                              </m:sSub>
                            </m:oMath>
                          </a14:m>
                          <a:r>
                            <a:rPr lang="en-US" sz="2700" baseline="0" dirty="0">
                              <a:latin typeface="나눔스퀘어OTF Bold" panose="020B0600000101010101" pitchFamily="34" charset="-127"/>
                              <a:ea typeface="나눔스퀘어OTF Bold" panose="020B0600000101010101" pitchFamily="34" charset="-127"/>
                              <a:cs typeface="카페24 써라운드" pitchFamily="2" charset="-127"/>
                            </a:rPr>
                            <a:t>(K)</a:t>
                          </a:r>
                        </a:p>
                      </a:txBody>
                      <a:tcPr marL="137175" marR="137175" marT="68588" marB="68588"/>
                    </a:tc>
                    <a:tc>
                      <a:txBody>
                        <a:bodyPr/>
                        <a:lstStyle/>
                        <a:p>
                          <a:pPr marL="0" marR="0" lvl="0" indent="0" algn="ctr" rtl="0">
                            <a:spcBef>
                              <a:spcPts val="0"/>
                            </a:spcBef>
                            <a:spcAft>
                              <a:spcPts val="0"/>
                            </a:spcAft>
                            <a:buNone/>
                          </a:pPr>
                          <a14:m>
                            <m:oMath xmlns:m="http://schemas.openxmlformats.org/officeDocument/2006/math">
                              <m:sSub>
                                <m:sSubPr>
                                  <m:ctrlPr>
                                    <a:rPr lang="en-US" altLang="ko-KR" sz="2400" b="1" i="1" smtClean="0">
                                      <a:latin typeface="Cambria Math" panose="02040503050406030204" pitchFamily="18" charset="0"/>
                                      <a:ea typeface="나눔스퀘어 ExtraBold" panose="020B0600000101010101" pitchFamily="50" charset="-127"/>
                                    </a:rPr>
                                  </m:ctrlPr>
                                </m:sSubPr>
                                <m:e>
                                  <m:r>
                                    <a:rPr lang="en-US" altLang="ko-KR" sz="2400" b="1" i="1" smtClean="0">
                                      <a:latin typeface="Cambria Math" panose="02040503050406030204" pitchFamily="18" charset="0"/>
                                      <a:ea typeface="나눔스퀘어 ExtraBold" panose="020B0600000101010101" pitchFamily="50" charset="-127"/>
                                    </a:rPr>
                                    <m:t>𝑻</m:t>
                                  </m:r>
                                </m:e>
                                <m:sub>
                                  <m:r>
                                    <a:rPr lang="en-US" altLang="ko-KR" sz="2400" b="1" i="1" smtClean="0">
                                      <a:latin typeface="Cambria Math" panose="02040503050406030204" pitchFamily="18" charset="0"/>
                                      <a:ea typeface="나눔스퀘어 ExtraBold" panose="020B0600000101010101" pitchFamily="50" charset="-127"/>
                                    </a:rPr>
                                    <m:t>𝒆𝒇𝒇</m:t>
                                  </m:r>
                                </m:sub>
                              </m:sSub>
                            </m:oMath>
                          </a14:m>
                          <a:r>
                            <a:rPr lang="en-US" altLang="ko-KR" sz="2700" baseline="-25000" dirty="0">
                              <a:latin typeface="나눔스퀘어OTF Bold" panose="020B0600000101010101" pitchFamily="34" charset="-127"/>
                              <a:ea typeface="나눔스퀘어OTF Bold" panose="020B0600000101010101" pitchFamily="34" charset="-127"/>
                              <a:cs typeface="카페24 써라운드" pitchFamily="2" charset="-127"/>
                            </a:rPr>
                            <a:t> </a:t>
                          </a:r>
                          <a:r>
                            <a:rPr lang="en-US" altLang="ko-KR" sz="2700" baseline="0" dirty="0">
                              <a:latin typeface="나눔스퀘어OTF Bold" panose="020B0600000101010101" pitchFamily="34" charset="-127"/>
                              <a:ea typeface="나눔스퀘어OTF Bold" panose="020B0600000101010101" pitchFamily="34" charset="-127"/>
                              <a:cs typeface="카페24 써라운드" pitchFamily="2" charset="-127"/>
                            </a:rPr>
                            <a:t>(eV)</a:t>
                          </a:r>
                        </a:p>
                      </a:txBody>
                      <a:tcPr marL="137175" marR="137175" marT="68588" marB="68588"/>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altLang="ko-KR" sz="2400" b="1" i="1" smtClean="0">
                                        <a:latin typeface="Cambria Math" panose="02040503050406030204" pitchFamily="18" charset="0"/>
                                        <a:ea typeface="나눔스퀘어 ExtraBold" panose="020B0600000101010101" pitchFamily="50" charset="-127"/>
                                      </a:rPr>
                                    </m:ctrlPr>
                                  </m:sSubPr>
                                  <m:e>
                                    <m:r>
                                      <a:rPr lang="en-US" altLang="ko-KR" sz="2400" b="1" i="1" smtClean="0">
                                        <a:latin typeface="Cambria Math" panose="02040503050406030204" pitchFamily="18" charset="0"/>
                                        <a:ea typeface="나눔스퀘어 ExtraBold" panose="020B0600000101010101" pitchFamily="50" charset="-127"/>
                                      </a:rPr>
                                      <m:t>𝑴</m:t>
                                    </m:r>
                                  </m:e>
                                  <m:sub>
                                    <m:r>
                                      <a:rPr lang="en-US" altLang="ko-KR" sz="2400" b="1" i="1" smtClean="0">
                                        <a:latin typeface="Cambria Math" panose="02040503050406030204" pitchFamily="18" charset="0"/>
                                        <a:ea typeface="나눔스퀘어 ExtraBold" panose="020B0600000101010101" pitchFamily="50" charset="-127"/>
                                      </a:rPr>
                                      <m:t>⊙</m:t>
                                    </m:r>
                                  </m:sub>
                                </m:sSub>
                              </m:oMath>
                            </m:oMathPara>
                          </a14:m>
                          <a:endParaRPr sz="2700" i="1" baseline="-250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lvl="0" indent="0" algn="ctr" rtl="0">
                            <a:spcBef>
                              <a:spcPts val="0"/>
                            </a:spcBef>
                            <a:spcAft>
                              <a:spcPts val="0"/>
                            </a:spcAft>
                            <a:buClr>
                              <a:schemeClr val="dk1"/>
                            </a:buClr>
                            <a:buFont typeface="Arial"/>
                            <a:buNone/>
                          </a:pPr>
                          <a14:m>
                            <m:oMathPara xmlns:m="http://schemas.openxmlformats.org/officeDocument/2006/math">
                              <m:oMathParaPr>
                                <m:jc m:val="centerGroup"/>
                              </m:oMathParaPr>
                              <m:oMath xmlns:m="http://schemas.openxmlformats.org/officeDocument/2006/math">
                                <m:sSub>
                                  <m:sSubPr>
                                    <m:ctrlPr>
                                      <a:rPr lang="en-US" altLang="ko-KR" sz="2800" b="1" i="1" smtClean="0">
                                        <a:latin typeface="Cambria Math" panose="02040503050406030204" pitchFamily="18" charset="0"/>
                                        <a:ea typeface="나눔스퀘어 ExtraBold" panose="020B0600000101010101" pitchFamily="50" charset="-127"/>
                                      </a:rPr>
                                    </m:ctrlPr>
                                  </m:sSubPr>
                                  <m:e>
                                    <m:r>
                                      <a:rPr lang="en-US" altLang="ko-KR" sz="2800" b="1" i="1" smtClean="0">
                                        <a:latin typeface="Cambria Math" panose="02040503050406030204" pitchFamily="18" charset="0"/>
                                        <a:ea typeface="나눔스퀘어 ExtraBold" panose="020B0600000101010101" pitchFamily="50" charset="-127"/>
                                      </a:rPr>
                                      <m:t>𝑹</m:t>
                                    </m:r>
                                  </m:e>
                                  <m:sub>
                                    <m:r>
                                      <a:rPr lang="en-US" altLang="ko-KR" sz="2800" b="1" i="1" smtClean="0">
                                        <a:latin typeface="Cambria Math" panose="02040503050406030204" pitchFamily="18" charset="0"/>
                                        <a:ea typeface="나눔스퀘어 ExtraBold" panose="020B0600000101010101" pitchFamily="50" charset="-127"/>
                                      </a:rPr>
                                      <m:t>⊙</m:t>
                                    </m:r>
                                  </m:sub>
                                </m:sSub>
                              </m:oMath>
                            </m:oMathPara>
                          </a14:m>
                          <a:endParaRPr lang="en-US" sz="2700" baseline="-250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extLst>
                      <a:ext uri="{0D108BD9-81ED-4DB2-BD59-A6C34878D82A}">
                        <a16:rowId xmlns:a16="http://schemas.microsoft.com/office/drawing/2014/main" val="1767678552"/>
                      </a:ext>
                    </a:extLst>
                  </a:tr>
                  <a:tr h="764050">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CSS 09704</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29969</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2.583</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0.4164</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a:latin typeface="나눔스퀘어OTF Bold" panose="020B0600000101010101" pitchFamily="34" charset="-127"/>
                              <a:ea typeface="나눔스퀘어OTF Bold" panose="020B0600000101010101" pitchFamily="34" charset="-127"/>
                              <a:cs typeface="카페24 써라운드" pitchFamily="2" charset="-127"/>
                            </a:rPr>
                            <a:t>0.02521</a:t>
                          </a:r>
                          <a:endParaRPr sz="270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extLst>
                      <a:ext uri="{0D108BD9-81ED-4DB2-BD59-A6C34878D82A}">
                        <a16:rowId xmlns:a16="http://schemas.microsoft.com/office/drawing/2014/main" val="1293163756"/>
                      </a:ext>
                    </a:extLst>
                  </a:tr>
                  <a:tr h="625166">
                    <a:tc>
                      <a:txBody>
                        <a:bodyPr/>
                        <a:lstStyle/>
                        <a:p>
                          <a:pPr marL="0" marR="0" lvl="0" indent="0" algn="ctr" rtl="0">
                            <a:lnSpc>
                              <a:spcPct val="100000"/>
                            </a:lnSpc>
                            <a:spcBef>
                              <a:spcPts val="0"/>
                            </a:spcBef>
                            <a:spcAft>
                              <a:spcPts val="0"/>
                            </a:spcAft>
                            <a:buClr>
                              <a:schemeClr val="dk1"/>
                            </a:buClr>
                            <a:buSzPts val="1800"/>
                            <a:buFont typeface="Malgun Gothic"/>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SDSS J1028+0931</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12221</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1.053</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0.4146</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0.01768</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extLst>
                      <a:ext uri="{0D108BD9-81ED-4DB2-BD59-A6C34878D82A}">
                        <a16:rowId xmlns:a16="http://schemas.microsoft.com/office/drawing/2014/main" val="1408154976"/>
                      </a:ext>
                    </a:extLst>
                  </a:tr>
                  <a:tr h="714734">
                    <a:tc>
                      <a:txBody>
                        <a:bodyPr/>
                        <a:lstStyle/>
                        <a:p>
                          <a:pPr marL="0" marR="0" lvl="0" indent="0" algn="ctr" rtl="0">
                            <a:lnSpc>
                              <a:spcPct val="100000"/>
                            </a:lnSpc>
                            <a:spcBef>
                              <a:spcPts val="0"/>
                            </a:spcBef>
                            <a:spcAft>
                              <a:spcPts val="0"/>
                            </a:spcAft>
                            <a:buClr>
                              <a:schemeClr val="dk1"/>
                            </a:buClr>
                            <a:buSzPts val="1800"/>
                            <a:buFont typeface="Malgun Gothic"/>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SDSS J1210+3347</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6000</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0.517</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0.4150</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0.01590</a:t>
                          </a:r>
                        </a:p>
                      </a:txBody>
                      <a:tcPr marL="137175" marR="137175" marT="68588" marB="68588"/>
                    </a:tc>
                    <a:extLst>
                      <a:ext uri="{0D108BD9-81ED-4DB2-BD59-A6C34878D82A}">
                        <a16:rowId xmlns:a16="http://schemas.microsoft.com/office/drawing/2014/main" val="315762756"/>
                      </a:ext>
                    </a:extLst>
                  </a:tr>
                </a:tbl>
              </a:graphicData>
            </a:graphic>
          </p:graphicFrame>
        </mc:Choice>
        <mc:Fallback xmlns="">
          <p:graphicFrame>
            <p:nvGraphicFramePr>
              <p:cNvPr id="10" name="표 9">
                <a:extLst>
                  <a:ext uri="{FF2B5EF4-FFF2-40B4-BE49-F238E27FC236}">
                    <a16:creationId xmlns:a16="http://schemas.microsoft.com/office/drawing/2014/main" id="{574F8B4E-3A9C-9F5C-07DF-474DFB2BD234}"/>
                  </a:ext>
                </a:extLst>
              </p:cNvPr>
              <p:cNvGraphicFramePr>
                <a:graphicFrameLocks noGrp="1"/>
              </p:cNvGraphicFramePr>
              <p:nvPr>
                <p:extLst>
                  <p:ext uri="{D42A27DB-BD31-4B8C-83A1-F6EECF244321}">
                    <p14:modId xmlns:p14="http://schemas.microsoft.com/office/powerpoint/2010/main" val="2128664874"/>
                  </p:ext>
                </p:extLst>
              </p:nvPr>
            </p:nvGraphicFramePr>
            <p:xfrm>
              <a:off x="8319122" y="4457700"/>
              <a:ext cx="8959040" cy="3288668"/>
            </p:xfrm>
            <a:graphic>
              <a:graphicData uri="http://schemas.openxmlformats.org/drawingml/2006/table">
                <a:tbl>
                  <a:tblPr firstRow="1" bandRow="1">
                    <a:noFill/>
                  </a:tblPr>
                  <a:tblGrid>
                    <a:gridCol w="2637527">
                      <a:extLst>
                        <a:ext uri="{9D8B030D-6E8A-4147-A177-3AD203B41FA5}">
                          <a16:colId xmlns:a16="http://schemas.microsoft.com/office/drawing/2014/main" val="2768617461"/>
                        </a:ext>
                      </a:extLst>
                    </a:gridCol>
                    <a:gridCol w="1538232">
                      <a:extLst>
                        <a:ext uri="{9D8B030D-6E8A-4147-A177-3AD203B41FA5}">
                          <a16:colId xmlns:a16="http://schemas.microsoft.com/office/drawing/2014/main" val="2386531817"/>
                        </a:ext>
                      </a:extLst>
                    </a:gridCol>
                    <a:gridCol w="1524000">
                      <a:extLst>
                        <a:ext uri="{9D8B030D-6E8A-4147-A177-3AD203B41FA5}">
                          <a16:colId xmlns:a16="http://schemas.microsoft.com/office/drawing/2014/main" val="365920853"/>
                        </a:ext>
                      </a:extLst>
                    </a:gridCol>
                    <a:gridCol w="1511176">
                      <a:extLst>
                        <a:ext uri="{9D8B030D-6E8A-4147-A177-3AD203B41FA5}">
                          <a16:colId xmlns:a16="http://schemas.microsoft.com/office/drawing/2014/main" val="3485287541"/>
                        </a:ext>
                      </a:extLst>
                    </a:gridCol>
                    <a:gridCol w="1748105">
                      <a:extLst>
                        <a:ext uri="{9D8B030D-6E8A-4147-A177-3AD203B41FA5}">
                          <a16:colId xmlns:a16="http://schemas.microsoft.com/office/drawing/2014/main" val="2403131198"/>
                        </a:ext>
                      </a:extLst>
                    </a:gridCol>
                  </a:tblGrid>
                  <a:tr h="604346">
                    <a:tc>
                      <a:txBody>
                        <a:bodyPr/>
                        <a:lstStyle/>
                        <a:p>
                          <a:pPr marL="0" marR="0" lvl="0" indent="0" algn="ctr" rtl="0">
                            <a:spcBef>
                              <a:spcPts val="0"/>
                            </a:spcBef>
                            <a:spcAft>
                              <a:spcPts val="0"/>
                            </a:spcAft>
                            <a:buNone/>
                          </a:pPr>
                          <a:r>
                            <a:rPr lang="en-US" sz="2700" u="none" strike="noStrike" cap="none" dirty="0">
                              <a:latin typeface="나눔스퀘어OTF Bold" panose="020B0600000101010101" pitchFamily="34" charset="-127"/>
                              <a:ea typeface="나눔스퀘어OTF Bold" panose="020B0600000101010101" pitchFamily="34" charset="-127"/>
                              <a:cs typeface="카페24 써라운드" pitchFamily="2" charset="-127"/>
                            </a:rPr>
                            <a:t>Object</a:t>
                          </a:r>
                          <a:endParaRPr sz="2700" u="none" strike="noStrike" cap="none"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endParaRPr lang="ko-KR"/>
                        </a:p>
                      </a:txBody>
                      <a:tcPr marL="137175" marR="137175" marT="68588" marB="68588">
                        <a:blipFill>
                          <a:blip r:embed="rId7"/>
                          <a:stretch>
                            <a:fillRect l="-171542" t="-8081" r="-311067" b="-466667"/>
                          </a:stretch>
                        </a:blipFill>
                      </a:tcPr>
                    </a:tc>
                    <a:tc>
                      <a:txBody>
                        <a:bodyPr/>
                        <a:lstStyle/>
                        <a:p>
                          <a:endParaRPr lang="ko-KR"/>
                        </a:p>
                      </a:txBody>
                      <a:tcPr marL="137175" marR="137175" marT="68588" marB="68588">
                        <a:blipFill>
                          <a:blip r:embed="rId7"/>
                          <a:stretch>
                            <a:fillRect l="-274800" t="-8081" r="-214800" b="-466667"/>
                          </a:stretch>
                        </a:blipFill>
                      </a:tcPr>
                    </a:tc>
                    <a:tc>
                      <a:txBody>
                        <a:bodyPr/>
                        <a:lstStyle/>
                        <a:p>
                          <a:endParaRPr lang="ko-KR"/>
                        </a:p>
                      </a:txBody>
                      <a:tcPr marL="137175" marR="137175" marT="68588" marB="68588">
                        <a:blipFill>
                          <a:blip r:embed="rId7"/>
                          <a:stretch>
                            <a:fillRect l="-377823" t="-8081" r="-116532" b="-466667"/>
                          </a:stretch>
                        </a:blipFill>
                      </a:tcPr>
                    </a:tc>
                    <a:tc>
                      <a:txBody>
                        <a:bodyPr/>
                        <a:lstStyle/>
                        <a:p>
                          <a:endParaRPr lang="ko-KR"/>
                        </a:p>
                      </a:txBody>
                      <a:tcPr marL="137175" marR="137175" marT="68588" marB="68588">
                        <a:blipFill>
                          <a:blip r:embed="rId7"/>
                          <a:stretch>
                            <a:fillRect l="-412892" t="-8081" r="-697" b="-466667"/>
                          </a:stretch>
                        </a:blipFill>
                      </a:tcPr>
                    </a:tc>
                    <a:extLst>
                      <a:ext uri="{0D108BD9-81ED-4DB2-BD59-A6C34878D82A}">
                        <a16:rowId xmlns:a16="http://schemas.microsoft.com/office/drawing/2014/main" val="1767678552"/>
                      </a:ext>
                    </a:extLst>
                  </a:tr>
                  <a:tr h="764050">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CSS 09704</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29969</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2.583</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0.4164</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a:latin typeface="나눔스퀘어OTF Bold" panose="020B0600000101010101" pitchFamily="34" charset="-127"/>
                              <a:ea typeface="나눔스퀘어OTF Bold" panose="020B0600000101010101" pitchFamily="34" charset="-127"/>
                              <a:cs typeface="카페24 써라운드" pitchFamily="2" charset="-127"/>
                            </a:rPr>
                            <a:t>0.02521</a:t>
                          </a:r>
                          <a:endParaRPr sz="270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extLst>
                      <a:ext uri="{0D108BD9-81ED-4DB2-BD59-A6C34878D82A}">
                        <a16:rowId xmlns:a16="http://schemas.microsoft.com/office/drawing/2014/main" val="1293163756"/>
                      </a:ext>
                    </a:extLst>
                  </a:tr>
                  <a:tr h="960136">
                    <a:tc>
                      <a:txBody>
                        <a:bodyPr/>
                        <a:lstStyle/>
                        <a:p>
                          <a:pPr marL="0" marR="0" lvl="0" indent="0" algn="ctr" rtl="0">
                            <a:lnSpc>
                              <a:spcPct val="100000"/>
                            </a:lnSpc>
                            <a:spcBef>
                              <a:spcPts val="0"/>
                            </a:spcBef>
                            <a:spcAft>
                              <a:spcPts val="0"/>
                            </a:spcAft>
                            <a:buClr>
                              <a:schemeClr val="dk1"/>
                            </a:buClr>
                            <a:buSzPts val="1800"/>
                            <a:buFont typeface="Malgun Gothic"/>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SDSS J1028+0931</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12221</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1.053</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0.4146</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0.01768</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extLst>
                      <a:ext uri="{0D108BD9-81ED-4DB2-BD59-A6C34878D82A}">
                        <a16:rowId xmlns:a16="http://schemas.microsoft.com/office/drawing/2014/main" val="1408154976"/>
                      </a:ext>
                    </a:extLst>
                  </a:tr>
                  <a:tr h="960136">
                    <a:tc>
                      <a:txBody>
                        <a:bodyPr/>
                        <a:lstStyle/>
                        <a:p>
                          <a:pPr marL="0" marR="0" lvl="0" indent="0" algn="ctr" rtl="0">
                            <a:lnSpc>
                              <a:spcPct val="100000"/>
                            </a:lnSpc>
                            <a:spcBef>
                              <a:spcPts val="0"/>
                            </a:spcBef>
                            <a:spcAft>
                              <a:spcPts val="0"/>
                            </a:spcAft>
                            <a:buClr>
                              <a:schemeClr val="dk1"/>
                            </a:buClr>
                            <a:buSzPts val="1800"/>
                            <a:buFont typeface="Malgun Gothic"/>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SDSS J1210+3347</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6000</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0.517</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0.4150</a:t>
                          </a:r>
                          <a:endParaRPr sz="2700" dirty="0">
                            <a:latin typeface="나눔스퀘어OTF Bold" panose="020B0600000101010101" pitchFamily="34" charset="-127"/>
                            <a:ea typeface="나눔스퀘어OTF Bold" panose="020B0600000101010101" pitchFamily="34" charset="-127"/>
                            <a:cs typeface="카페24 써라운드" pitchFamily="2" charset="-127"/>
                          </a:endParaRPr>
                        </a:p>
                      </a:txBody>
                      <a:tcPr marL="137175" marR="137175" marT="68588" marB="68588"/>
                    </a:tc>
                    <a:tc>
                      <a:txBody>
                        <a:bodyPr/>
                        <a:lstStyle/>
                        <a:p>
                          <a:pPr marL="0" marR="0" lvl="0" indent="0" algn="ctr" rtl="0">
                            <a:spcBef>
                              <a:spcPts val="0"/>
                            </a:spcBef>
                            <a:spcAft>
                              <a:spcPts val="0"/>
                            </a:spcAft>
                            <a:buNone/>
                          </a:pPr>
                          <a:r>
                            <a:rPr lang="en-US" sz="2700" dirty="0">
                              <a:latin typeface="나눔스퀘어OTF Bold" panose="020B0600000101010101" pitchFamily="34" charset="-127"/>
                              <a:ea typeface="나눔스퀘어OTF Bold" panose="020B0600000101010101" pitchFamily="34" charset="-127"/>
                              <a:cs typeface="카페24 써라운드" pitchFamily="2" charset="-127"/>
                            </a:rPr>
                            <a:t>0.01590</a:t>
                          </a:r>
                        </a:p>
                      </a:txBody>
                      <a:tcPr marL="137175" marR="137175" marT="68588" marB="68588"/>
                    </a:tc>
                    <a:extLst>
                      <a:ext uri="{0D108BD9-81ED-4DB2-BD59-A6C34878D82A}">
                        <a16:rowId xmlns:a16="http://schemas.microsoft.com/office/drawing/2014/main" val="315762756"/>
                      </a:ext>
                    </a:extLst>
                  </a:tr>
                </a:tbl>
              </a:graphicData>
            </a:graphic>
          </p:graphicFrame>
        </mc:Fallback>
      </mc:AlternateContent>
      <p:sp>
        <p:nvSpPr>
          <p:cNvPr id="5" name="슬라이드 번호 개체 틀 4">
            <a:extLst>
              <a:ext uri="{FF2B5EF4-FFF2-40B4-BE49-F238E27FC236}">
                <a16:creationId xmlns:a16="http://schemas.microsoft.com/office/drawing/2014/main" id="{D7126AED-F3E0-6F16-00CD-8189B90157C0}"/>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custDataLst>
      <p:tags r:id="rId1"/>
    </p:custDataLst>
    <p:extLst>
      <p:ext uri="{BB962C8B-B14F-4D97-AF65-F5344CB8AC3E}">
        <p14:creationId xmlns:p14="http://schemas.microsoft.com/office/powerpoint/2010/main" val="35707503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3" name="TextBox 12">
            <a:extLst>
              <a:ext uri="{FF2B5EF4-FFF2-40B4-BE49-F238E27FC236}">
                <a16:creationId xmlns:a16="http://schemas.microsoft.com/office/drawing/2014/main" id="{A04C9782-DEB7-0FC4-028D-3AD8BE9ABC4C}"/>
              </a:ext>
            </a:extLst>
          </p:cNvPr>
          <p:cNvSpPr txBox="1"/>
          <p:nvPr/>
        </p:nvSpPr>
        <p:spPr>
          <a:xfrm>
            <a:off x="533400" y="3866227"/>
            <a:ext cx="17221200" cy="2554545"/>
          </a:xfrm>
          <a:prstGeom prst="rect">
            <a:avLst/>
          </a:prstGeom>
          <a:noFill/>
        </p:spPr>
        <p:txBody>
          <a:bodyPr wrap="square">
            <a:spAutoFit/>
          </a:bodyPr>
          <a:lstStyle/>
          <a:p>
            <a:pPr algn="ctr"/>
            <a:r>
              <a:rPr lang="en-US" altLang="ko-KR" sz="80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Temperature Normalized</a:t>
            </a:r>
          </a:p>
          <a:p>
            <a:pPr algn="ctr"/>
            <a:r>
              <a:rPr lang="en-US" altLang="ko-KR" sz="80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Relations</a:t>
            </a:r>
            <a:endParaRPr lang="ko-KR" altLang="en-US" sz="8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p:sp>
        <p:nvSpPr>
          <p:cNvPr id="3" name="슬라이드 번호 개체 틀 2">
            <a:extLst>
              <a:ext uri="{FF2B5EF4-FFF2-40B4-BE49-F238E27FC236}">
                <a16:creationId xmlns:a16="http://schemas.microsoft.com/office/drawing/2014/main" id="{BD7EF7A7-D2FE-933E-F7EE-F4DF5ACFB4F8}"/>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19C445-856F-75C4-67D0-6231802E7A8A}"/>
              </a:ext>
            </a:extLst>
          </p:cNvPr>
          <p:cNvSpPr txBox="1"/>
          <p:nvPr/>
        </p:nvSpPr>
        <p:spPr>
          <a:xfrm>
            <a:off x="457200" y="500721"/>
            <a:ext cx="18362630" cy="1569660"/>
          </a:xfrm>
          <a:prstGeom prst="rect">
            <a:avLst/>
          </a:prstGeom>
          <a:noFill/>
        </p:spPr>
        <p:txBody>
          <a:bodyPr wrap="square">
            <a:spAutoFit/>
          </a:bodyPr>
          <a:lstStyle/>
          <a:p>
            <a:r>
              <a:rPr lang="en-US" altLang="ko-KR" sz="4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Temperature Normalized Relations with </a:t>
            </a:r>
            <a:r>
              <a:rPr lang="en-US" altLang="ko-KR" sz="4800" b="1" dirty="0">
                <a:solidFill>
                  <a:srgbClr val="00002F"/>
                </a:solidFill>
                <a:effectLst>
                  <a:outerShdw blurRad="38100" dist="38100" dir="2700000" algn="tl">
                    <a:srgbClr val="000000">
                      <a:alpha val="43137"/>
                    </a:srgbClr>
                  </a:outerShdw>
                </a:effectLst>
                <a:sym typeface="Arial"/>
              </a:rPr>
              <a:t>Model Agnostic</a:t>
            </a:r>
            <a:r>
              <a:rPr lang="en-US" altLang="ko-KR" sz="4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 </a:t>
            </a:r>
            <a:endParaRPr lang="ko-KR" altLang="en-US" sz="4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a:p>
            <a:endParaRPr lang="ko-KR" altLang="en-US" sz="4800" dirty="0">
              <a:effectLst/>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6933B2-7D2F-37F4-7F7E-12C30814D329}"/>
                  </a:ext>
                </a:extLst>
              </p:cNvPr>
              <p:cNvSpPr txBox="1"/>
              <p:nvPr/>
            </p:nvSpPr>
            <p:spPr>
              <a:xfrm>
                <a:off x="-1447800" y="2272324"/>
                <a:ext cx="8153400" cy="730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4000" i="1" dirty="0" smtClean="0">
                          <a:latin typeface="Cambria Math" panose="02040503050406030204" pitchFamily="18" charset="0"/>
                        </a:rPr>
                        <m:t>𝑅</m:t>
                      </m:r>
                      <m:r>
                        <a:rPr lang="en-US" altLang="ko-KR" sz="4000" i="1" dirty="0" smtClean="0">
                          <a:latin typeface="Cambria Math" panose="02040503050406030204" pitchFamily="18" charset="0"/>
                        </a:rPr>
                        <m:t> =</m:t>
                      </m:r>
                      <m:sSub>
                        <m:sSubPr>
                          <m:ctrlPr>
                            <a:rPr lang="en-US" altLang="ko-KR" sz="4000" b="0" i="1" dirty="0" smtClean="0">
                              <a:latin typeface="Cambria Math" panose="02040503050406030204" pitchFamily="18" charset="0"/>
                            </a:rPr>
                          </m:ctrlPr>
                        </m:sSubPr>
                        <m:e>
                          <m:r>
                            <a:rPr lang="en-US" altLang="ko-KR" sz="4000" b="0" i="1" dirty="0" smtClean="0">
                              <a:latin typeface="Cambria Math" panose="02040503050406030204" pitchFamily="18" charset="0"/>
                            </a:rPr>
                            <m:t>𝑅</m:t>
                          </m:r>
                        </m:e>
                        <m:sub>
                          <m:r>
                            <a:rPr lang="en-US" altLang="ko-KR" sz="4000" b="0" i="1" dirty="0" smtClean="0">
                              <a:latin typeface="Cambria Math" panose="02040503050406030204" pitchFamily="18" charset="0"/>
                            </a:rPr>
                            <m:t>0</m:t>
                          </m:r>
                        </m:sub>
                      </m:sSub>
                      <m:sSup>
                        <m:sSupPr>
                          <m:ctrlPr>
                            <a:rPr lang="en-US" altLang="ko-KR" sz="4000" b="0" i="1" dirty="0" smtClean="0">
                              <a:latin typeface="Cambria Math" panose="02040503050406030204" pitchFamily="18" charset="0"/>
                            </a:rPr>
                          </m:ctrlPr>
                        </m:sSupPr>
                        <m:e>
                          <m:r>
                            <a:rPr lang="en-US" altLang="ko-KR" sz="4000" b="0" i="1" dirty="0" smtClean="0">
                              <a:latin typeface="Cambria Math" panose="02040503050406030204" pitchFamily="18" charset="0"/>
                            </a:rPr>
                            <m:t>𝑀</m:t>
                          </m:r>
                        </m:e>
                        <m:sup>
                          <m:r>
                            <a:rPr lang="en-US" altLang="ko-KR" sz="4000" b="0" i="1" dirty="0" smtClean="0">
                              <a:latin typeface="Cambria Math" panose="02040503050406030204" pitchFamily="18" charset="0"/>
                            </a:rPr>
                            <m:t>𝛼</m:t>
                          </m:r>
                        </m:sup>
                      </m:sSup>
                      <m:r>
                        <a:rPr lang="en-US" altLang="ko-KR" sz="4000" b="0" i="1" dirty="0" smtClean="0">
                          <a:latin typeface="Cambria Math" panose="02040503050406030204" pitchFamily="18" charset="0"/>
                        </a:rPr>
                        <m:t>𝑓</m:t>
                      </m:r>
                      <m:r>
                        <a:rPr lang="en-US" altLang="ko-KR" sz="4000" b="0" i="1" dirty="0" smtClean="0">
                          <a:latin typeface="Cambria Math" panose="02040503050406030204" pitchFamily="18" charset="0"/>
                        </a:rPr>
                        <m:t>(</m:t>
                      </m:r>
                      <m:r>
                        <a:rPr lang="en-US" altLang="ko-KR" sz="4000" b="0" i="1" dirty="0" smtClean="0">
                          <a:latin typeface="Cambria Math" panose="02040503050406030204" pitchFamily="18" charset="0"/>
                        </a:rPr>
                        <m:t>𝑇</m:t>
                      </m:r>
                      <m:r>
                        <a:rPr lang="en-US" altLang="ko-KR" sz="4000" b="0" i="1" dirty="0" smtClean="0">
                          <a:latin typeface="Cambria Math" panose="02040503050406030204" pitchFamily="18" charset="0"/>
                        </a:rPr>
                        <m:t>) </m:t>
                      </m:r>
                    </m:oMath>
                  </m:oMathPara>
                </a14:m>
                <a:endParaRPr lang="ko-KR" altLang="en-US" sz="4000" dirty="0"/>
              </a:p>
            </p:txBody>
          </p:sp>
        </mc:Choice>
        <mc:Fallback xmlns="">
          <p:sp>
            <p:nvSpPr>
              <p:cNvPr id="3" name="TextBox 2">
                <a:extLst>
                  <a:ext uri="{FF2B5EF4-FFF2-40B4-BE49-F238E27FC236}">
                    <a16:creationId xmlns:a16="http://schemas.microsoft.com/office/drawing/2014/main" id="{836933B2-7D2F-37F4-7F7E-12C30814D329}"/>
                  </a:ext>
                </a:extLst>
              </p:cNvPr>
              <p:cNvSpPr txBox="1">
                <a:spLocks noRot="1" noChangeAspect="1" noMove="1" noResize="1" noEditPoints="1" noAdjustHandles="1" noChangeArrowheads="1" noChangeShapeType="1" noTextEdit="1"/>
              </p:cNvSpPr>
              <p:nvPr/>
            </p:nvSpPr>
            <p:spPr>
              <a:xfrm>
                <a:off x="-1447800" y="2272324"/>
                <a:ext cx="8153400" cy="730969"/>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ED525B-19D1-4A3D-4A8C-C572695E8D46}"/>
                  </a:ext>
                </a:extLst>
              </p:cNvPr>
              <p:cNvSpPr txBox="1"/>
              <p:nvPr/>
            </p:nvSpPr>
            <p:spPr>
              <a:xfrm>
                <a:off x="3974954" y="5106372"/>
                <a:ext cx="329565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4000" b="0" i="1" dirty="0" smtClean="0">
                          <a:latin typeface="Cambria Math" panose="02040503050406030204" pitchFamily="18" charset="0"/>
                        </a:rPr>
                        <m:t>𝑓</m:t>
                      </m:r>
                      <m:r>
                        <a:rPr lang="en-US" altLang="ko-KR" sz="4000" b="0" i="1" dirty="0" smtClean="0">
                          <a:latin typeface="Cambria Math" panose="02040503050406030204" pitchFamily="18" charset="0"/>
                        </a:rPr>
                        <m:t>(</m:t>
                      </m:r>
                      <m:r>
                        <a:rPr lang="en-US" altLang="ko-KR" sz="4000" b="0" i="1" dirty="0" smtClean="0">
                          <a:latin typeface="Cambria Math" panose="02040503050406030204" pitchFamily="18" charset="0"/>
                        </a:rPr>
                        <m:t>𝑇</m:t>
                      </m:r>
                      <m:r>
                        <a:rPr lang="en-US" altLang="ko-KR" sz="4000" b="0" i="1" dirty="0" smtClean="0">
                          <a:latin typeface="Cambria Math" panose="02040503050406030204" pitchFamily="18" charset="0"/>
                        </a:rPr>
                        <m:t>) </m:t>
                      </m:r>
                    </m:oMath>
                  </m:oMathPara>
                </a14:m>
                <a:endParaRPr lang="ko-KR" altLang="en-US" sz="4000" dirty="0"/>
              </a:p>
            </p:txBody>
          </p:sp>
        </mc:Choice>
        <mc:Fallback xmlns="">
          <p:sp>
            <p:nvSpPr>
              <p:cNvPr id="12" name="TextBox 11">
                <a:extLst>
                  <a:ext uri="{FF2B5EF4-FFF2-40B4-BE49-F238E27FC236}">
                    <a16:creationId xmlns:a16="http://schemas.microsoft.com/office/drawing/2014/main" id="{49ED525B-19D1-4A3D-4A8C-C572695E8D46}"/>
                  </a:ext>
                </a:extLst>
              </p:cNvPr>
              <p:cNvSpPr txBox="1">
                <a:spLocks noRot="1" noChangeAspect="1" noMove="1" noResize="1" noEditPoints="1" noAdjustHandles="1" noChangeArrowheads="1" noChangeShapeType="1" noTextEdit="1"/>
              </p:cNvSpPr>
              <p:nvPr/>
            </p:nvSpPr>
            <p:spPr>
              <a:xfrm>
                <a:off x="3974954" y="5106372"/>
                <a:ext cx="3295650" cy="707886"/>
              </a:xfrm>
              <a:prstGeom prst="rect">
                <a:avLst/>
              </a:prstGeom>
              <a:blipFill>
                <a:blip r:embed="rId10"/>
                <a:stretch>
                  <a:fillRect/>
                </a:stretch>
              </a:blipFill>
            </p:spPr>
            <p:txBody>
              <a:bodyPr/>
              <a:lstStyle/>
              <a:p>
                <a:r>
                  <a:rPr lang="ko-KR" altLang="en-US">
                    <a:noFill/>
                  </a:rPr>
                  <a:t> </a:t>
                </a:r>
              </a:p>
            </p:txBody>
          </p:sp>
        </mc:Fallback>
      </mc:AlternateContent>
      <p:sp>
        <p:nvSpPr>
          <p:cNvPr id="14" name="왼쪽 중괄호 13">
            <a:extLst>
              <a:ext uri="{FF2B5EF4-FFF2-40B4-BE49-F238E27FC236}">
                <a16:creationId xmlns:a16="http://schemas.microsoft.com/office/drawing/2014/main" id="{3711B2FC-D3EF-E19C-EC3A-08C7CE42160B}"/>
              </a:ext>
            </a:extLst>
          </p:cNvPr>
          <p:cNvSpPr/>
          <p:nvPr/>
        </p:nvSpPr>
        <p:spPr>
          <a:xfrm>
            <a:off x="6705600" y="3601770"/>
            <a:ext cx="1905000" cy="379134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solidFill>
                <a:srgbClr val="474747"/>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3FD3027-5764-A546-9D8C-4474AD0509BE}"/>
                  </a:ext>
                </a:extLst>
              </p:cNvPr>
              <p:cNvSpPr txBox="1"/>
              <p:nvPr/>
            </p:nvSpPr>
            <p:spPr>
              <a:xfrm>
                <a:off x="7567990" y="4954516"/>
                <a:ext cx="6276975" cy="79483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ko-KR" sz="4400" b="0" i="1" dirty="0" smtClean="0">
                              <a:latin typeface="Cambria Math" panose="02040503050406030204" pitchFamily="18" charset="0"/>
                            </a:rPr>
                          </m:ctrlPr>
                        </m:sSupPr>
                        <m:e>
                          <m:d>
                            <m:dPr>
                              <m:ctrlPr>
                                <a:rPr lang="en-US" altLang="ko-KR" sz="4400" b="0" i="1" dirty="0" smtClean="0">
                                  <a:latin typeface="Cambria Math" panose="02040503050406030204" pitchFamily="18" charset="0"/>
                                </a:rPr>
                              </m:ctrlPr>
                            </m:dPr>
                            <m:e>
                              <m:r>
                                <a:rPr lang="en-US" altLang="ko-KR" sz="4400" b="0" i="0" dirty="0" smtClean="0">
                                  <a:latin typeface="Cambria Math" panose="02040503050406030204" pitchFamily="18" charset="0"/>
                                </a:rPr>
                                <m:t>1+</m:t>
                              </m:r>
                              <m:r>
                                <a:rPr lang="en-US" altLang="ko-KR" sz="4400" i="1" dirty="0">
                                  <a:latin typeface="Cambria Math" panose="02040503050406030204" pitchFamily="18" charset="0"/>
                                </a:rPr>
                                <m:t>𝑇</m:t>
                              </m:r>
                              <m:sSub>
                                <m:sSubPr>
                                  <m:ctrlPr>
                                    <a:rPr lang="en-US" altLang="ko-KR" sz="4400" i="1" dirty="0">
                                      <a:latin typeface="Cambria Math" panose="02040503050406030204" pitchFamily="18" charset="0"/>
                                    </a:rPr>
                                  </m:ctrlPr>
                                </m:sSubPr>
                                <m:e>
                                  <m:r>
                                    <a:rPr lang="en-US" altLang="ko-KR" sz="4400" b="0" i="1" dirty="0" smtClean="0">
                                      <a:latin typeface="Cambria Math" panose="02040503050406030204" pitchFamily="18" charset="0"/>
                                    </a:rPr>
                                    <m:t>/</m:t>
                                  </m:r>
                                  <m:r>
                                    <a:rPr lang="en-US" altLang="ko-KR" sz="4400" i="1" dirty="0">
                                      <a:latin typeface="Cambria Math" panose="02040503050406030204" pitchFamily="18" charset="0"/>
                                    </a:rPr>
                                    <m:t>𝑇</m:t>
                                  </m:r>
                                </m:e>
                                <m:sub>
                                  <m:r>
                                    <a:rPr lang="en-US" altLang="ko-KR" sz="4400" i="1" dirty="0">
                                      <a:latin typeface="Cambria Math" panose="02040503050406030204" pitchFamily="18" charset="0"/>
                                    </a:rPr>
                                    <m:t>0</m:t>
                                  </m:r>
                                </m:sub>
                              </m:sSub>
                            </m:e>
                          </m:d>
                        </m:e>
                        <m:sup>
                          <m:r>
                            <a:rPr lang="en-US" altLang="ko-KR" sz="4400" b="0" i="1" dirty="0" smtClean="0">
                              <a:latin typeface="Cambria Math" panose="02040503050406030204" pitchFamily="18" charset="0"/>
                            </a:rPr>
                            <m:t>𝛽</m:t>
                          </m:r>
                        </m:sup>
                      </m:sSup>
                      <m:r>
                        <a:rPr lang="en-US" altLang="ko-KR" sz="4400" b="0" i="1" dirty="0" smtClean="0">
                          <a:latin typeface="Cambria Math" panose="02040503050406030204" pitchFamily="18" charset="0"/>
                        </a:rPr>
                        <m:t>  </m:t>
                      </m:r>
                    </m:oMath>
                  </m:oMathPara>
                </a14:m>
                <a:endParaRPr lang="en-US" altLang="ko-KR" sz="4400" baseline="30000" dirty="0"/>
              </a:p>
            </p:txBody>
          </p:sp>
        </mc:Choice>
        <mc:Fallback xmlns="">
          <p:sp>
            <p:nvSpPr>
              <p:cNvPr id="16" name="TextBox 15">
                <a:extLst>
                  <a:ext uri="{FF2B5EF4-FFF2-40B4-BE49-F238E27FC236}">
                    <a16:creationId xmlns:a16="http://schemas.microsoft.com/office/drawing/2014/main" id="{53FD3027-5764-A546-9D8C-4474AD0509BE}"/>
                  </a:ext>
                </a:extLst>
              </p:cNvPr>
              <p:cNvSpPr txBox="1">
                <a:spLocks noRot="1" noChangeAspect="1" noMove="1" noResize="1" noEditPoints="1" noAdjustHandles="1" noChangeArrowheads="1" noChangeShapeType="1" noTextEdit="1"/>
              </p:cNvSpPr>
              <p:nvPr/>
            </p:nvSpPr>
            <p:spPr>
              <a:xfrm>
                <a:off x="7567990" y="4954516"/>
                <a:ext cx="6276975" cy="79483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4EBC3AD-E4F1-EB86-A56E-E9155B6A38FE}"/>
                  </a:ext>
                </a:extLst>
              </p:cNvPr>
              <p:cNvSpPr txBox="1"/>
              <p:nvPr/>
            </p:nvSpPr>
            <p:spPr>
              <a:xfrm>
                <a:off x="7370185" y="3135785"/>
                <a:ext cx="6276975" cy="7694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4400" i="1" dirty="0" smtClean="0">
                          <a:latin typeface="Cambria Math" panose="02040503050406030204" pitchFamily="18" charset="0"/>
                        </a:rPr>
                        <m:t>𝑇</m:t>
                      </m:r>
                      <m:r>
                        <a:rPr lang="en-US" altLang="ko-KR" sz="4400" b="0" i="1" dirty="0" smtClean="0">
                          <a:latin typeface="Cambria Math" panose="02040503050406030204" pitchFamily="18" charset="0"/>
                        </a:rPr>
                        <m:t>/</m:t>
                      </m:r>
                      <m:sSub>
                        <m:sSubPr>
                          <m:ctrlPr>
                            <a:rPr lang="en-US" altLang="ko-KR" sz="4400" b="0" i="1" dirty="0" smtClean="0">
                              <a:latin typeface="Cambria Math" panose="02040503050406030204" pitchFamily="18" charset="0"/>
                            </a:rPr>
                          </m:ctrlPr>
                        </m:sSubPr>
                        <m:e>
                          <m:r>
                            <a:rPr lang="en-US" altLang="ko-KR" sz="4400" b="0" i="1" dirty="0" smtClean="0">
                              <a:latin typeface="Cambria Math" panose="02040503050406030204" pitchFamily="18" charset="0"/>
                            </a:rPr>
                            <m:t>𝑇</m:t>
                          </m:r>
                        </m:e>
                        <m:sub>
                          <m:r>
                            <a:rPr lang="en-US" altLang="ko-KR" sz="4400" b="0" i="1" dirty="0" smtClean="0">
                              <a:latin typeface="Cambria Math" panose="02040503050406030204" pitchFamily="18" charset="0"/>
                            </a:rPr>
                            <m:t>0</m:t>
                          </m:r>
                        </m:sub>
                      </m:sSub>
                    </m:oMath>
                  </m:oMathPara>
                </a14:m>
                <a:endParaRPr lang="ko-KR" altLang="en-US" sz="4400" dirty="0"/>
              </a:p>
            </p:txBody>
          </p:sp>
        </mc:Choice>
        <mc:Fallback xmlns="">
          <p:sp>
            <p:nvSpPr>
              <p:cNvPr id="22" name="TextBox 21">
                <a:extLst>
                  <a:ext uri="{FF2B5EF4-FFF2-40B4-BE49-F238E27FC236}">
                    <a16:creationId xmlns:a16="http://schemas.microsoft.com/office/drawing/2014/main" id="{44EBC3AD-E4F1-EB86-A56E-E9155B6A38FE}"/>
                  </a:ext>
                </a:extLst>
              </p:cNvPr>
              <p:cNvSpPr txBox="1">
                <a:spLocks noRot="1" noChangeAspect="1" noMove="1" noResize="1" noEditPoints="1" noAdjustHandles="1" noChangeArrowheads="1" noChangeShapeType="1" noTextEdit="1"/>
              </p:cNvSpPr>
              <p:nvPr/>
            </p:nvSpPr>
            <p:spPr>
              <a:xfrm>
                <a:off x="7370185" y="3135785"/>
                <a:ext cx="6276975" cy="76944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32D5E1-B229-BD08-26A2-41CC704A6EEE}"/>
                  </a:ext>
                </a:extLst>
              </p:cNvPr>
              <p:cNvSpPr txBox="1"/>
              <p:nvPr/>
            </p:nvSpPr>
            <p:spPr>
              <a:xfrm>
                <a:off x="7658100" y="6962348"/>
                <a:ext cx="6276975" cy="12526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ko-KR" sz="4400" i="1" dirty="0" smtClean="0">
                              <a:latin typeface="Cambria Math" panose="02040503050406030204" pitchFamily="18" charset="0"/>
                            </a:rPr>
                          </m:ctrlPr>
                        </m:sSupPr>
                        <m:e>
                          <m:d>
                            <m:dPr>
                              <m:ctrlPr>
                                <a:rPr lang="en-US" altLang="ko-KR" sz="4400" i="1" dirty="0">
                                  <a:latin typeface="Cambria Math" panose="02040503050406030204" pitchFamily="18" charset="0"/>
                                </a:rPr>
                              </m:ctrlPr>
                            </m:dPr>
                            <m:e>
                              <m:r>
                                <a:rPr lang="en-US" altLang="ko-KR" sz="4400" dirty="0">
                                  <a:latin typeface="Cambria Math" panose="02040503050406030204" pitchFamily="18" charset="0"/>
                                </a:rPr>
                                <m:t>1+</m:t>
                              </m:r>
                              <m:r>
                                <a:rPr lang="en-US" altLang="ko-KR" sz="4400" b="0" i="0" dirty="0" smtClean="0">
                                  <a:latin typeface="Cambria Math" panose="02040503050406030204" pitchFamily="18" charset="0"/>
                                </a:rPr>
                                <m:t>(</m:t>
                              </m:r>
                              <m:r>
                                <a:rPr lang="en-US" altLang="ko-KR" sz="4400" i="1" dirty="0">
                                  <a:latin typeface="Cambria Math" panose="02040503050406030204" pitchFamily="18" charset="0"/>
                                </a:rPr>
                                <m:t>𝑇</m:t>
                              </m:r>
                              <m:sSub>
                                <m:sSubPr>
                                  <m:ctrlPr>
                                    <a:rPr lang="en-US" altLang="ko-KR" sz="4400" i="1" dirty="0">
                                      <a:latin typeface="Cambria Math" panose="02040503050406030204" pitchFamily="18" charset="0"/>
                                    </a:rPr>
                                  </m:ctrlPr>
                                </m:sSubPr>
                                <m:e>
                                  <m:r>
                                    <a:rPr lang="en-US" altLang="ko-KR" sz="4400" i="1" dirty="0">
                                      <a:latin typeface="Cambria Math" panose="02040503050406030204" pitchFamily="18" charset="0"/>
                                    </a:rPr>
                                    <m:t>/</m:t>
                                  </m:r>
                                  <m:r>
                                    <a:rPr lang="en-US" altLang="ko-KR" sz="4400" i="1" dirty="0">
                                      <a:latin typeface="Cambria Math" panose="02040503050406030204" pitchFamily="18" charset="0"/>
                                    </a:rPr>
                                    <m:t>𝑇</m:t>
                                  </m:r>
                                </m:e>
                                <m:sub>
                                  <m:r>
                                    <a:rPr lang="en-US" altLang="ko-KR" sz="4400" i="1" dirty="0">
                                      <a:latin typeface="Cambria Math" panose="02040503050406030204" pitchFamily="18" charset="0"/>
                                    </a:rPr>
                                    <m:t>0</m:t>
                                  </m:r>
                                </m:sub>
                              </m:sSub>
                            </m:e>
                          </m:d>
                        </m:e>
                        <m:sup>
                          <m:r>
                            <a:rPr lang="en-US" altLang="ko-KR" sz="4400" i="1" dirty="0">
                              <a:latin typeface="Cambria Math" panose="02040503050406030204" pitchFamily="18" charset="0"/>
                            </a:rPr>
                            <m:t>𝛽</m:t>
                          </m:r>
                        </m:sup>
                      </m:sSup>
                      <m:r>
                        <a:rPr lang="en-US" altLang="ko-KR" sz="4400" b="0" i="1" dirty="0" smtClean="0">
                          <a:latin typeface="Cambria Math" panose="02040503050406030204" pitchFamily="18" charset="0"/>
                        </a:rPr>
                        <m:t>)</m:t>
                      </m:r>
                      <m:r>
                        <a:rPr lang="en-US" altLang="ko-KR" sz="4400" i="1" dirty="0">
                          <a:latin typeface="Cambria Math" panose="02040503050406030204" pitchFamily="18" charset="0"/>
                        </a:rPr>
                        <m:t>  </m:t>
                      </m:r>
                    </m:oMath>
                  </m:oMathPara>
                </a14:m>
                <a:endParaRPr lang="en-US" altLang="ko-KR" sz="4400" baseline="30000" dirty="0"/>
              </a:p>
              <a:p>
                <a:pPr algn="ctr"/>
                <a:endParaRPr lang="en-US" altLang="ko-KR" sz="4400" baseline="30000" dirty="0"/>
              </a:p>
            </p:txBody>
          </p:sp>
        </mc:Choice>
        <mc:Fallback xmlns="">
          <p:sp>
            <p:nvSpPr>
              <p:cNvPr id="23" name="TextBox 22">
                <a:extLst>
                  <a:ext uri="{FF2B5EF4-FFF2-40B4-BE49-F238E27FC236}">
                    <a16:creationId xmlns:a16="http://schemas.microsoft.com/office/drawing/2014/main" id="{0832D5E1-B229-BD08-26A2-41CC704A6EEE}"/>
                  </a:ext>
                </a:extLst>
              </p:cNvPr>
              <p:cNvSpPr txBox="1">
                <a:spLocks noRot="1" noChangeAspect="1" noMove="1" noResize="1" noEditPoints="1" noAdjustHandles="1" noChangeArrowheads="1" noChangeShapeType="1" noTextEdit="1"/>
              </p:cNvSpPr>
              <p:nvPr/>
            </p:nvSpPr>
            <p:spPr>
              <a:xfrm>
                <a:off x="7658100" y="6962348"/>
                <a:ext cx="6276975" cy="1252651"/>
              </a:xfrm>
              <a:prstGeom prst="rect">
                <a:avLst/>
              </a:prstGeom>
              <a:blipFill>
                <a:blip r:embed="rId13"/>
                <a:stretch>
                  <a:fillRect/>
                </a:stretch>
              </a:blipFill>
            </p:spPr>
            <p:txBody>
              <a:bodyPr/>
              <a:lstStyle/>
              <a:p>
                <a:r>
                  <a:rPr lang="ko-KR" altLang="en-US">
                    <a:noFill/>
                  </a:rPr>
                  <a:t> </a:t>
                </a:r>
              </a:p>
            </p:txBody>
          </p:sp>
        </mc:Fallback>
      </mc:AlternateContent>
      <p:sp>
        <p:nvSpPr>
          <p:cNvPr id="24" name="TextBox 23">
            <a:extLst>
              <a:ext uri="{FF2B5EF4-FFF2-40B4-BE49-F238E27FC236}">
                <a16:creationId xmlns:a16="http://schemas.microsoft.com/office/drawing/2014/main" id="{C9AEA027-C512-2C99-B669-57748961089E}"/>
              </a:ext>
            </a:extLst>
          </p:cNvPr>
          <p:cNvSpPr txBox="1"/>
          <p:nvPr/>
        </p:nvSpPr>
        <p:spPr>
          <a:xfrm>
            <a:off x="13279582" y="3340002"/>
            <a:ext cx="3295650" cy="769441"/>
          </a:xfrm>
          <a:prstGeom prst="rect">
            <a:avLst/>
          </a:prstGeom>
          <a:noFill/>
        </p:spPr>
        <p:txBody>
          <a:bodyPr wrap="square" rtlCol="0">
            <a:spAutoFit/>
          </a:bodyPr>
          <a:lstStyle/>
          <a:p>
            <a:r>
              <a:rPr lang="en-US" altLang="ko-KR" sz="4400" dirty="0">
                <a:latin typeface="나눔스퀘어OTF ExtraBold" panose="020B0600000101010101" pitchFamily="34" charset="-127"/>
                <a:ea typeface="나눔스퀘어OTF ExtraBold" panose="020B0600000101010101" pitchFamily="34" charset="-127"/>
              </a:rPr>
              <a:t>Relation -1</a:t>
            </a:r>
            <a:endParaRPr lang="ko-KR" altLang="en-US" sz="4400" dirty="0">
              <a:latin typeface="나눔스퀘어OTF ExtraBold" panose="020B0600000101010101" pitchFamily="34" charset="-127"/>
              <a:ea typeface="나눔스퀘어OTF ExtraBold" panose="020B0600000101010101" pitchFamily="34" charset="-127"/>
            </a:endParaRPr>
          </a:p>
        </p:txBody>
      </p:sp>
      <p:sp>
        <p:nvSpPr>
          <p:cNvPr id="25" name="TextBox 24">
            <a:extLst>
              <a:ext uri="{FF2B5EF4-FFF2-40B4-BE49-F238E27FC236}">
                <a16:creationId xmlns:a16="http://schemas.microsoft.com/office/drawing/2014/main" id="{8AAA158D-4A40-794F-1A8A-1EDA35DA4CCE}"/>
              </a:ext>
            </a:extLst>
          </p:cNvPr>
          <p:cNvSpPr txBox="1"/>
          <p:nvPr/>
        </p:nvSpPr>
        <p:spPr>
          <a:xfrm>
            <a:off x="13279582" y="5001836"/>
            <a:ext cx="3295650" cy="769441"/>
          </a:xfrm>
          <a:prstGeom prst="rect">
            <a:avLst/>
          </a:prstGeom>
          <a:noFill/>
        </p:spPr>
        <p:txBody>
          <a:bodyPr wrap="square" rtlCol="0">
            <a:spAutoFit/>
          </a:bodyPr>
          <a:lstStyle/>
          <a:p>
            <a:r>
              <a:rPr lang="en-US" altLang="ko-KR" sz="4400" dirty="0">
                <a:latin typeface="나눔스퀘어OTF ExtraBold" panose="020B0600000101010101" pitchFamily="34" charset="-127"/>
                <a:ea typeface="나눔스퀘어OTF ExtraBold" panose="020B0600000101010101" pitchFamily="34" charset="-127"/>
              </a:rPr>
              <a:t>Relation -2</a:t>
            </a:r>
            <a:endParaRPr lang="ko-KR" altLang="en-US" sz="4400" dirty="0">
              <a:latin typeface="나눔스퀘어OTF ExtraBold" panose="020B0600000101010101" pitchFamily="34" charset="-127"/>
              <a:ea typeface="나눔스퀘어OTF ExtraBold" panose="020B0600000101010101" pitchFamily="34" charset="-127"/>
            </a:endParaRPr>
          </a:p>
        </p:txBody>
      </p:sp>
      <p:sp>
        <p:nvSpPr>
          <p:cNvPr id="26" name="TextBox 25">
            <a:extLst>
              <a:ext uri="{FF2B5EF4-FFF2-40B4-BE49-F238E27FC236}">
                <a16:creationId xmlns:a16="http://schemas.microsoft.com/office/drawing/2014/main" id="{2F053A07-E809-95D4-EA88-73C0D43C93DB}"/>
              </a:ext>
            </a:extLst>
          </p:cNvPr>
          <p:cNvSpPr txBox="1"/>
          <p:nvPr/>
        </p:nvSpPr>
        <p:spPr>
          <a:xfrm>
            <a:off x="13279582" y="7008395"/>
            <a:ext cx="3295650" cy="769441"/>
          </a:xfrm>
          <a:prstGeom prst="rect">
            <a:avLst/>
          </a:prstGeom>
          <a:noFill/>
        </p:spPr>
        <p:txBody>
          <a:bodyPr wrap="square" rtlCol="0">
            <a:spAutoFit/>
          </a:bodyPr>
          <a:lstStyle/>
          <a:p>
            <a:r>
              <a:rPr lang="en-US" altLang="ko-KR" sz="4400" dirty="0">
                <a:latin typeface="나눔스퀘어OTF ExtraBold" panose="020B0600000101010101" pitchFamily="34" charset="-127"/>
                <a:ea typeface="나눔스퀘어OTF ExtraBold" panose="020B0600000101010101" pitchFamily="34" charset="-127"/>
              </a:rPr>
              <a:t>Relation -3</a:t>
            </a:r>
            <a:endParaRPr lang="ko-KR" altLang="en-US" sz="4400" dirty="0">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DDDF5E-FB6E-EB8D-291A-36CCDCE6FC92}"/>
                  </a:ext>
                </a:extLst>
              </p:cNvPr>
              <p:cNvSpPr txBox="1"/>
              <p:nvPr/>
            </p:nvSpPr>
            <p:spPr>
              <a:xfrm>
                <a:off x="535163" y="3939830"/>
                <a:ext cx="345151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ko-KR" sz="4000" b="0" i="1" dirty="0" smtClean="0">
                              <a:latin typeface="Cambria Math" panose="02040503050406030204" pitchFamily="18" charset="0"/>
                            </a:rPr>
                          </m:ctrlPr>
                        </m:sSupPr>
                        <m:e>
                          <m:r>
                            <a:rPr lang="en-US" altLang="ko-KR" sz="4000" b="0" i="1" dirty="0" smtClean="0">
                              <a:latin typeface="Cambria Math" panose="02040503050406030204" pitchFamily="18" charset="0"/>
                            </a:rPr>
                            <m:t>𝑅</m:t>
                          </m:r>
                        </m:e>
                        <m:sup>
                          <m:r>
                            <a:rPr lang="en-US" altLang="ko-KR" sz="4000" b="0" i="1" dirty="0" smtClean="0">
                              <a:latin typeface="Cambria Math" panose="02040503050406030204" pitchFamily="18" charset="0"/>
                            </a:rPr>
                            <m:t>′</m:t>
                          </m:r>
                        </m:sup>
                      </m:sSup>
                      <m:r>
                        <a:rPr lang="en-US" altLang="ko-KR" sz="4000" b="0" i="1" dirty="0" smtClean="0">
                          <a:latin typeface="Cambria Math" panose="02040503050406030204" pitchFamily="18" charset="0"/>
                        </a:rPr>
                        <m:t>=</m:t>
                      </m:r>
                      <m:r>
                        <a:rPr lang="en-US" altLang="ko-KR" sz="4000" i="1" dirty="0" smtClean="0">
                          <a:latin typeface="Cambria Math" panose="02040503050406030204" pitchFamily="18" charset="0"/>
                        </a:rPr>
                        <m:t>𝑅</m:t>
                      </m:r>
                      <m:r>
                        <a:rPr lang="en-US" altLang="ko-KR" sz="4000" i="1" dirty="0" smtClean="0">
                          <a:latin typeface="Cambria Math" panose="02040503050406030204" pitchFamily="18" charset="0"/>
                        </a:rPr>
                        <m:t> /</m:t>
                      </m:r>
                      <m:r>
                        <a:rPr lang="en-US" altLang="ko-KR" sz="4000" b="0" i="1" dirty="0" smtClean="0">
                          <a:latin typeface="Cambria Math" panose="02040503050406030204" pitchFamily="18" charset="0"/>
                        </a:rPr>
                        <m:t>𝑓</m:t>
                      </m:r>
                      <m:r>
                        <a:rPr lang="en-US" altLang="ko-KR" sz="4000" b="0" i="1" dirty="0" smtClean="0">
                          <a:latin typeface="Cambria Math" panose="02040503050406030204" pitchFamily="18" charset="0"/>
                        </a:rPr>
                        <m:t>(</m:t>
                      </m:r>
                      <m:r>
                        <a:rPr lang="en-US" altLang="ko-KR" sz="4000" b="0" i="1" dirty="0" smtClean="0">
                          <a:latin typeface="Cambria Math" panose="02040503050406030204" pitchFamily="18" charset="0"/>
                        </a:rPr>
                        <m:t>𝑇</m:t>
                      </m:r>
                      <m:r>
                        <a:rPr lang="en-US" altLang="ko-KR" sz="4000" b="0" i="1" dirty="0" smtClean="0">
                          <a:latin typeface="Cambria Math" panose="02040503050406030204" pitchFamily="18" charset="0"/>
                        </a:rPr>
                        <m:t>) </m:t>
                      </m:r>
                    </m:oMath>
                  </m:oMathPara>
                </a14:m>
                <a:endParaRPr lang="ko-KR" altLang="en-US" sz="4000" dirty="0"/>
              </a:p>
            </p:txBody>
          </p:sp>
        </mc:Choice>
        <mc:Fallback xmlns="">
          <p:sp>
            <p:nvSpPr>
              <p:cNvPr id="28" name="TextBox 27">
                <a:extLst>
                  <a:ext uri="{FF2B5EF4-FFF2-40B4-BE49-F238E27FC236}">
                    <a16:creationId xmlns:a16="http://schemas.microsoft.com/office/drawing/2014/main" id="{B8DDDF5E-FB6E-EB8D-291A-36CCDCE6FC92}"/>
                  </a:ext>
                </a:extLst>
              </p:cNvPr>
              <p:cNvSpPr txBox="1">
                <a:spLocks noRot="1" noChangeAspect="1" noMove="1" noResize="1" noEditPoints="1" noAdjustHandles="1" noChangeArrowheads="1" noChangeShapeType="1" noTextEdit="1"/>
              </p:cNvSpPr>
              <p:nvPr/>
            </p:nvSpPr>
            <p:spPr>
              <a:xfrm>
                <a:off x="535163" y="3939830"/>
                <a:ext cx="3451514" cy="707886"/>
              </a:xfrm>
              <a:prstGeom prst="rect">
                <a:avLst/>
              </a:prstGeom>
              <a:blipFill>
                <a:blip r:embed="rId14"/>
                <a:stretch>
                  <a:fillRect/>
                </a:stretch>
              </a:blipFill>
            </p:spPr>
            <p:txBody>
              <a:bodyPr/>
              <a:lstStyle/>
              <a:p>
                <a:r>
                  <a:rPr lang="ko-KR" altLang="en-US">
                    <a:noFill/>
                  </a:rPr>
                  <a:t> </a:t>
                </a:r>
              </a:p>
            </p:txBody>
          </p:sp>
        </mc:Fallback>
      </mc:AlternateContent>
      <p:sp>
        <p:nvSpPr>
          <p:cNvPr id="29" name="화살표: 오른쪽 28">
            <a:extLst>
              <a:ext uri="{FF2B5EF4-FFF2-40B4-BE49-F238E27FC236}">
                <a16:creationId xmlns:a16="http://schemas.microsoft.com/office/drawing/2014/main" id="{4C345740-9CB9-C878-A189-B50536F2229D}"/>
              </a:ext>
            </a:extLst>
          </p:cNvPr>
          <p:cNvSpPr/>
          <p:nvPr/>
        </p:nvSpPr>
        <p:spPr>
          <a:xfrm>
            <a:off x="3109314" y="5226685"/>
            <a:ext cx="1136507" cy="70788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D19282-90F1-E883-DAB4-C7A19E572CF7}"/>
                  </a:ext>
                </a:extLst>
              </p:cNvPr>
              <p:cNvSpPr txBox="1"/>
              <p:nvPr/>
            </p:nvSpPr>
            <p:spPr>
              <a:xfrm>
                <a:off x="251873" y="2637808"/>
                <a:ext cx="10562492" cy="6451318"/>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altLang="ko-KR" sz="32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Temperature function is</a:t>
                </a:r>
              </a:p>
              <a:p>
                <a:endParaRPr lang="en-US" altLang="ko-KR" sz="4400" b="1" dirty="0">
                  <a:latin typeface="나눔스퀘어OTF Bold" panose="020B0600000101010101" pitchFamily="34" charset="-127"/>
                  <a:ea typeface="나눔스퀘어OTF Bold" panose="020B0600000101010101" pitchFamily="34" charset="-127"/>
                </a:endParaRPr>
              </a:p>
              <a:p>
                <a:endParaRPr lang="en-US" altLang="ko-KR" sz="4400" b="1" dirty="0">
                  <a:latin typeface="나눔스퀘어OTF Bold" panose="020B0600000101010101" pitchFamily="34" charset="-127"/>
                  <a:ea typeface="나눔스퀘어OTF Bold" panose="020B0600000101010101" pitchFamily="34" charset="-127"/>
                </a:endParaRPr>
              </a:p>
              <a:p>
                <a:endParaRPr lang="en-US" altLang="ko-KR" sz="3600" b="1" dirty="0">
                  <a:latin typeface="나눔스퀘어OTF Bold" panose="020B0600000101010101" pitchFamily="34" charset="-127"/>
                  <a:ea typeface="나눔스퀘어OTF Bold" panose="020B0600000101010101" pitchFamily="34" charset="-127"/>
                </a:endParaRPr>
              </a:p>
              <a:p>
                <a:endParaRPr lang="en-US" altLang="ko-KR" sz="3600" b="1" dirty="0">
                  <a:latin typeface="나눔스퀘어OTF Bold" panose="020B0600000101010101" pitchFamily="34" charset="-127"/>
                  <a:ea typeface="나눔스퀘어OTF Bold" panose="020B0600000101010101" pitchFamily="34" charset="-127"/>
                </a:endParaRPr>
              </a:p>
              <a:p>
                <a:pPr marL="571500" indent="-571500">
                  <a:buFont typeface="Arial" panose="020B0604020202020204" pitchFamily="34" charset="0"/>
                  <a:buChar char="•"/>
                </a:pPr>
                <a14:m>
                  <m:oMath xmlns:m="http://schemas.openxmlformats.org/officeDocument/2006/math">
                    <m:sSub>
                      <m:sSubPr>
                        <m:ctrlPr>
                          <a:rPr lang="en-US" altLang="ko-KR" sz="3600" b="1" i="1">
                            <a:latin typeface="Cambria Math" panose="02040503050406030204" pitchFamily="18" charset="0"/>
                            <a:ea typeface="나눔스퀘어OTF ExtraBold" panose="020B0600000101010101" pitchFamily="34" charset="-127"/>
                          </a:rPr>
                        </m:ctrlPr>
                      </m:sSubPr>
                      <m:e>
                        <m:r>
                          <a:rPr lang="en-US" altLang="ko-KR" sz="3600" b="1" i="1">
                            <a:latin typeface="Cambria Math" panose="02040503050406030204" pitchFamily="18" charset="0"/>
                            <a:ea typeface="나눔스퀘어OTF ExtraBold" panose="020B0600000101010101" pitchFamily="34" charset="-127"/>
                          </a:rPr>
                          <m:t>𝑻</m:t>
                        </m:r>
                      </m:e>
                      <m:sub>
                        <m:r>
                          <a:rPr lang="en-US" altLang="ko-KR" sz="3600" b="1" i="1">
                            <a:latin typeface="Cambria Math" panose="02040503050406030204" pitchFamily="18" charset="0"/>
                            <a:ea typeface="나눔스퀘어OTF ExtraBold" panose="020B0600000101010101" pitchFamily="34" charset="-127"/>
                          </a:rPr>
                          <m:t>𝟎</m:t>
                        </m:r>
                      </m:sub>
                    </m:sSub>
                  </m:oMath>
                </a14:m>
                <a:r>
                  <a:rPr lang="ko-KR" altLang="en-US" sz="3600" b="1" dirty="0">
                    <a:latin typeface="나눔스퀘어OTF Bold" panose="020B0600000101010101" pitchFamily="34" charset="-127"/>
                    <a:ea typeface="나눔스퀘어OTF Bold" panose="020B0600000101010101" pitchFamily="34" charset="-127"/>
                    <a:cs typeface="카페24 써라운드" pitchFamily="2" charset="-127"/>
                  </a:rPr>
                  <a:t> </a:t>
                </a:r>
                <a:r>
                  <a:rPr lang="en-US" altLang="ko-KR" sz="3600" b="1" dirty="0">
                    <a:latin typeface="나눔스퀘어OTF Bold" panose="020B0600000101010101" pitchFamily="34" charset="-127"/>
                    <a:ea typeface="나눔스퀘어OTF Bold" panose="020B0600000101010101" pitchFamily="34" charset="-127"/>
                    <a:cs typeface="카페24 써라운드" pitchFamily="2" charset="-127"/>
                  </a:rPr>
                  <a:t>independent:                                                            </a:t>
                </a:r>
                <a14:m>
                  <m:oMath xmlns:m="http://schemas.openxmlformats.org/officeDocument/2006/math">
                    <m:func>
                      <m:funcPr>
                        <m:ctrlPr>
                          <a:rPr lang="en-US" altLang="ko-KR" sz="3600" b="0" i="1" smtClean="0">
                            <a:latin typeface="Cambria Math" panose="02040503050406030204" pitchFamily="18" charset="0"/>
                            <a:ea typeface="나눔스퀘어OTF Bold" panose="020B0600000101010101" pitchFamily="34" charset="-127"/>
                          </a:rPr>
                        </m:ctrlPr>
                      </m:funcPr>
                      <m:fName>
                        <m:r>
                          <m:rPr>
                            <m:sty m:val="p"/>
                          </m:rPr>
                          <a:rPr lang="en-US" altLang="ko-KR" sz="3600" b="0" i="0" smtClean="0">
                            <a:latin typeface="Cambria Math" panose="02040503050406030204" pitchFamily="18" charset="0"/>
                            <a:ea typeface="나눔스퀘어OTF Bold" panose="020B0600000101010101" pitchFamily="34" charset="-127"/>
                          </a:rPr>
                          <m:t>log</m:t>
                        </m:r>
                      </m:fName>
                      <m:e>
                        <m:sSub>
                          <m:sSubPr>
                            <m:ctrlPr>
                              <a:rPr lang="en-US" altLang="ko-KR" sz="3600" b="0" i="1" smtClean="0">
                                <a:latin typeface="Cambria Math" panose="02040503050406030204" pitchFamily="18" charset="0"/>
                                <a:ea typeface="나눔스퀘어OTF Bold" panose="020B0600000101010101" pitchFamily="34" charset="-127"/>
                              </a:rPr>
                            </m:ctrlPr>
                          </m:sSubPr>
                          <m:e>
                            <m:r>
                              <a:rPr lang="en-US" altLang="ko-KR" sz="3600" b="0" i="1" smtClean="0">
                                <a:latin typeface="Cambria Math" panose="02040503050406030204" pitchFamily="18" charset="0"/>
                                <a:ea typeface="나눔스퀘어OTF Bold" panose="020B0600000101010101" pitchFamily="34" charset="-127"/>
                              </a:rPr>
                              <m:t>𝑅</m:t>
                            </m:r>
                          </m:e>
                          <m:sub>
                            <m:r>
                              <a:rPr lang="en-US" altLang="ko-KR" sz="3600" b="0" i="1" smtClean="0">
                                <a:latin typeface="Cambria Math" panose="02040503050406030204" pitchFamily="18" charset="0"/>
                                <a:ea typeface="나눔스퀘어OTF Bold" panose="020B0600000101010101" pitchFamily="34" charset="-127"/>
                              </a:rPr>
                              <m:t>𝑖</m:t>
                            </m:r>
                          </m:sub>
                        </m:sSub>
                      </m:e>
                    </m:func>
                    <m:r>
                      <a:rPr lang="en-US" altLang="ko-KR" sz="3600" b="0" i="1" smtClean="0">
                        <a:latin typeface="Cambria Math" panose="02040503050406030204" pitchFamily="18" charset="0"/>
                        <a:ea typeface="나눔스퀘어OTF Bold" panose="020B0600000101010101" pitchFamily="34" charset="-127"/>
                      </a:rPr>
                      <m:t>=</m:t>
                    </m:r>
                    <m:r>
                      <a:rPr lang="en-US" altLang="ko-KR" sz="3600" b="0" i="1" smtClean="0">
                        <a:latin typeface="Cambria Math" panose="02040503050406030204" pitchFamily="18" charset="0"/>
                        <a:ea typeface="나눔스퀘어OTF Bold" panose="020B0600000101010101" pitchFamily="34" charset="-127"/>
                      </a:rPr>
                      <m:t>𝛼</m:t>
                    </m:r>
                    <m:r>
                      <m:rPr>
                        <m:sty m:val="p"/>
                      </m:rPr>
                      <a:rPr lang="en-US" altLang="ko-KR" sz="3600" b="0" i="0" smtClean="0">
                        <a:latin typeface="Cambria Math" panose="02040503050406030204" pitchFamily="18" charset="0"/>
                        <a:ea typeface="나눔스퀘어OTF Bold" panose="020B0600000101010101" pitchFamily="34" charset="-127"/>
                      </a:rPr>
                      <m:t>log</m:t>
                    </m:r>
                    <m:sSub>
                      <m:sSubPr>
                        <m:ctrlPr>
                          <a:rPr lang="en-US" altLang="ko-KR" sz="3600" b="0" i="1" smtClean="0">
                            <a:latin typeface="Cambria Math" panose="02040503050406030204" pitchFamily="18" charset="0"/>
                            <a:ea typeface="나눔스퀘어OTF Bold" panose="020B0600000101010101" pitchFamily="34" charset="-127"/>
                          </a:rPr>
                        </m:ctrlPr>
                      </m:sSubPr>
                      <m:e>
                        <m:r>
                          <a:rPr lang="en-US" altLang="ko-KR" sz="3600" b="0" i="1" smtClean="0">
                            <a:latin typeface="Cambria Math" panose="02040503050406030204" pitchFamily="18" charset="0"/>
                            <a:ea typeface="나눔스퀘어OTF Bold" panose="020B0600000101010101" pitchFamily="34" charset="-127"/>
                          </a:rPr>
                          <m:t>𝑀</m:t>
                        </m:r>
                      </m:e>
                      <m:sub>
                        <m:r>
                          <a:rPr lang="en-US" altLang="ko-KR" sz="3600" b="0" i="1" smtClean="0">
                            <a:latin typeface="Cambria Math" panose="02040503050406030204" pitchFamily="18" charset="0"/>
                            <a:ea typeface="나눔스퀘어OTF Bold" panose="020B0600000101010101" pitchFamily="34" charset="-127"/>
                          </a:rPr>
                          <m:t>𝑖</m:t>
                        </m:r>
                      </m:sub>
                    </m:sSub>
                    <m:r>
                      <a:rPr lang="en-US" altLang="ko-KR" sz="3600" b="0" i="1" smtClean="0">
                        <a:latin typeface="Cambria Math" panose="02040503050406030204" pitchFamily="18" charset="0"/>
                        <a:ea typeface="나눔스퀘어OTF Bold" panose="020B0600000101010101" pitchFamily="34" charset="-127"/>
                      </a:rPr>
                      <m:t>+</m:t>
                    </m:r>
                    <m:r>
                      <a:rPr lang="en-US" altLang="ko-KR" sz="3600" b="0" i="1" smtClean="0">
                        <a:latin typeface="Cambria Math" panose="02040503050406030204" pitchFamily="18" charset="0"/>
                        <a:ea typeface="나눔스퀘어OTF Bold" panose="020B0600000101010101" pitchFamily="34" charset="-127"/>
                      </a:rPr>
                      <m:t>𝛽</m:t>
                    </m:r>
                    <m:r>
                      <m:rPr>
                        <m:sty m:val="p"/>
                      </m:rPr>
                      <a:rPr lang="en-US" altLang="ko-KR" sz="3600" b="0" i="0" smtClean="0">
                        <a:latin typeface="Cambria Math" panose="02040503050406030204" pitchFamily="18" charset="0"/>
                        <a:ea typeface="나눔스퀘어OTF Bold" panose="020B0600000101010101" pitchFamily="34" charset="-127"/>
                      </a:rPr>
                      <m:t>log</m:t>
                    </m:r>
                    <m:sSub>
                      <m:sSubPr>
                        <m:ctrlPr>
                          <a:rPr lang="en-US" altLang="ko-KR" sz="3600" b="0" i="1" smtClean="0">
                            <a:latin typeface="Cambria Math" panose="02040503050406030204" pitchFamily="18" charset="0"/>
                            <a:ea typeface="나눔스퀘어OTF Bold" panose="020B0600000101010101" pitchFamily="34" charset="-127"/>
                          </a:rPr>
                        </m:ctrlPr>
                      </m:sSubPr>
                      <m:e>
                        <m:r>
                          <a:rPr lang="en-US" altLang="ko-KR" sz="3600" b="0" i="1" smtClean="0">
                            <a:latin typeface="Cambria Math" panose="02040503050406030204" pitchFamily="18" charset="0"/>
                            <a:ea typeface="나눔스퀘어OTF Bold" panose="020B0600000101010101" pitchFamily="34" charset="-127"/>
                          </a:rPr>
                          <m:t>(</m:t>
                        </m:r>
                        <m:r>
                          <a:rPr lang="en-US" altLang="ko-KR" sz="3600" b="0" i="1" smtClean="0">
                            <a:latin typeface="Cambria Math" panose="02040503050406030204" pitchFamily="18" charset="0"/>
                            <a:ea typeface="나눔스퀘어OTF Bold" panose="020B0600000101010101" pitchFamily="34" charset="-127"/>
                          </a:rPr>
                          <m:t>𝑇</m:t>
                        </m:r>
                      </m:e>
                      <m:sub>
                        <m:r>
                          <a:rPr lang="en-US" altLang="ko-KR" sz="3600" b="0" i="1" smtClean="0">
                            <a:latin typeface="Cambria Math" panose="02040503050406030204" pitchFamily="18" charset="0"/>
                            <a:ea typeface="나눔스퀘어OTF Bold" panose="020B0600000101010101" pitchFamily="34" charset="-127"/>
                          </a:rPr>
                          <m:t>𝑖</m:t>
                        </m:r>
                      </m:sub>
                    </m:sSub>
                    <m:r>
                      <a:rPr lang="en-US" altLang="ko-KR" sz="3600" b="0" i="1" smtClean="0">
                        <a:latin typeface="Cambria Math" panose="02040503050406030204" pitchFamily="18" charset="0"/>
                        <a:ea typeface="나눔스퀘어OTF Bold" panose="020B0600000101010101" pitchFamily="34" charset="-127"/>
                      </a:rPr>
                      <m:t>/</m:t>
                    </m:r>
                    <m:sSub>
                      <m:sSubPr>
                        <m:ctrlPr>
                          <a:rPr lang="en-US" altLang="ko-KR" sz="3600" b="0" i="1" smtClean="0">
                            <a:latin typeface="Cambria Math" panose="02040503050406030204" pitchFamily="18" charset="0"/>
                            <a:ea typeface="나눔스퀘어OTF Bold" panose="020B0600000101010101" pitchFamily="34" charset="-127"/>
                          </a:rPr>
                        </m:ctrlPr>
                      </m:sSubPr>
                      <m:e>
                        <m:r>
                          <a:rPr lang="en-US" altLang="ko-KR" sz="3600" b="0" i="1" smtClean="0">
                            <a:latin typeface="Cambria Math" panose="02040503050406030204" pitchFamily="18" charset="0"/>
                            <a:ea typeface="나눔스퀘어OTF Bold" panose="020B0600000101010101" pitchFamily="34" charset="-127"/>
                          </a:rPr>
                          <m:t>𝑇</m:t>
                        </m:r>
                      </m:e>
                      <m:sub>
                        <m:r>
                          <a:rPr lang="en-US" altLang="ko-KR" sz="3600" b="0" i="1" smtClean="0">
                            <a:latin typeface="Cambria Math" panose="02040503050406030204" pitchFamily="18" charset="0"/>
                            <a:ea typeface="나눔스퀘어OTF Bold" panose="020B0600000101010101" pitchFamily="34" charset="-127"/>
                          </a:rPr>
                          <m:t>0</m:t>
                        </m:r>
                      </m:sub>
                    </m:sSub>
                    <m:r>
                      <a:rPr lang="en-US" altLang="ko-KR" sz="3600" b="0" i="1" smtClean="0">
                        <a:latin typeface="Cambria Math" panose="02040503050406030204" pitchFamily="18" charset="0"/>
                        <a:ea typeface="나눔스퀘어OTF Bold" panose="020B0600000101010101" pitchFamily="34" charset="-127"/>
                      </a:rPr>
                      <m:t>)+</m:t>
                    </m:r>
                    <m:r>
                      <a:rPr lang="en-US" altLang="ko-KR" sz="3600" b="0" i="1" smtClean="0">
                        <a:latin typeface="Cambria Math" panose="02040503050406030204" pitchFamily="18" charset="0"/>
                        <a:ea typeface="나눔스퀘어OTF Bold" panose="020B0600000101010101" pitchFamily="34" charset="-127"/>
                      </a:rPr>
                      <m:t>𝐶</m:t>
                    </m:r>
                  </m:oMath>
                </a14:m>
                <a:endParaRPr lang="en-US" altLang="ko-KR" sz="3600" b="0" i="1" dirty="0">
                  <a:latin typeface="Cambria Math" panose="02040503050406030204" pitchFamily="18" charset="0"/>
                  <a:ea typeface="나눔스퀘어OTF Bold" panose="020B0600000101010101" pitchFamily="34" charset="-127"/>
                </a:endParaRPr>
              </a:p>
              <a:p>
                <a:r>
                  <a:rPr lang="en-US" altLang="ko-KR" sz="3600" dirty="0">
                    <a:ea typeface="나눔스퀘어OTF Bold" panose="020B0600000101010101" pitchFamily="34" charset="-127"/>
                  </a:rPr>
                  <a:t>                 </a:t>
                </a:r>
                <a14:m>
                  <m:oMath xmlns:m="http://schemas.openxmlformats.org/officeDocument/2006/math">
                    <m:r>
                      <a:rPr lang="en-US" altLang="ko-KR" sz="3600" i="1">
                        <a:latin typeface="Cambria Math" panose="02040503050406030204" pitchFamily="18" charset="0"/>
                        <a:ea typeface="나눔스퀘어OTF Bold" panose="020B0600000101010101" pitchFamily="34" charset="-127"/>
                      </a:rPr>
                      <m:t>=</m:t>
                    </m:r>
                    <m:r>
                      <a:rPr lang="en-US" altLang="ko-KR" sz="3600" i="1">
                        <a:latin typeface="Cambria Math" panose="02040503050406030204" pitchFamily="18" charset="0"/>
                        <a:ea typeface="나눔스퀘어OTF Bold" panose="020B0600000101010101" pitchFamily="34" charset="-127"/>
                      </a:rPr>
                      <m:t>𝛼</m:t>
                    </m:r>
                    <m:r>
                      <m:rPr>
                        <m:sty m:val="p"/>
                      </m:rPr>
                      <a:rPr lang="en-US" altLang="ko-KR" sz="3600" i="0">
                        <a:latin typeface="Cambria Math" panose="02040503050406030204" pitchFamily="18" charset="0"/>
                        <a:ea typeface="나눔스퀘어OTF Bold" panose="020B0600000101010101" pitchFamily="34" charset="-127"/>
                      </a:rPr>
                      <m:t>log</m:t>
                    </m:r>
                    <m:sSub>
                      <m:sSubPr>
                        <m:ctrlPr>
                          <a:rPr lang="en-US" altLang="ko-KR" sz="3600" i="1">
                            <a:latin typeface="Cambria Math" panose="02040503050406030204" pitchFamily="18" charset="0"/>
                            <a:ea typeface="나눔스퀘어OTF Bold" panose="020B0600000101010101" pitchFamily="34" charset="-127"/>
                          </a:rPr>
                        </m:ctrlPr>
                      </m:sSubPr>
                      <m:e>
                        <m:r>
                          <a:rPr lang="en-US" altLang="ko-KR" sz="3600" i="1">
                            <a:latin typeface="Cambria Math" panose="02040503050406030204" pitchFamily="18" charset="0"/>
                            <a:ea typeface="나눔스퀘어OTF Bold" panose="020B0600000101010101" pitchFamily="34" charset="-127"/>
                          </a:rPr>
                          <m:t>𝑀</m:t>
                        </m:r>
                      </m:e>
                      <m:sub>
                        <m:r>
                          <a:rPr lang="en-US" altLang="ko-KR" sz="3600" i="1">
                            <a:latin typeface="Cambria Math" panose="02040503050406030204" pitchFamily="18" charset="0"/>
                            <a:ea typeface="나눔스퀘어OTF Bold" panose="020B0600000101010101" pitchFamily="34" charset="-127"/>
                          </a:rPr>
                          <m:t>𝑖</m:t>
                        </m:r>
                      </m:sub>
                    </m:sSub>
                    <m:r>
                      <a:rPr lang="en-US" altLang="ko-KR" sz="3600" i="1">
                        <a:latin typeface="Cambria Math" panose="02040503050406030204" pitchFamily="18" charset="0"/>
                        <a:ea typeface="나눔스퀘어OTF Bold" panose="020B0600000101010101" pitchFamily="34" charset="-127"/>
                      </a:rPr>
                      <m:t>+</m:t>
                    </m:r>
                    <m:r>
                      <a:rPr lang="en-US" altLang="ko-KR" sz="3600" i="1">
                        <a:latin typeface="Cambria Math" panose="02040503050406030204" pitchFamily="18" charset="0"/>
                        <a:ea typeface="나눔스퀘어OTF Bold" panose="020B0600000101010101" pitchFamily="34" charset="-127"/>
                      </a:rPr>
                      <m:t>𝛽</m:t>
                    </m:r>
                    <m:r>
                      <m:rPr>
                        <m:sty m:val="p"/>
                      </m:rPr>
                      <a:rPr lang="en-US" altLang="ko-KR" sz="3600" i="0">
                        <a:latin typeface="Cambria Math" panose="02040503050406030204" pitchFamily="18" charset="0"/>
                        <a:ea typeface="나눔스퀘어OTF Bold" panose="020B0600000101010101" pitchFamily="34" charset="-127"/>
                      </a:rPr>
                      <m:t>log</m:t>
                    </m:r>
                    <m:sSub>
                      <m:sSubPr>
                        <m:ctrlPr>
                          <a:rPr lang="en-US" altLang="ko-KR" sz="3600" i="1">
                            <a:latin typeface="Cambria Math" panose="02040503050406030204" pitchFamily="18" charset="0"/>
                            <a:ea typeface="나눔스퀘어OTF Bold" panose="020B0600000101010101" pitchFamily="34" charset="-127"/>
                          </a:rPr>
                        </m:ctrlPr>
                      </m:sSubPr>
                      <m:e>
                        <m:r>
                          <a:rPr lang="en-US" altLang="ko-KR" sz="3600" i="1">
                            <a:latin typeface="Cambria Math" panose="02040503050406030204" pitchFamily="18" charset="0"/>
                            <a:ea typeface="나눔스퀘어OTF Bold" panose="020B0600000101010101" pitchFamily="34" charset="-127"/>
                          </a:rPr>
                          <m:t>𝑇</m:t>
                        </m:r>
                      </m:e>
                      <m:sub>
                        <m:r>
                          <a:rPr lang="en-US" altLang="ko-KR" sz="3600" i="1">
                            <a:latin typeface="Cambria Math" panose="02040503050406030204" pitchFamily="18" charset="0"/>
                            <a:ea typeface="나눔스퀘어OTF Bold" panose="020B0600000101010101" pitchFamily="34" charset="-127"/>
                          </a:rPr>
                          <m:t>𝑖</m:t>
                        </m:r>
                      </m:sub>
                    </m:sSub>
                    <m:r>
                      <a:rPr lang="en-US" altLang="ko-KR" sz="3600" i="1">
                        <a:latin typeface="Cambria Math" panose="02040503050406030204" pitchFamily="18" charset="0"/>
                        <a:ea typeface="나눔스퀘어OTF Bold" panose="020B0600000101010101" pitchFamily="34" charset="-127"/>
                      </a:rPr>
                      <m:t> −</m:t>
                    </m:r>
                    <m:r>
                      <a:rPr lang="en-US" altLang="ko-KR" sz="3600" i="1">
                        <a:latin typeface="Cambria Math" panose="02040503050406030204" pitchFamily="18" charset="0"/>
                        <a:ea typeface="나눔스퀘어OTF Bold" panose="020B0600000101010101" pitchFamily="34" charset="-127"/>
                      </a:rPr>
                      <m:t>𝛽</m:t>
                    </m:r>
                    <m:r>
                      <m:rPr>
                        <m:sty m:val="p"/>
                      </m:rPr>
                      <a:rPr lang="en-US" altLang="ko-KR" sz="3600" i="0">
                        <a:latin typeface="Cambria Math" panose="02040503050406030204" pitchFamily="18" charset="0"/>
                        <a:ea typeface="나눔스퀘어OTF Bold" panose="020B0600000101010101" pitchFamily="34" charset="-127"/>
                      </a:rPr>
                      <m:t>log</m:t>
                    </m:r>
                    <m:sSub>
                      <m:sSubPr>
                        <m:ctrlPr>
                          <a:rPr lang="en-US" altLang="ko-KR" sz="3600" b="0" i="1" smtClean="0">
                            <a:latin typeface="Cambria Math" panose="02040503050406030204" pitchFamily="18" charset="0"/>
                            <a:ea typeface="나눔스퀘어OTF Bold" panose="020B0600000101010101" pitchFamily="34" charset="-127"/>
                          </a:rPr>
                        </m:ctrlPr>
                      </m:sSubPr>
                      <m:e>
                        <m:r>
                          <a:rPr lang="en-US" altLang="ko-KR" sz="3600" b="0" i="1" smtClean="0">
                            <a:latin typeface="Cambria Math" panose="02040503050406030204" pitchFamily="18" charset="0"/>
                            <a:ea typeface="나눔스퀘어OTF Bold" panose="020B0600000101010101" pitchFamily="34" charset="-127"/>
                          </a:rPr>
                          <m:t>𝑇</m:t>
                        </m:r>
                      </m:e>
                      <m:sub>
                        <m:r>
                          <a:rPr lang="en-US" altLang="ko-KR" sz="3600" b="0" i="1" smtClean="0">
                            <a:latin typeface="Cambria Math" panose="02040503050406030204" pitchFamily="18" charset="0"/>
                            <a:ea typeface="나눔스퀘어OTF Bold" panose="020B0600000101010101" pitchFamily="34" charset="-127"/>
                          </a:rPr>
                          <m:t>0</m:t>
                        </m:r>
                      </m:sub>
                    </m:sSub>
                    <m:d>
                      <m:dPr>
                        <m:ctrlPr>
                          <a:rPr lang="en-US" altLang="ko-KR" sz="3600" b="0" i="1" smtClean="0">
                            <a:latin typeface="Cambria Math" panose="02040503050406030204" pitchFamily="18" charset="0"/>
                            <a:ea typeface="나눔스퀘어OTF Bold" panose="020B0600000101010101" pitchFamily="34" charset="-127"/>
                          </a:rPr>
                        </m:ctrlPr>
                      </m:dPr>
                      <m:e>
                        <m:r>
                          <a:rPr lang="en-US" altLang="ko-KR" sz="3600" b="0" i="1" smtClean="0">
                            <a:latin typeface="Cambria Math" panose="02040503050406030204" pitchFamily="18" charset="0"/>
                            <a:ea typeface="나눔스퀘어OTF Bold" panose="020B0600000101010101" pitchFamily="34" charset="-127"/>
                          </a:rPr>
                          <m:t>=</m:t>
                        </m:r>
                        <m:r>
                          <a:rPr lang="en-US" altLang="ko-KR" sz="3600" b="0" i="1" smtClean="0">
                            <a:latin typeface="Cambria Math" panose="02040503050406030204" pitchFamily="18" charset="0"/>
                            <a:ea typeface="나눔스퀘어OTF Bold" panose="020B0600000101010101" pitchFamily="34" charset="-127"/>
                          </a:rPr>
                          <m:t>𝑐𝑜𝑛𝑠𝑡</m:t>
                        </m:r>
                      </m:e>
                    </m:d>
                  </m:oMath>
                </a14:m>
                <a:r>
                  <a:rPr lang="en-US" altLang="ko-KR" sz="3600" b="0" dirty="0">
                    <a:latin typeface="나눔스퀘어OTF Bold" panose="020B0600000101010101" pitchFamily="34" charset="-127"/>
                    <a:ea typeface="나눔스퀘어OTF Bold" panose="020B0600000101010101" pitchFamily="34" charset="-127"/>
                  </a:rPr>
                  <a:t> </a:t>
                </a:r>
                <a:endParaRPr lang="en-US" altLang="ko-KR" sz="3600" dirty="0">
                  <a:latin typeface="나눔스퀘어OTF Bold" panose="020B0600000101010101" pitchFamily="34" charset="-127"/>
                  <a:ea typeface="나눔스퀘어OTF Bold" panose="020B0600000101010101" pitchFamily="34" charset="-127"/>
                </a:endParaRPr>
              </a:p>
              <a:p>
                <a:pPr marL="571500" indent="-571500">
                  <a:lnSpc>
                    <a:spcPct val="150000"/>
                  </a:lnSpc>
                  <a:buFont typeface="Arial" panose="020B0604020202020204" pitchFamily="34" charset="0"/>
                  <a:buChar char="•"/>
                </a:pPr>
                <a:r>
                  <a:rPr lang="en-US" altLang="ko-KR" sz="3600" dirty="0">
                    <a:latin typeface="나눔스퀘어OTF Bold" panose="020B0600000101010101" pitchFamily="34" charset="-127"/>
                    <a:ea typeface="나눔스퀘어OTF Bold" panose="020B0600000101010101" pitchFamily="34" charset="-127"/>
                  </a:rPr>
                  <a:t>Result :</a:t>
                </a:r>
                <a:endParaRPr lang="ko-KR" altLang="en-US" sz="36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3200" b="1" dirty="0">
                    <a:latin typeface="나눔스퀘어OTF Bold" panose="020B0600000101010101" pitchFamily="34" charset="-127"/>
                    <a:ea typeface="나눔스퀘어OTF Bold" panose="020B0600000101010101" pitchFamily="34" charset="-127"/>
                  </a:rPr>
                  <a:t> </a:t>
                </a:r>
                <a14:m>
                  <m:oMath xmlns:m="http://schemas.openxmlformats.org/officeDocument/2006/math">
                    <m:r>
                      <a:rPr lang="en-US" altLang="ko-KR" sz="3200" b="0" i="1" smtClean="0">
                        <a:latin typeface="Cambria Math" panose="02040503050406030204" pitchFamily="18" charset="0"/>
                        <a:ea typeface="나눔스퀘어OTF Bold" panose="020B0600000101010101" pitchFamily="34" charset="-127"/>
                      </a:rPr>
                      <m:t>𝜎</m:t>
                    </m:r>
                    <m:r>
                      <a:rPr lang="en-US" altLang="ko-KR" sz="3200" b="0" i="1" smtClean="0">
                        <a:latin typeface="Cambria Math" panose="02040503050406030204" pitchFamily="18" charset="0"/>
                        <a:ea typeface="나눔스퀘어OTF Bold" panose="020B0600000101010101" pitchFamily="34" charset="-127"/>
                      </a:rPr>
                      <m:t>=</m:t>
                    </m:r>
                    <m:r>
                      <m:rPr>
                        <m:nor/>
                      </m:rPr>
                      <a:rPr lang="en-US" altLang="ko-KR" sz="3200" dirty="0"/>
                      <m:t>0.0366</m:t>
                    </m:r>
                    <m:r>
                      <m:rPr>
                        <m:nor/>
                      </m:rPr>
                      <a:rPr lang="en-US" altLang="ko-KR" sz="3200" i="0" dirty="0" smtClean="0"/>
                      <m:t> </m:t>
                    </m:r>
                  </m:oMath>
                </a14:m>
                <a:r>
                  <a:rPr lang="en-US" altLang="ko-KR" sz="3200" dirty="0"/>
                  <a:t>, </a:t>
                </a:r>
                <a14:m>
                  <m:oMath xmlns:m="http://schemas.openxmlformats.org/officeDocument/2006/math">
                    <m:sSub>
                      <m:sSubPr>
                        <m:ctrlPr>
                          <a:rPr lang="en-US" altLang="ko-KR" sz="3200" i="1" dirty="0" smtClean="0">
                            <a:latin typeface="Cambria Math" panose="02040503050406030204" pitchFamily="18" charset="0"/>
                            <a:ea typeface="나눔스퀘어OTF Bold" panose="020B0600000101010101" pitchFamily="34" charset="-127"/>
                          </a:rPr>
                        </m:ctrlPr>
                      </m:sSubPr>
                      <m:e>
                        <m:r>
                          <a:rPr lang="en-US" altLang="ko-KR" sz="3200" b="0" i="1" dirty="0">
                            <a:latin typeface="Cambria Math" panose="02040503050406030204" pitchFamily="18" charset="0"/>
                            <a:ea typeface="나눔스퀘어OTF Bold" panose="020B0600000101010101" pitchFamily="34" charset="-127"/>
                          </a:rPr>
                          <m:t>𝑇</m:t>
                        </m:r>
                      </m:e>
                      <m:sub>
                        <m:r>
                          <a:rPr lang="en-US" altLang="ko-KR" sz="3200" b="0" i="0" dirty="0" smtClean="0">
                            <a:latin typeface="Cambria Math" panose="02040503050406030204" pitchFamily="18" charset="0"/>
                            <a:ea typeface="나눔스퀘어OTF Bold" panose="020B0600000101010101" pitchFamily="34" charset="-127"/>
                          </a:rPr>
                          <m:t>0</m:t>
                        </m:r>
                      </m:sub>
                    </m:sSub>
                    <m:r>
                      <a:rPr lang="en-US" altLang="ko-KR" sz="3200" b="0" i="1" dirty="0" smtClean="0">
                        <a:latin typeface="Cambria Math" panose="02040503050406030204" pitchFamily="18" charset="0"/>
                        <a:ea typeface="나눔스퀘어OTF Bold" panose="020B0600000101010101" pitchFamily="34" charset="-127"/>
                      </a:rPr>
                      <m:t>=</m:t>
                    </m:r>
                  </m:oMath>
                </a14:m>
                <a:r>
                  <a:rPr lang="ko-KR" altLang="en-US" sz="3200" dirty="0"/>
                  <a:t> </a:t>
                </a:r>
                <a:r>
                  <a:rPr lang="en-US" altLang="ko-KR" sz="3200" dirty="0"/>
                  <a:t>const , </a:t>
                </a:r>
                <a14:m>
                  <m:oMath xmlns:m="http://schemas.openxmlformats.org/officeDocument/2006/math">
                    <m:r>
                      <a:rPr lang="en-US" altLang="ko-KR" sz="3200" b="0" i="1" smtClean="0">
                        <a:latin typeface="Cambria Math" panose="02040503050406030204" pitchFamily="18" charset="0"/>
                        <a:ea typeface="나눔스퀘어OTF Bold" panose="020B0600000101010101" pitchFamily="34" charset="-127"/>
                      </a:rPr>
                      <m:t>𝛼</m:t>
                    </m:r>
                    <m:r>
                      <a:rPr lang="en-US" altLang="ko-KR" sz="3200" b="0" i="1">
                        <a:latin typeface="Cambria Math" panose="02040503050406030204" pitchFamily="18" charset="0"/>
                        <a:ea typeface="나눔스퀘어OTF Bold" panose="020B0600000101010101" pitchFamily="34" charset="-127"/>
                      </a:rPr>
                      <m:t>=</m:t>
                    </m:r>
                    <m:r>
                      <m:rPr>
                        <m:nor/>
                      </m:rPr>
                      <a:rPr lang="en-US" altLang="ko-KR" sz="3200" dirty="0"/>
                      <m:t>−0.951</m:t>
                    </m:r>
                  </m:oMath>
                </a14:m>
                <a:r>
                  <a:rPr lang="en-US" altLang="ko-KR" sz="3200" dirty="0"/>
                  <a:t> ,  </a:t>
                </a:r>
                <a14:m>
                  <m:oMath xmlns:m="http://schemas.openxmlformats.org/officeDocument/2006/math">
                    <m:r>
                      <a:rPr lang="en-US" altLang="ko-KR" sz="3200" b="0" i="1" smtClean="0">
                        <a:latin typeface="Cambria Math" panose="02040503050406030204" pitchFamily="18" charset="0"/>
                        <a:ea typeface="나눔스퀘어OTF Bold" panose="020B0600000101010101" pitchFamily="34" charset="-127"/>
                      </a:rPr>
                      <m:t>𝛽</m:t>
                    </m:r>
                    <m:r>
                      <a:rPr lang="en-US" altLang="ko-KR" sz="3200" b="0" i="1">
                        <a:latin typeface="Cambria Math" panose="02040503050406030204" pitchFamily="18" charset="0"/>
                        <a:ea typeface="나눔스퀘어OTF Bold" panose="020B0600000101010101" pitchFamily="34" charset="-127"/>
                      </a:rPr>
                      <m:t>=</m:t>
                    </m:r>
                    <m:r>
                      <m:rPr>
                        <m:nor/>
                      </m:rPr>
                      <a:rPr lang="en-US" altLang="ko-KR" sz="3200" i="0" smtClean="0">
                        <a:latin typeface="Cambria Math" panose="02040503050406030204" pitchFamily="18" charset="0"/>
                        <a:ea typeface="나눔스퀘어OTF Bold" panose="020B0600000101010101" pitchFamily="34" charset="-127"/>
                      </a:rPr>
                      <m:t>0.190</m:t>
                    </m:r>
                  </m:oMath>
                </a14:m>
                <a:r>
                  <a:rPr lang="en-US" altLang="ko-KR" sz="3200" dirty="0"/>
                  <a:t> </a:t>
                </a:r>
                <a:endParaRPr lang="ko-KR" altLang="en-US" sz="3200" dirty="0"/>
              </a:p>
            </p:txBody>
          </p:sp>
        </mc:Choice>
        <mc:Fallback xmlns="">
          <p:sp>
            <p:nvSpPr>
              <p:cNvPr id="6" name="TextBox 5">
                <a:extLst>
                  <a:ext uri="{FF2B5EF4-FFF2-40B4-BE49-F238E27FC236}">
                    <a16:creationId xmlns:a16="http://schemas.microsoft.com/office/drawing/2014/main" id="{7ED19282-90F1-E883-DAB4-C7A19E572CF7}"/>
                  </a:ext>
                </a:extLst>
              </p:cNvPr>
              <p:cNvSpPr txBox="1">
                <a:spLocks noRot="1" noChangeAspect="1" noMove="1" noResize="1" noEditPoints="1" noAdjustHandles="1" noChangeArrowheads="1" noChangeShapeType="1" noTextEdit="1"/>
              </p:cNvSpPr>
              <p:nvPr/>
            </p:nvSpPr>
            <p:spPr>
              <a:xfrm>
                <a:off x="251873" y="2637808"/>
                <a:ext cx="10562492" cy="6451318"/>
              </a:xfrm>
              <a:prstGeom prst="rect">
                <a:avLst/>
              </a:prstGeom>
              <a:blipFill>
                <a:blip r:embed="rId15"/>
                <a:stretch>
                  <a:fillRect l="-1558" r="-6924" b="-2174"/>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8CBE4104-909B-22F5-94B0-3A594246A04B}"/>
              </a:ext>
            </a:extLst>
          </p:cNvPr>
          <p:cNvSpPr/>
          <p:nvPr/>
        </p:nvSpPr>
        <p:spPr>
          <a:xfrm>
            <a:off x="543089" y="4051755"/>
            <a:ext cx="5089629" cy="103233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F5F64C-8570-A12E-B455-6B2913CD14EA}"/>
                  </a:ext>
                </a:extLst>
              </p:cNvPr>
              <p:cNvSpPr txBox="1"/>
              <p:nvPr/>
            </p:nvSpPr>
            <p:spPr>
              <a:xfrm>
                <a:off x="1334543" y="3927535"/>
                <a:ext cx="3886200" cy="946862"/>
              </a:xfrm>
              <a:prstGeom prst="rect">
                <a:avLst/>
              </a:prstGeom>
              <a:noFill/>
            </p:spPr>
            <p:txBody>
              <a:bodyPr wrap="square">
                <a:spAutoFit/>
              </a:bodyPr>
              <a:lstStyle/>
              <a:p>
                <a:pPr>
                  <a:lnSpc>
                    <a:spcPct val="150000"/>
                  </a:lnSpc>
                </a:pPr>
                <a14:m>
                  <m:oMath xmlns:m="http://schemas.openxmlformats.org/officeDocument/2006/math">
                    <m:r>
                      <a:rPr lang="en-US" altLang="ko-KR" sz="4000" b="1" i="1" dirty="0"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𝒇</m:t>
                    </m:r>
                    <m:r>
                      <a:rPr lang="en-US" altLang="ko-KR" sz="4000" b="1" i="1" dirty="0"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m:t>
                    </m:r>
                    <m:r>
                      <a:rPr lang="en-US" altLang="ko-KR" sz="4000" b="1" i="1" dirty="0"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𝑻</m:t>
                    </m:r>
                    <m:r>
                      <a:rPr lang="en-US" altLang="ko-KR" sz="4000" b="1" i="1" dirty="0"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 </m:t>
                    </m:r>
                  </m:oMath>
                </a14:m>
                <a:r>
                  <a:rPr lang="en-US" altLang="ko-KR" sz="40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 </a:t>
                </a:r>
                <a14:m>
                  <m:oMath xmlns:m="http://schemas.openxmlformats.org/officeDocument/2006/math">
                    <m:sSup>
                      <m:sSup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pPr>
                      <m:e>
                        <m:d>
                          <m:d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dPr>
                          <m:e>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𝑻</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sSub>
                              <m:sSub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bPr>
                              <m:e>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𝑻</m:t>
                                </m:r>
                              </m:e>
                              <m:sub>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𝟎</m:t>
                                </m:r>
                              </m:sub>
                            </m:sSub>
                          </m:e>
                        </m:d>
                      </m:e>
                      <m:sup>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𝜷</m:t>
                        </m:r>
                      </m:sup>
                    </m:sSup>
                  </m:oMath>
                </a14:m>
                <a:endParaRPr lang="en-US" altLang="ko-KR" sz="4000" b="1" dirty="0">
                  <a:latin typeface="나눔스퀘어OTF Bold" panose="020B0600000101010101" pitchFamily="34" charset="-127"/>
                  <a:ea typeface="나눔스퀘어OTF ExtraBold" panose="020B0600000101010101" pitchFamily="34" charset="-127"/>
                </a:endParaRPr>
              </a:p>
            </p:txBody>
          </p:sp>
        </mc:Choice>
        <mc:Fallback xmlns="">
          <p:sp>
            <p:nvSpPr>
              <p:cNvPr id="8" name="TextBox 7">
                <a:extLst>
                  <a:ext uri="{FF2B5EF4-FFF2-40B4-BE49-F238E27FC236}">
                    <a16:creationId xmlns:a16="http://schemas.microsoft.com/office/drawing/2014/main" id="{07F5F64C-8570-A12E-B455-6B2913CD14EA}"/>
                  </a:ext>
                </a:extLst>
              </p:cNvPr>
              <p:cNvSpPr txBox="1">
                <a:spLocks noRot="1" noChangeAspect="1" noMove="1" noResize="1" noEditPoints="1" noAdjustHandles="1" noChangeArrowheads="1" noChangeShapeType="1" noTextEdit="1"/>
              </p:cNvSpPr>
              <p:nvPr/>
            </p:nvSpPr>
            <p:spPr>
              <a:xfrm>
                <a:off x="1334543" y="3927535"/>
                <a:ext cx="3886200" cy="946862"/>
              </a:xfrm>
              <a:prstGeom prst="rect">
                <a:avLst/>
              </a:prstGeom>
              <a:blipFill>
                <a:blip r:embed="rId16"/>
                <a:stretch>
                  <a:fillRect b="-31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54D7E87-548E-CC44-27C6-ACB2D9F718C7}"/>
                  </a:ext>
                </a:extLst>
              </p:cNvPr>
              <p:cNvSpPr txBox="1"/>
              <p:nvPr/>
            </p:nvSpPr>
            <p:spPr>
              <a:xfrm>
                <a:off x="280721" y="1564144"/>
                <a:ext cx="10140462" cy="8740854"/>
              </a:xfrm>
              <a:prstGeom prst="rect">
                <a:avLst/>
              </a:prstGeom>
              <a:noFill/>
            </p:spPr>
            <p:txBody>
              <a:bodyPr wrap="square">
                <a:spAutoFit/>
              </a:bodyPr>
              <a:lstStyle/>
              <a:p>
                <a:pPr>
                  <a:lnSpc>
                    <a:spcPct val="150000"/>
                  </a:lnSpc>
                </a:pPr>
                <a:r>
                  <a:rPr lang="en-US" altLang="ko-KR" sz="4400" dirty="0">
                    <a:latin typeface="나눔스퀘어OTF Bold" panose="020B0600000101010101" pitchFamily="34" charset="-127"/>
                    <a:ea typeface="나눔스퀘어OTF Bold" panose="020B0600000101010101" pitchFamily="34" charset="-127"/>
                  </a:rPr>
                  <a:t>Relation</a:t>
                </a:r>
                <a:r>
                  <a:rPr lang="ko-KR" altLang="en-US" sz="4400" dirty="0">
                    <a:latin typeface="나눔스퀘어OTF Bold" panose="020B0600000101010101" pitchFamily="34" charset="-127"/>
                    <a:ea typeface="나눔스퀘어OTF Bold" panose="020B0600000101010101" pitchFamily="34" charset="-127"/>
                  </a:rPr>
                  <a:t> </a:t>
                </a:r>
                <a:r>
                  <a:rPr lang="en-US" altLang="ko-KR" sz="4400" dirty="0">
                    <a:latin typeface="나눔스퀘어OTF Bold" panose="020B0600000101010101" pitchFamily="34" charset="-127"/>
                    <a:ea typeface="나눔스퀘어OTF Bold" panose="020B0600000101010101" pitchFamily="34" charset="-127"/>
                  </a:rPr>
                  <a:t>2 </a:t>
                </a:r>
              </a:p>
              <a:p>
                <a:pPr marL="457200" indent="-457200">
                  <a:lnSpc>
                    <a:spcPct val="150000"/>
                  </a:lnSpc>
                  <a:buFont typeface="Arial" panose="020B0604020202020204" pitchFamily="34" charset="0"/>
                  <a:buChar char="•"/>
                </a:pPr>
                <a:r>
                  <a:rPr lang="en-US" altLang="ko-KR" sz="32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Temperature function is</a:t>
                </a:r>
              </a:p>
              <a:p>
                <a:endParaRPr lang="en-US" altLang="ko-KR" sz="4400" b="1" dirty="0">
                  <a:latin typeface="나눔스퀘어OTF Bold" panose="020B0600000101010101" pitchFamily="34" charset="-127"/>
                  <a:ea typeface="나눔스퀘어OTF Bold" panose="020B0600000101010101" pitchFamily="34" charset="-127"/>
                </a:endParaRPr>
              </a:p>
              <a:p>
                <a:endParaRPr lang="en-US" altLang="ko-KR" sz="4400" b="1" dirty="0">
                  <a:latin typeface="나눔스퀘어OTF Bold" panose="020B0600000101010101" pitchFamily="34" charset="-127"/>
                  <a:ea typeface="나눔스퀘어OTF Bold" panose="020B0600000101010101" pitchFamily="34" charset="-127"/>
                </a:endParaRPr>
              </a:p>
              <a:p>
                <a:endParaRPr lang="en-US" altLang="ko-KR" sz="3600" b="1" dirty="0">
                  <a:latin typeface="나눔스퀘어OTF Bold" panose="020B0600000101010101" pitchFamily="34" charset="-127"/>
                  <a:ea typeface="나눔스퀘어OTF Bold" panose="020B0600000101010101" pitchFamily="34" charset="-127"/>
                </a:endParaRPr>
              </a:p>
              <a:p>
                <a:endParaRPr lang="en-US" altLang="ko-KR" sz="3600" b="1" dirty="0">
                  <a:latin typeface="나눔스퀘어OTF Bold" panose="020B0600000101010101" pitchFamily="34" charset="-127"/>
                  <a:ea typeface="나눔스퀘어OTF Bold" panose="020B0600000101010101" pitchFamily="34" charset="-127"/>
                </a:endParaRPr>
              </a:p>
              <a:p>
                <a:pPr marL="571500" indent="-571500">
                  <a:buFont typeface="Arial" panose="020B0604020202020204" pitchFamily="34" charset="0"/>
                  <a:buChar char="•"/>
                </a:pPr>
                <a14:m>
                  <m:oMath xmlns:m="http://schemas.openxmlformats.org/officeDocument/2006/math">
                    <m:sSub>
                      <m:sSubPr>
                        <m:ctrlPr>
                          <a:rPr lang="en-US" altLang="ko-KR" sz="3600" b="1" i="1" smtClean="0">
                            <a:latin typeface="Cambria Math" panose="02040503050406030204" pitchFamily="18" charset="0"/>
                            <a:ea typeface="나눔스퀘어OTF ExtraBold" panose="020B0600000101010101" pitchFamily="34" charset="-127"/>
                          </a:rPr>
                        </m:ctrlPr>
                      </m:sSubPr>
                      <m:e>
                        <m:r>
                          <a:rPr lang="en-US" altLang="ko-KR" sz="3600" b="1" i="1">
                            <a:latin typeface="Cambria Math" panose="02040503050406030204" pitchFamily="18" charset="0"/>
                            <a:ea typeface="나눔스퀘어OTF ExtraBold" panose="020B0600000101010101" pitchFamily="34" charset="-127"/>
                          </a:rPr>
                          <m:t>𝑻</m:t>
                        </m:r>
                      </m:e>
                      <m:sub>
                        <m:r>
                          <a:rPr lang="en-US" altLang="ko-KR" sz="3600" b="1" i="1">
                            <a:latin typeface="Cambria Math" panose="02040503050406030204" pitchFamily="18" charset="0"/>
                            <a:ea typeface="나눔스퀘어OTF ExtraBold" panose="020B0600000101010101" pitchFamily="34" charset="-127"/>
                          </a:rPr>
                          <m:t>𝟎</m:t>
                        </m:r>
                      </m:sub>
                    </m:sSub>
                  </m:oMath>
                </a14:m>
                <a:r>
                  <a:rPr lang="ko-KR" altLang="en-US" sz="3600" b="1" dirty="0">
                    <a:latin typeface="나눔스퀘어OTF Bold" panose="020B0600000101010101" pitchFamily="34" charset="-127"/>
                    <a:ea typeface="나눔스퀘어OTF Bold" panose="020B0600000101010101" pitchFamily="34" charset="-127"/>
                    <a:cs typeface="카페24 써라운드" pitchFamily="2" charset="-127"/>
                  </a:rPr>
                  <a:t> </a:t>
                </a:r>
                <a:r>
                  <a:rPr lang="en-US" altLang="ko-KR" sz="3600" b="1" dirty="0">
                    <a:latin typeface="나눔스퀘어OTF Bold" panose="020B0600000101010101" pitchFamily="34" charset="-127"/>
                    <a:ea typeface="나눔스퀘어OTF Bold" panose="020B0600000101010101" pitchFamily="34" charset="-127"/>
                    <a:cs typeface="카페24 써라운드" pitchFamily="2" charset="-127"/>
                  </a:rPr>
                  <a:t>dependent                                                           </a:t>
                </a:r>
              </a:p>
              <a:p>
                <a:pPr marL="571500" indent="-571500">
                  <a:buFont typeface="Arial" panose="020B0604020202020204" pitchFamily="34" charset="0"/>
                  <a:buChar char="•"/>
                </a:pPr>
                <a:endParaRPr lang="en-US" altLang="ko-KR" sz="3600" b="1" dirty="0">
                  <a:latin typeface="나눔스퀘어OTF Bold" panose="020B0600000101010101" pitchFamily="34" charset="-127"/>
                  <a:ea typeface="나눔스퀘어OTF Bold" panose="020B0600000101010101" pitchFamily="34" charset="-127"/>
                  <a:cs typeface="카페24 써라운드" pitchFamily="2" charset="-127"/>
                </a:endParaRPr>
              </a:p>
              <a:p>
                <a:endParaRPr lang="en-US" altLang="ko-KR" sz="3600" b="1" dirty="0">
                  <a:latin typeface="나눔스퀘어OTF Bold" panose="020B0600000101010101" pitchFamily="34" charset="-127"/>
                  <a:ea typeface="나눔스퀘어OTF Bold" panose="020B0600000101010101" pitchFamily="34" charset="-127"/>
                  <a:cs typeface="카페24 써라운드" pitchFamily="2" charset="-127"/>
                </a:endParaRPr>
              </a:p>
              <a:p>
                <a:pPr marL="571500" indent="-571500">
                  <a:buFont typeface="Arial" panose="020B0604020202020204" pitchFamily="34" charset="0"/>
                  <a:buChar char="•"/>
                </a:pPr>
                <a:r>
                  <a:rPr lang="en-US" altLang="ko-KR" sz="3600" dirty="0">
                    <a:latin typeface="나눔스퀘어OTF Bold" panose="020B0600000101010101" pitchFamily="34" charset="-127"/>
                    <a:ea typeface="나눔스퀘어OTF Bold" panose="020B0600000101010101" pitchFamily="34" charset="-127"/>
                  </a:rPr>
                  <a:t>Result :</a:t>
                </a:r>
                <a:endParaRPr lang="ko-KR" altLang="en-US" sz="36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3200" b="1" dirty="0">
                    <a:latin typeface="나눔스퀘어OTF Bold" panose="020B0600000101010101" pitchFamily="34" charset="-127"/>
                    <a:ea typeface="나눔스퀘어OTF Bold" panose="020B0600000101010101" pitchFamily="34" charset="-127"/>
                  </a:rPr>
                  <a:t> </a:t>
                </a:r>
                <a14:m>
                  <m:oMath xmlns:m="http://schemas.openxmlformats.org/officeDocument/2006/math">
                    <m:r>
                      <a:rPr lang="en-US" altLang="ko-KR" sz="3200" b="0" i="1" smtClean="0">
                        <a:latin typeface="Cambria Math" panose="02040503050406030204" pitchFamily="18" charset="0"/>
                        <a:ea typeface="나눔스퀘어OTF Bold" panose="020B0600000101010101" pitchFamily="34" charset="-127"/>
                      </a:rPr>
                      <m:t>𝜎</m:t>
                    </m:r>
                    <m:r>
                      <a:rPr lang="en-US" altLang="ko-KR" sz="3200" b="0" i="1" smtClean="0">
                        <a:latin typeface="Cambria Math" panose="02040503050406030204" pitchFamily="18" charset="0"/>
                        <a:ea typeface="나눔스퀘어OTF Bold" panose="020B0600000101010101" pitchFamily="34" charset="-127"/>
                      </a:rPr>
                      <m:t>=</m:t>
                    </m:r>
                    <m:r>
                      <m:rPr>
                        <m:nor/>
                      </m:rPr>
                      <a:rPr lang="en-US" altLang="ko-KR" sz="3200" dirty="0"/>
                      <m:t>0.0344</m:t>
                    </m:r>
                  </m:oMath>
                </a14:m>
                <a:r>
                  <a:rPr lang="en-US" altLang="ko-KR" sz="3200" dirty="0"/>
                  <a:t>, </a:t>
                </a:r>
                <a14:m>
                  <m:oMath xmlns:m="http://schemas.openxmlformats.org/officeDocument/2006/math">
                    <m:sSub>
                      <m:sSubPr>
                        <m:ctrlPr>
                          <a:rPr lang="en-US" altLang="ko-KR" sz="3200" i="1" dirty="0" smtClean="0">
                            <a:latin typeface="Cambria Math" panose="02040503050406030204" pitchFamily="18" charset="0"/>
                            <a:ea typeface="나눔스퀘어OTF Bold" panose="020B0600000101010101" pitchFamily="34" charset="-127"/>
                          </a:rPr>
                        </m:ctrlPr>
                      </m:sSubPr>
                      <m:e>
                        <m:r>
                          <a:rPr lang="en-US" altLang="ko-KR" sz="3200" b="0" i="1" dirty="0">
                            <a:latin typeface="Cambria Math" panose="02040503050406030204" pitchFamily="18" charset="0"/>
                            <a:ea typeface="나눔스퀘어OTF Bold" panose="020B0600000101010101" pitchFamily="34" charset="-127"/>
                          </a:rPr>
                          <m:t>𝑇</m:t>
                        </m:r>
                      </m:e>
                      <m:sub>
                        <m:r>
                          <a:rPr lang="en-US" altLang="ko-KR" sz="3200" b="0" i="0" dirty="0" smtClean="0">
                            <a:latin typeface="Cambria Math" panose="02040503050406030204" pitchFamily="18" charset="0"/>
                            <a:ea typeface="나눔스퀘어OTF Bold" panose="020B0600000101010101" pitchFamily="34" charset="-127"/>
                          </a:rPr>
                          <m:t>0</m:t>
                        </m:r>
                      </m:sub>
                    </m:sSub>
                    <m:r>
                      <a:rPr lang="en-US" altLang="ko-KR" sz="3200" b="0" i="1" dirty="0" smtClean="0">
                        <a:latin typeface="Cambria Math" panose="02040503050406030204" pitchFamily="18" charset="0"/>
                        <a:ea typeface="나눔스퀘어OTF Bold" panose="020B0600000101010101" pitchFamily="34" charset="-127"/>
                      </a:rPr>
                      <m:t>=</m:t>
                    </m:r>
                  </m:oMath>
                </a14:m>
                <a:r>
                  <a:rPr lang="ko-KR" altLang="en-US" sz="3200" dirty="0"/>
                  <a:t> </a:t>
                </a:r>
                <a:r>
                  <a:rPr lang="en-US" altLang="ko-KR" sz="3200" dirty="0"/>
                  <a:t>13896 K , </a:t>
                </a:r>
                <a14:m>
                  <m:oMath xmlns:m="http://schemas.openxmlformats.org/officeDocument/2006/math">
                    <m:r>
                      <a:rPr lang="en-US" altLang="ko-KR" sz="3200" b="0" i="1" smtClean="0">
                        <a:latin typeface="Cambria Math" panose="02040503050406030204" pitchFamily="18" charset="0"/>
                        <a:ea typeface="나눔스퀘어OTF Bold" panose="020B0600000101010101" pitchFamily="34" charset="-127"/>
                      </a:rPr>
                      <m:t>𝛼</m:t>
                    </m:r>
                    <m:r>
                      <a:rPr lang="en-US" altLang="ko-KR" sz="3200" b="0" i="1" smtClean="0">
                        <a:latin typeface="Cambria Math" panose="02040503050406030204" pitchFamily="18" charset="0"/>
                        <a:ea typeface="나눔스퀘어OTF Bold" panose="020B0600000101010101" pitchFamily="34" charset="-127"/>
                      </a:rPr>
                      <m:t>=</m:t>
                    </m:r>
                    <m:r>
                      <m:rPr>
                        <m:nor/>
                      </m:rPr>
                      <a:rPr lang="en-US" altLang="ko-KR" sz="3200" dirty="0"/>
                      <m:t>−0.965</m:t>
                    </m:r>
                  </m:oMath>
                </a14:m>
                <a:r>
                  <a:rPr lang="en-US" altLang="ko-KR" sz="3200" dirty="0"/>
                  <a:t> ,  </a:t>
                </a:r>
                <a14:m>
                  <m:oMath xmlns:m="http://schemas.openxmlformats.org/officeDocument/2006/math">
                    <m:r>
                      <a:rPr lang="en-US" altLang="ko-KR" sz="3200" b="0" i="1" smtClean="0">
                        <a:latin typeface="Cambria Math" panose="02040503050406030204" pitchFamily="18" charset="0"/>
                        <a:ea typeface="나눔스퀘어OTF Bold" panose="020B0600000101010101" pitchFamily="34" charset="-127"/>
                      </a:rPr>
                      <m:t>𝛽</m:t>
                    </m:r>
                    <m:r>
                      <a:rPr lang="en-US" altLang="ko-KR" sz="3200" b="0" i="1">
                        <a:latin typeface="Cambria Math" panose="02040503050406030204" pitchFamily="18" charset="0"/>
                        <a:ea typeface="나눔스퀘어OTF Bold" panose="020B0600000101010101" pitchFamily="34" charset="-127"/>
                      </a:rPr>
                      <m:t>=</m:t>
                    </m:r>
                    <m:r>
                      <m:rPr>
                        <m:nor/>
                      </m:rPr>
                      <a:rPr lang="en-US" altLang="ko-KR" sz="3200" i="0" smtClean="0">
                        <a:latin typeface="Cambria Math" panose="02040503050406030204" pitchFamily="18" charset="0"/>
                        <a:ea typeface="나눔스퀘어OTF Bold" panose="020B0600000101010101" pitchFamily="34" charset="-127"/>
                      </a:rPr>
                      <m:t>0.356</m:t>
                    </m:r>
                  </m:oMath>
                </a14:m>
                <a:r>
                  <a:rPr lang="en-US" altLang="ko-KR" sz="3200" dirty="0"/>
                  <a:t> </a:t>
                </a:r>
                <a:endParaRPr lang="ko-KR" altLang="en-US" sz="3200" dirty="0"/>
              </a:p>
              <a:p>
                <a:endParaRPr lang="ko-KR" altLang="en-US" sz="3200" dirty="0"/>
              </a:p>
              <a:p>
                <a:endParaRPr lang="ko-KR" altLang="en-US" sz="3200" dirty="0"/>
              </a:p>
              <a:p>
                <a:endParaRPr lang="en-US" altLang="ko-KR" sz="3200" b="1" dirty="0">
                  <a:latin typeface="나눔스퀘어OTF Bold" panose="020B0600000101010101" pitchFamily="34" charset="-127"/>
                  <a:ea typeface="나눔스퀘어OTF Bold" panose="020B0600000101010101" pitchFamily="34" charset="-127"/>
                </a:endParaRPr>
              </a:p>
            </p:txBody>
          </p:sp>
        </mc:Choice>
        <mc:Fallback xmlns="">
          <p:sp>
            <p:nvSpPr>
              <p:cNvPr id="15" name="TextBox 14">
                <a:extLst>
                  <a:ext uri="{FF2B5EF4-FFF2-40B4-BE49-F238E27FC236}">
                    <a16:creationId xmlns:a16="http://schemas.microsoft.com/office/drawing/2014/main" id="{054D7E87-548E-CC44-27C6-ACB2D9F718C7}"/>
                  </a:ext>
                </a:extLst>
              </p:cNvPr>
              <p:cNvSpPr txBox="1">
                <a:spLocks noRot="1" noChangeAspect="1" noMove="1" noResize="1" noEditPoints="1" noAdjustHandles="1" noChangeArrowheads="1" noChangeShapeType="1" noTextEdit="1"/>
              </p:cNvSpPr>
              <p:nvPr/>
            </p:nvSpPr>
            <p:spPr>
              <a:xfrm>
                <a:off x="280721" y="1564144"/>
                <a:ext cx="10140462" cy="8740854"/>
              </a:xfrm>
              <a:prstGeom prst="rect">
                <a:avLst/>
              </a:prstGeom>
              <a:blipFill>
                <a:blip r:embed="rId17"/>
                <a:stretch>
                  <a:fillRect l="-2404" r="-47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551112-ABA0-0AA6-AA78-0CA05F60E373}"/>
                  </a:ext>
                </a:extLst>
              </p:cNvPr>
              <p:cNvSpPr txBox="1"/>
              <p:nvPr/>
            </p:nvSpPr>
            <p:spPr>
              <a:xfrm>
                <a:off x="926548" y="3938676"/>
                <a:ext cx="4706170" cy="946862"/>
              </a:xfrm>
              <a:prstGeom prst="rect">
                <a:avLst/>
              </a:prstGeom>
              <a:noFill/>
            </p:spPr>
            <p:txBody>
              <a:bodyPr wrap="square">
                <a:spAutoFit/>
              </a:bodyPr>
              <a:lstStyle/>
              <a:p>
                <a:pPr>
                  <a:lnSpc>
                    <a:spcPct val="150000"/>
                  </a:lnSpc>
                </a:pPr>
                <a14:m>
                  <m:oMath xmlns:m="http://schemas.openxmlformats.org/officeDocument/2006/math">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𝒇</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𝑻</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m:t>
                    </m:r>
                  </m:oMath>
                </a14:m>
                <a:r>
                  <a:rPr lang="en-US" altLang="ko-KR" sz="40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 </a:t>
                </a:r>
                <a14:m>
                  <m:oMath xmlns:m="http://schemas.openxmlformats.org/officeDocument/2006/math">
                    <m:sSup>
                      <m:sSup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pPr>
                      <m:e>
                        <m:d>
                          <m:d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dPr>
                          <m:e>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𝟏</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𝑻</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sSub>
                              <m:sSub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bPr>
                              <m:e>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𝑻</m:t>
                                </m:r>
                              </m:e>
                              <m:sub>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𝟎</m:t>
                                </m:r>
                              </m:sub>
                            </m:sSub>
                          </m:e>
                        </m:d>
                      </m:e>
                      <m:sup>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𝜷</m:t>
                        </m:r>
                      </m:sup>
                    </m:sSup>
                  </m:oMath>
                </a14:m>
                <a:endParaRPr lang="en-US" altLang="ko-KR" sz="4000" b="1" dirty="0">
                  <a:latin typeface="나눔스퀘어OTF Bold" panose="020B0600000101010101" pitchFamily="34" charset="-127"/>
                  <a:ea typeface="나눔스퀘어OTF ExtraBold" panose="020B0600000101010101" pitchFamily="34" charset="-127"/>
                </a:endParaRPr>
              </a:p>
            </p:txBody>
          </p:sp>
        </mc:Choice>
        <mc:Fallback xmlns="">
          <p:sp>
            <p:nvSpPr>
              <p:cNvPr id="17" name="TextBox 16">
                <a:extLst>
                  <a:ext uri="{FF2B5EF4-FFF2-40B4-BE49-F238E27FC236}">
                    <a16:creationId xmlns:a16="http://schemas.microsoft.com/office/drawing/2014/main" id="{06551112-ABA0-0AA6-AA78-0CA05F60E373}"/>
                  </a:ext>
                </a:extLst>
              </p:cNvPr>
              <p:cNvSpPr txBox="1">
                <a:spLocks noRot="1" noChangeAspect="1" noMove="1" noResize="1" noEditPoints="1" noAdjustHandles="1" noChangeArrowheads="1" noChangeShapeType="1" noTextEdit="1"/>
              </p:cNvSpPr>
              <p:nvPr/>
            </p:nvSpPr>
            <p:spPr>
              <a:xfrm>
                <a:off x="926548" y="3938676"/>
                <a:ext cx="4706170" cy="946862"/>
              </a:xfrm>
              <a:prstGeom prst="rect">
                <a:avLst/>
              </a:prstGeom>
              <a:blipFill>
                <a:blip r:embed="rId18"/>
                <a:stretch>
                  <a:fillRect b="-32258"/>
                </a:stretch>
              </a:blipFill>
            </p:spPr>
            <p:txBody>
              <a:bodyPr/>
              <a:lstStyle/>
              <a:p>
                <a:r>
                  <a:rPr lang="ko-KR" altLang="en-US">
                    <a:noFill/>
                  </a:rPr>
                  <a:t> </a:t>
                </a:r>
              </a:p>
            </p:txBody>
          </p:sp>
        </mc:Fallback>
      </mc:AlternateContent>
      <p:pic>
        <p:nvPicPr>
          <p:cNvPr id="18" name="Model2_simle moving (1)">
            <a:hlinkClick r:id="" action="ppaction://media"/>
            <a:extLst>
              <a:ext uri="{FF2B5EF4-FFF2-40B4-BE49-F238E27FC236}">
                <a16:creationId xmlns:a16="http://schemas.microsoft.com/office/drawing/2014/main" id="{F149EDE3-2B56-6D4A-FEA8-B207D5C012BC}"/>
              </a:ext>
            </a:extLst>
          </p:cNvPr>
          <p:cNvPicPr>
            <a:picLocks noChangeAspect="1"/>
          </p:cNvPicPr>
          <p:nvPr>
            <a:videoFile r:link="rId2"/>
            <p:extLst>
              <p:ext uri="{DAA4B4D4-6D71-4841-9C94-3DE7FCFB9230}">
                <p14:media xmlns:p14="http://schemas.microsoft.com/office/powerpoint/2010/main" r:embed="rId3">
                  <p14:trim st="12406"/>
                </p14:media>
              </p:ext>
            </p:extLst>
          </p:nvPr>
        </p:nvPicPr>
        <p:blipFill>
          <a:blip r:embed="rId19"/>
          <a:stretch>
            <a:fillRect/>
          </a:stretch>
        </p:blipFill>
        <p:spPr>
          <a:xfrm>
            <a:off x="7626080" y="1564144"/>
            <a:ext cx="10726058" cy="6820880"/>
          </a:xfrm>
          <a:prstGeom prst="rect">
            <a:avLst/>
          </a:prstGeom>
        </p:spPr>
      </p:pic>
      <p:pic>
        <p:nvPicPr>
          <p:cNvPr id="19" name="그림 18">
            <a:extLst>
              <a:ext uri="{FF2B5EF4-FFF2-40B4-BE49-F238E27FC236}">
                <a16:creationId xmlns:a16="http://schemas.microsoft.com/office/drawing/2014/main" id="{67DBB421-0604-F33A-F4F1-026CF92334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09791" y="226085"/>
            <a:ext cx="6725909" cy="545081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BD437E8-331F-EC3A-A459-04899B43A681}"/>
                  </a:ext>
                </a:extLst>
              </p:cNvPr>
              <p:cNvSpPr txBox="1"/>
              <p:nvPr/>
            </p:nvSpPr>
            <p:spPr>
              <a:xfrm>
                <a:off x="300403" y="1564144"/>
                <a:ext cx="12325505" cy="9010187"/>
              </a:xfrm>
              <a:prstGeom prst="rect">
                <a:avLst/>
              </a:prstGeom>
              <a:noFill/>
            </p:spPr>
            <p:txBody>
              <a:bodyPr wrap="square">
                <a:spAutoFit/>
              </a:bodyPr>
              <a:lstStyle/>
              <a:p>
                <a:pPr>
                  <a:lnSpc>
                    <a:spcPct val="150000"/>
                  </a:lnSpc>
                </a:pPr>
                <a:r>
                  <a:rPr lang="en-US" altLang="ko-KR" sz="4400" dirty="0">
                    <a:latin typeface="나눔스퀘어OTF Bold" panose="020B0600000101010101" pitchFamily="34" charset="-127"/>
                    <a:ea typeface="나눔스퀘어OTF Bold" panose="020B0600000101010101" pitchFamily="34" charset="-127"/>
                  </a:rPr>
                  <a:t>Relation</a:t>
                </a:r>
                <a:r>
                  <a:rPr lang="ko-KR" altLang="en-US" sz="4400" dirty="0">
                    <a:latin typeface="나눔스퀘어OTF Bold" panose="020B0600000101010101" pitchFamily="34" charset="-127"/>
                    <a:ea typeface="나눔스퀘어OTF Bold" panose="020B0600000101010101" pitchFamily="34" charset="-127"/>
                  </a:rPr>
                  <a:t> </a:t>
                </a:r>
                <a:r>
                  <a:rPr lang="en-US" altLang="ko-KR" sz="4400" dirty="0">
                    <a:latin typeface="나눔스퀘어OTF Bold" panose="020B0600000101010101" pitchFamily="34" charset="-127"/>
                    <a:ea typeface="나눔스퀘어OTF Bold" panose="020B0600000101010101" pitchFamily="34" charset="-127"/>
                  </a:rPr>
                  <a:t>3 </a:t>
                </a:r>
              </a:p>
              <a:p>
                <a:pPr marL="457200" indent="-457200">
                  <a:lnSpc>
                    <a:spcPct val="150000"/>
                  </a:lnSpc>
                  <a:buFont typeface="Arial" panose="020B0604020202020204" pitchFamily="34" charset="0"/>
                  <a:buChar char="•"/>
                </a:pPr>
                <a:r>
                  <a:rPr lang="en-US" altLang="ko-KR" sz="32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Temperature function is</a:t>
                </a:r>
              </a:p>
              <a:p>
                <a:endParaRPr lang="en-US" altLang="ko-KR" sz="4400" b="1" dirty="0">
                  <a:latin typeface="나눔스퀘어OTF Bold" panose="020B0600000101010101" pitchFamily="34" charset="-127"/>
                  <a:ea typeface="나눔스퀘어OTF Bold" panose="020B0600000101010101" pitchFamily="34" charset="-127"/>
                </a:endParaRPr>
              </a:p>
              <a:p>
                <a:endParaRPr lang="en-US" altLang="ko-KR" sz="4400" b="1" dirty="0">
                  <a:latin typeface="나눔스퀘어OTF Bold" panose="020B0600000101010101" pitchFamily="34" charset="-127"/>
                  <a:ea typeface="나눔스퀘어OTF Bold" panose="020B0600000101010101" pitchFamily="34" charset="-127"/>
                </a:endParaRPr>
              </a:p>
              <a:p>
                <a:endParaRPr lang="en-US" altLang="ko-KR" sz="3600" b="1" dirty="0">
                  <a:latin typeface="나눔스퀘어OTF Bold" panose="020B0600000101010101" pitchFamily="34" charset="-127"/>
                  <a:ea typeface="나눔스퀘어OTF Bold" panose="020B0600000101010101" pitchFamily="34" charset="-127"/>
                </a:endParaRPr>
              </a:p>
              <a:p>
                <a:endParaRPr lang="en-US" altLang="ko-KR" sz="3600" b="1" dirty="0">
                  <a:latin typeface="나눔스퀘어OTF Bold" panose="020B0600000101010101" pitchFamily="34" charset="-127"/>
                  <a:ea typeface="나눔스퀘어OTF Bold" panose="020B0600000101010101" pitchFamily="34" charset="-127"/>
                </a:endParaRPr>
              </a:p>
              <a:p>
                <a:pPr marL="571500" indent="-571500">
                  <a:buFont typeface="Arial" panose="020B0604020202020204" pitchFamily="34" charset="0"/>
                  <a:buChar char="•"/>
                </a:pPr>
                <a14:m>
                  <m:oMath xmlns:m="http://schemas.openxmlformats.org/officeDocument/2006/math">
                    <m:sSub>
                      <m:sSubPr>
                        <m:ctrlPr>
                          <a:rPr lang="en-US" altLang="ko-KR" sz="3600" b="1" i="1">
                            <a:latin typeface="Cambria Math" panose="02040503050406030204" pitchFamily="18" charset="0"/>
                            <a:ea typeface="나눔스퀘어OTF ExtraBold" panose="020B0600000101010101" pitchFamily="34" charset="-127"/>
                          </a:rPr>
                        </m:ctrlPr>
                      </m:sSubPr>
                      <m:e>
                        <m:r>
                          <a:rPr lang="en-US" altLang="ko-KR" sz="3600" b="1" i="1">
                            <a:latin typeface="Cambria Math" panose="02040503050406030204" pitchFamily="18" charset="0"/>
                            <a:ea typeface="나눔스퀘어OTF ExtraBold" panose="020B0600000101010101" pitchFamily="34" charset="-127"/>
                          </a:rPr>
                          <m:t>𝑻</m:t>
                        </m:r>
                      </m:e>
                      <m:sub>
                        <m:r>
                          <a:rPr lang="en-US" altLang="ko-KR" sz="3600" b="1" i="1">
                            <a:latin typeface="Cambria Math" panose="02040503050406030204" pitchFamily="18" charset="0"/>
                            <a:ea typeface="나눔스퀘어OTF ExtraBold" panose="020B0600000101010101" pitchFamily="34" charset="-127"/>
                          </a:rPr>
                          <m:t>𝟎</m:t>
                        </m:r>
                      </m:sub>
                    </m:sSub>
                  </m:oMath>
                </a14:m>
                <a:r>
                  <a:rPr lang="ko-KR" altLang="en-US" sz="3600" b="1" dirty="0">
                    <a:latin typeface="나눔스퀘어OTF Bold" panose="020B0600000101010101" pitchFamily="34" charset="-127"/>
                    <a:ea typeface="나눔스퀘어OTF Bold" panose="020B0600000101010101" pitchFamily="34" charset="-127"/>
                    <a:cs typeface="카페24 써라운드" pitchFamily="2" charset="-127"/>
                  </a:rPr>
                  <a:t> </a:t>
                </a:r>
                <a:r>
                  <a:rPr lang="en-US" altLang="ko-KR" sz="3600" b="1" dirty="0">
                    <a:latin typeface="나눔스퀘어OTF Bold" panose="020B0600000101010101" pitchFamily="34" charset="-127"/>
                    <a:ea typeface="나눔스퀘어OTF Bold" panose="020B0600000101010101" pitchFamily="34" charset="-127"/>
                    <a:cs typeface="카페24 써라운드" pitchFamily="2" charset="-127"/>
                  </a:rPr>
                  <a:t>dependent                                                           </a:t>
                </a:r>
              </a:p>
              <a:p>
                <a:pPr marL="571500" indent="-571500">
                  <a:buFont typeface="Arial" panose="020B0604020202020204" pitchFamily="34" charset="0"/>
                  <a:buChar char="•"/>
                </a:pPr>
                <a:endParaRPr lang="en-US" altLang="ko-KR" sz="3600" b="1" dirty="0">
                  <a:latin typeface="나눔스퀘어OTF Bold" panose="020B0600000101010101" pitchFamily="34" charset="-127"/>
                  <a:ea typeface="나눔스퀘어OTF Bold" panose="020B0600000101010101" pitchFamily="34" charset="-127"/>
                  <a:cs typeface="카페24 써라운드" pitchFamily="2" charset="-127"/>
                </a:endParaRPr>
              </a:p>
              <a:p>
                <a:pPr marL="571500" indent="-571500">
                  <a:buFont typeface="Arial" panose="020B0604020202020204" pitchFamily="34" charset="0"/>
                  <a:buChar char="•"/>
                </a:pPr>
                <a:endParaRPr lang="en-US" altLang="ko-KR" sz="3600" b="1" dirty="0">
                  <a:latin typeface="나눔스퀘어OTF Bold" panose="020B0600000101010101" pitchFamily="34" charset="-127"/>
                  <a:ea typeface="나눔스퀘어OTF Bold" panose="020B0600000101010101" pitchFamily="34" charset="-127"/>
                  <a:cs typeface="카페24 써라운드" pitchFamily="2" charset="-127"/>
                </a:endParaRPr>
              </a:p>
              <a:p>
                <a:pPr marL="571500" indent="-571500">
                  <a:buFont typeface="Arial" panose="020B0604020202020204" pitchFamily="34" charset="0"/>
                  <a:buChar char="•"/>
                </a:pPr>
                <a:r>
                  <a:rPr lang="en-US" altLang="ko-KR" sz="3600" dirty="0">
                    <a:latin typeface="나눔스퀘어OTF Bold" panose="020B0600000101010101" pitchFamily="34" charset="-127"/>
                    <a:ea typeface="나눔스퀘어OTF Bold" panose="020B0600000101010101" pitchFamily="34" charset="-127"/>
                  </a:rPr>
                  <a:t>Result :</a:t>
                </a:r>
                <a:endParaRPr lang="ko-KR" altLang="en-US" sz="36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3200" b="1" dirty="0">
                    <a:latin typeface="나눔스퀘어OTF Bold" panose="020B0600000101010101" pitchFamily="34" charset="-127"/>
                    <a:ea typeface="나눔스퀘어OTF Bold" panose="020B0600000101010101" pitchFamily="34" charset="-127"/>
                  </a:rPr>
                  <a:t> </a:t>
                </a:r>
                <a14:m>
                  <m:oMath xmlns:m="http://schemas.openxmlformats.org/officeDocument/2006/math">
                    <m:r>
                      <a:rPr lang="en-US" altLang="ko-KR" sz="3200" b="0" i="1" dirty="0" smtClean="0">
                        <a:latin typeface="Cambria Math" panose="02040503050406030204" pitchFamily="18" charset="0"/>
                        <a:ea typeface="나눔스퀘어OTF Bold" panose="020B0600000101010101" pitchFamily="34" charset="-127"/>
                      </a:rPr>
                      <m:t>𝜎</m:t>
                    </m:r>
                    <m:r>
                      <a:rPr lang="en-US" altLang="ko-KR" sz="3200" b="0" i="1" dirty="0" smtClean="0">
                        <a:latin typeface="Cambria Math" panose="02040503050406030204" pitchFamily="18" charset="0"/>
                        <a:ea typeface="나눔스퀘어OTF Bold" panose="020B0600000101010101" pitchFamily="34" charset="-127"/>
                      </a:rPr>
                      <m:t>=0.0346, </m:t>
                    </m:r>
                    <m:r>
                      <a:rPr lang="en-US" altLang="ko-KR" sz="3200" b="0" i="1" dirty="0" smtClean="0">
                        <a:latin typeface="Cambria Math" panose="02040503050406030204" pitchFamily="18" charset="0"/>
                      </a:rPr>
                      <m:t> </m:t>
                    </m:r>
                    <m:sSub>
                      <m:sSubPr>
                        <m:ctrlPr>
                          <a:rPr lang="en-US" altLang="ko-KR" sz="3200" i="1" dirty="0" smtClean="0">
                            <a:latin typeface="Cambria Math" panose="02040503050406030204" pitchFamily="18" charset="0"/>
                            <a:ea typeface="나눔스퀘어OTF Bold" panose="020B0600000101010101" pitchFamily="34" charset="-127"/>
                          </a:rPr>
                        </m:ctrlPr>
                      </m:sSubPr>
                      <m:e>
                        <m:r>
                          <a:rPr lang="en-US" altLang="ko-KR" sz="3200" b="0" i="1" dirty="0" smtClean="0">
                            <a:latin typeface="Cambria Math" panose="02040503050406030204" pitchFamily="18" charset="0"/>
                            <a:ea typeface="나눔스퀘어OTF Bold" panose="020B0600000101010101" pitchFamily="34" charset="-127"/>
                          </a:rPr>
                          <m:t>𝑇</m:t>
                        </m:r>
                      </m:e>
                      <m:sub>
                        <m:r>
                          <a:rPr lang="en-US" altLang="ko-KR" sz="3200" b="0" i="1" dirty="0" smtClean="0">
                            <a:latin typeface="Cambria Math" panose="02040503050406030204" pitchFamily="18" charset="0"/>
                            <a:ea typeface="나눔스퀘어OTF Bold" panose="020B0600000101010101" pitchFamily="34" charset="-127"/>
                          </a:rPr>
                          <m:t>0</m:t>
                        </m:r>
                      </m:sub>
                    </m:sSub>
                    <m:r>
                      <a:rPr lang="en-US" altLang="ko-KR" sz="3200" b="0" i="1" dirty="0" smtClean="0">
                        <a:latin typeface="Cambria Math" panose="02040503050406030204" pitchFamily="18" charset="0"/>
                        <a:ea typeface="나눔스퀘어OTF Bold" panose="020B0600000101010101" pitchFamily="34" charset="-127"/>
                      </a:rPr>
                      <m:t>=</m:t>
                    </m:r>
                    <m:r>
                      <a:rPr lang="ko-KR" altLang="en-US" sz="3200" b="0" i="1" dirty="0" smtClean="0">
                        <a:latin typeface="Cambria Math" panose="02040503050406030204" pitchFamily="18" charset="0"/>
                      </a:rPr>
                      <m:t> </m:t>
                    </m:r>
                    <m:r>
                      <a:rPr lang="en-US" altLang="ko-KR" sz="3200" b="0" i="1" dirty="0">
                        <a:latin typeface="Cambria Math" panose="02040503050406030204" pitchFamily="18" charset="0"/>
                      </a:rPr>
                      <m:t>65914 </m:t>
                    </m:r>
                    <m:r>
                      <a:rPr lang="en-US" altLang="ko-KR" sz="3200" b="0" i="1" dirty="0">
                        <a:latin typeface="Cambria Math" panose="02040503050406030204" pitchFamily="18" charset="0"/>
                      </a:rPr>
                      <m:t>𝐾</m:t>
                    </m:r>
                    <m:r>
                      <a:rPr lang="en-US" altLang="ko-KR" sz="3200" b="0" i="1" dirty="0">
                        <a:latin typeface="Cambria Math" panose="02040503050406030204" pitchFamily="18" charset="0"/>
                      </a:rPr>
                      <m:t> , </m:t>
                    </m:r>
                    <m:r>
                      <a:rPr lang="en-US" altLang="ko-KR" sz="3200" b="0" i="1" dirty="0" smtClean="0">
                        <a:latin typeface="Cambria Math" panose="02040503050406030204" pitchFamily="18" charset="0"/>
                        <a:ea typeface="나눔스퀘어OTF Bold" panose="020B0600000101010101" pitchFamily="34" charset="-127"/>
                      </a:rPr>
                      <m:t>𝛼</m:t>
                    </m:r>
                    <m:r>
                      <a:rPr lang="en-US" altLang="ko-KR" sz="3200" b="0" i="1" dirty="0" smtClean="0">
                        <a:latin typeface="Cambria Math" panose="02040503050406030204" pitchFamily="18" charset="0"/>
                        <a:ea typeface="나눔스퀘어OTF Bold" panose="020B0600000101010101" pitchFamily="34" charset="-127"/>
                      </a:rPr>
                      <m:t>=−0.966 ,</m:t>
                    </m:r>
                    <m:r>
                      <a:rPr lang="en-US" altLang="ko-KR" sz="3200" b="0" i="1" dirty="0" smtClean="0">
                        <a:latin typeface="Cambria Math" panose="02040503050406030204" pitchFamily="18" charset="0"/>
                      </a:rPr>
                      <m:t>  </m:t>
                    </m:r>
                    <m:r>
                      <a:rPr lang="en-US" altLang="ko-KR" sz="3200" b="0" i="1" dirty="0" smtClean="0">
                        <a:latin typeface="Cambria Math" panose="02040503050406030204" pitchFamily="18" charset="0"/>
                        <a:ea typeface="나눔스퀘어OTF Bold" panose="020B0600000101010101" pitchFamily="34" charset="-127"/>
                      </a:rPr>
                      <m:t>𝛽</m:t>
                    </m:r>
                    <m:r>
                      <a:rPr lang="en-US" altLang="ko-KR" sz="3200" b="0" i="1" dirty="0" smtClean="0">
                        <a:latin typeface="Cambria Math" panose="02040503050406030204" pitchFamily="18" charset="0"/>
                        <a:ea typeface="나눔스퀘어OTF Bold" panose="020B0600000101010101" pitchFamily="34" charset="-127"/>
                      </a:rPr>
                      <m:t>=0.647 </m:t>
                    </m:r>
                  </m:oMath>
                </a14:m>
                <a:endParaRPr lang="ko-KR" altLang="en-US" sz="3200" dirty="0"/>
              </a:p>
              <a:p>
                <a:endParaRPr lang="ko-KR" altLang="en-US" sz="3200" dirty="0"/>
              </a:p>
              <a:p>
                <a:endParaRPr lang="ko-KR" altLang="en-US" sz="3200" dirty="0"/>
              </a:p>
              <a:p>
                <a:endParaRPr lang="en-US" altLang="ko-KR" sz="3200" b="1" dirty="0">
                  <a:latin typeface="나눔스퀘어OTF Bold" panose="020B0600000101010101" pitchFamily="34" charset="-127"/>
                  <a:ea typeface="나눔스퀘어OTF Bold" panose="020B0600000101010101" pitchFamily="34" charset="-127"/>
                </a:endParaRPr>
              </a:p>
            </p:txBody>
          </p:sp>
        </mc:Choice>
        <mc:Fallback xmlns="">
          <p:sp>
            <p:nvSpPr>
              <p:cNvPr id="21" name="TextBox 20">
                <a:extLst>
                  <a:ext uri="{FF2B5EF4-FFF2-40B4-BE49-F238E27FC236}">
                    <a16:creationId xmlns:a16="http://schemas.microsoft.com/office/drawing/2014/main" id="{3BD437E8-331F-EC3A-A459-04899B43A681}"/>
                  </a:ext>
                </a:extLst>
              </p:cNvPr>
              <p:cNvSpPr txBox="1">
                <a:spLocks noRot="1" noChangeAspect="1" noMove="1" noResize="1" noEditPoints="1" noAdjustHandles="1" noChangeArrowheads="1" noChangeShapeType="1" noTextEdit="1"/>
              </p:cNvSpPr>
              <p:nvPr/>
            </p:nvSpPr>
            <p:spPr>
              <a:xfrm>
                <a:off x="300403" y="1564144"/>
                <a:ext cx="12325505" cy="9010187"/>
              </a:xfrm>
              <a:prstGeom prst="rect">
                <a:avLst/>
              </a:prstGeom>
              <a:blipFill>
                <a:blip r:embed="rId21"/>
                <a:stretch>
                  <a:fillRect l="-19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CC6B70-CBA1-BC74-2077-5B01F35A9E33}"/>
                  </a:ext>
                </a:extLst>
              </p:cNvPr>
              <p:cNvSpPr txBox="1"/>
              <p:nvPr/>
            </p:nvSpPr>
            <p:spPr>
              <a:xfrm>
                <a:off x="716114" y="3931442"/>
                <a:ext cx="5821690" cy="946862"/>
              </a:xfrm>
              <a:prstGeom prst="rect">
                <a:avLst/>
              </a:prstGeom>
              <a:noFill/>
            </p:spPr>
            <p:txBody>
              <a:bodyPr wrap="square">
                <a:spAutoFit/>
              </a:bodyPr>
              <a:lstStyle/>
              <a:p>
                <a:pPr>
                  <a:lnSpc>
                    <a:spcPct val="150000"/>
                  </a:lnSpc>
                </a:pPr>
                <a14:m>
                  <m:oMath xmlns:m="http://schemas.openxmlformats.org/officeDocument/2006/math">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𝒇</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𝑻</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Bold" panose="020B0600000101010101" pitchFamily="34" charset="-127"/>
                      </a:rPr>
                      <m:t>)</m:t>
                    </m:r>
                  </m:oMath>
                </a14:m>
                <a:r>
                  <a:rPr lang="en-US" altLang="ko-KR" sz="40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 </a:t>
                </a:r>
                <a14:m>
                  <m:oMath xmlns:m="http://schemas.openxmlformats.org/officeDocument/2006/math">
                    <m:sSup>
                      <m:sSup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pPr>
                      <m:e>
                        <m:d>
                          <m:d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dPr>
                          <m:e>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𝟏</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𝑻</m:t>
                            </m:r>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sSub>
                              <m:sSub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bPr>
                              <m:e>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𝑻</m:t>
                                </m:r>
                              </m:e>
                              <m:sub>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𝟎</m:t>
                                </m:r>
                              </m:sub>
                            </m:sSub>
                          </m:e>
                        </m:d>
                      </m:e>
                      <m:sup>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𝜷</m:t>
                        </m:r>
                      </m:sup>
                    </m:sSup>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oMath>
                </a14:m>
                <a:endParaRPr lang="en-US" altLang="ko-KR" sz="4000" b="1" dirty="0">
                  <a:latin typeface="나눔스퀘어OTF Bold" panose="020B0600000101010101" pitchFamily="34" charset="-127"/>
                  <a:ea typeface="나눔스퀘어OTF ExtraBold" panose="020B0600000101010101" pitchFamily="34" charset="-127"/>
                </a:endParaRPr>
              </a:p>
            </p:txBody>
          </p:sp>
        </mc:Choice>
        <mc:Fallback xmlns="">
          <p:sp>
            <p:nvSpPr>
              <p:cNvPr id="27" name="TextBox 26">
                <a:extLst>
                  <a:ext uri="{FF2B5EF4-FFF2-40B4-BE49-F238E27FC236}">
                    <a16:creationId xmlns:a16="http://schemas.microsoft.com/office/drawing/2014/main" id="{D6CC6B70-CBA1-BC74-2077-5B01F35A9E33}"/>
                  </a:ext>
                </a:extLst>
              </p:cNvPr>
              <p:cNvSpPr txBox="1">
                <a:spLocks noRot="1" noChangeAspect="1" noMove="1" noResize="1" noEditPoints="1" noAdjustHandles="1" noChangeArrowheads="1" noChangeShapeType="1" noTextEdit="1"/>
              </p:cNvSpPr>
              <p:nvPr/>
            </p:nvSpPr>
            <p:spPr>
              <a:xfrm>
                <a:off x="716114" y="3931442"/>
                <a:ext cx="5821690" cy="946862"/>
              </a:xfrm>
              <a:prstGeom prst="rect">
                <a:avLst/>
              </a:prstGeom>
              <a:blipFill>
                <a:blip r:embed="rId22"/>
                <a:stretch>
                  <a:fillRect b="-32258"/>
                </a:stretch>
              </a:blipFill>
            </p:spPr>
            <p:txBody>
              <a:bodyPr/>
              <a:lstStyle/>
              <a:p>
                <a:r>
                  <a:rPr lang="ko-KR" altLang="en-US">
                    <a:noFill/>
                  </a:rPr>
                  <a:t> </a:t>
                </a:r>
              </a:p>
            </p:txBody>
          </p:sp>
        </mc:Fallback>
      </mc:AlternateContent>
      <p:pic>
        <p:nvPicPr>
          <p:cNvPr id="30" name="Model3_simle moving (1)">
            <a:hlinkClick r:id="" action="ppaction://media"/>
            <a:extLst>
              <a:ext uri="{FF2B5EF4-FFF2-40B4-BE49-F238E27FC236}">
                <a16:creationId xmlns:a16="http://schemas.microsoft.com/office/drawing/2014/main" id="{B56A2A4E-3C0A-21A9-D2A1-4704435370F4}"/>
              </a:ext>
            </a:extLst>
          </p:cNvPr>
          <p:cNvPicPr>
            <a:picLocks noChangeAspect="1"/>
          </p:cNvPicPr>
          <p:nvPr>
            <a:videoFile r:link="rId2"/>
            <p:extLst>
              <p:ext uri="{DAA4B4D4-6D71-4841-9C94-3DE7FCFB9230}">
                <p14:media xmlns:p14="http://schemas.microsoft.com/office/powerpoint/2010/main" r:embed="rId4">
                  <p14:trim st="11661"/>
                </p14:media>
              </p:ext>
            </p:extLst>
          </p:nvPr>
        </p:nvPicPr>
        <p:blipFill>
          <a:blip r:embed="rId23"/>
          <a:stretch>
            <a:fillRect/>
          </a:stretch>
        </p:blipFill>
        <p:spPr>
          <a:xfrm>
            <a:off x="6383072" y="1323518"/>
            <a:ext cx="10898954" cy="7620000"/>
          </a:xfrm>
          <a:prstGeom prst="rect">
            <a:avLst/>
          </a:prstGeom>
        </p:spPr>
      </p:pic>
      <p:pic>
        <p:nvPicPr>
          <p:cNvPr id="31" name="그림 30">
            <a:extLst>
              <a:ext uri="{FF2B5EF4-FFF2-40B4-BE49-F238E27FC236}">
                <a16:creationId xmlns:a16="http://schemas.microsoft.com/office/drawing/2014/main" id="{14BCAFA6-CFAF-4710-4A85-50F6D05465C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123874" y="212420"/>
            <a:ext cx="7005084" cy="5392590"/>
          </a:xfrm>
          <a:prstGeom prst="rect">
            <a:avLst/>
          </a:prstGeom>
        </p:spPr>
      </p:pic>
      <p:pic>
        <p:nvPicPr>
          <p:cNvPr id="2" name="Model1_simle moving (1)">
            <a:hlinkClick r:id="" action="ppaction://media"/>
            <a:extLst>
              <a:ext uri="{FF2B5EF4-FFF2-40B4-BE49-F238E27FC236}">
                <a16:creationId xmlns:a16="http://schemas.microsoft.com/office/drawing/2014/main" id="{F7D5A640-2748-598E-BEEF-CF93253B80FC}"/>
              </a:ext>
            </a:extLst>
          </p:cNvPr>
          <p:cNvPicPr>
            <a:picLocks noChangeAspect="1"/>
          </p:cNvPicPr>
          <p:nvPr>
            <a:videoFile r:link="rId6"/>
            <p:extLst>
              <p:ext uri="{DAA4B4D4-6D71-4841-9C94-3DE7FCFB9230}">
                <p14:media xmlns:p14="http://schemas.microsoft.com/office/powerpoint/2010/main" r:embed="rId5"/>
              </p:ext>
            </p:extLst>
          </p:nvPr>
        </p:nvPicPr>
        <p:blipFill>
          <a:blip r:embed="rId25"/>
          <a:stretch>
            <a:fillRect/>
          </a:stretch>
        </p:blipFill>
        <p:spPr>
          <a:xfrm>
            <a:off x="10174280" y="2516683"/>
            <a:ext cx="7926439" cy="6341151"/>
          </a:xfrm>
          <a:prstGeom prst="rect">
            <a:avLst/>
          </a:prstGeom>
        </p:spPr>
      </p:pic>
      <p:sp>
        <p:nvSpPr>
          <p:cNvPr id="9" name="슬라이드 번호 개체 틀 8">
            <a:extLst>
              <a:ext uri="{FF2B5EF4-FFF2-40B4-BE49-F238E27FC236}">
                <a16:creationId xmlns:a16="http://schemas.microsoft.com/office/drawing/2014/main" id="{BB7F0661-8C5E-2806-53F4-997E2B2C5D6B}"/>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custDataLst>
      <p:tags r:id="rId1"/>
    </p:custDataLst>
    <p:extLst>
      <p:ext uri="{BB962C8B-B14F-4D97-AF65-F5344CB8AC3E}">
        <p14:creationId xmlns:p14="http://schemas.microsoft.com/office/powerpoint/2010/main" val="2203306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859 2.96296E-6 L -0.67482 -0.16081 " pathEditMode="relative" rAng="0" ptsTypes="AA">
                                      <p:cBhvr>
                                        <p:cTn id="6" dur="2000" fill="hold"/>
                                        <p:tgtEl>
                                          <p:spTgt spid="24"/>
                                        </p:tgtEl>
                                        <p:attrNameLst>
                                          <p:attrName>ppt_x</p:attrName>
                                          <p:attrName>ppt_y</p:attrName>
                                        </p:attrNameLst>
                                      </p:cBhvr>
                                      <p:rCtr x="-33316" y="-8040"/>
                                    </p:animMotion>
                                  </p:childTnLst>
                                </p:cTn>
                              </p:par>
                              <p:par>
                                <p:cTn id="7" presetID="10" presetClass="exit" presetSubtype="0" fill="hold" grpId="0"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5" end="5"/>
                                            </p:txEl>
                                          </p:spTgt>
                                        </p:tgtEl>
                                        <p:attrNameLst>
                                          <p:attrName>style.visibility</p:attrName>
                                        </p:attrNameLst>
                                      </p:cBhvr>
                                      <p:to>
                                        <p:strVal val="visible"/>
                                      </p:to>
                                    </p:set>
                                    <p:animEffect transition="in" filter="fade">
                                      <p:cBhvr>
                                        <p:cTn id="50" dur="500"/>
                                        <p:tgtEl>
                                          <p:spTgt spid="6">
                                            <p:txEl>
                                              <p:pRg st="5" end="5"/>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animEffect transition="in" filter="fade">
                                      <p:cBhvr>
                                        <p:cTn id="53" dur="500"/>
                                        <p:tgtEl>
                                          <p:spTgt spid="6">
                                            <p:txEl>
                                              <p:pRg st="6" end="6"/>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par>
                                <p:cTn id="57" presetID="1" presetClass="mediacall" presetSubtype="0" fill="hold" nodeType="withEffect">
                                  <p:stCondLst>
                                    <p:cond delay="0"/>
                                  </p:stCondLst>
                                  <p:childTnLst>
                                    <p:cmd type="call" cmd="playFrom(0.0)">
                                      <p:cBhvr>
                                        <p:cTn id="58" dur="5000" fill="hold"/>
                                        <p:tgtEl>
                                          <p:spTgt spid="2"/>
                                        </p:tgtEl>
                                      </p:cBhvr>
                                    </p:cmd>
                                  </p:childTnLst>
                                </p:cTn>
                              </p:par>
                              <p:par>
                                <p:cTn id="59" presetID="10" presetClass="entr" presetSubtype="0" fill="hold" nodeType="with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fade">
                                      <p:cBhvr>
                                        <p:cTn id="61" dur="500"/>
                                        <p:tgtEl>
                                          <p:spTgt spid="6">
                                            <p:txEl>
                                              <p:pRg st="7" end="7"/>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8" end="8"/>
                                            </p:txEl>
                                          </p:spTgt>
                                        </p:tgtEl>
                                        <p:attrNameLst>
                                          <p:attrName>style.visibility</p:attrName>
                                        </p:attrNameLst>
                                      </p:cBhvr>
                                      <p:to>
                                        <p:strVal val="visible"/>
                                      </p:to>
                                    </p:set>
                                    <p:animEffect transition="in" filter="fade">
                                      <p:cBhvr>
                                        <p:cTn id="64" dur="500"/>
                                        <p:tgtEl>
                                          <p:spTgt spid="6">
                                            <p:txEl>
                                              <p:pRg st="8" end="8"/>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8"/>
                                        </p:tgtEl>
                                      </p:cBhvr>
                                    </p:animEffect>
                                    <p:set>
                                      <p:cBhvr>
                                        <p:cTn id="72" dur="1" fill="hold">
                                          <p:stCondLst>
                                            <p:cond delay="499"/>
                                          </p:stCondLst>
                                        </p:cTn>
                                        <p:tgtEl>
                                          <p:spTgt spid="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
                                            <p:txEl>
                                              <p:pRg st="0" end="0"/>
                                            </p:txEl>
                                          </p:spTgt>
                                        </p:tgtEl>
                                      </p:cBhvr>
                                    </p:animEffect>
                                    <p:set>
                                      <p:cBhvr>
                                        <p:cTn id="75" dur="1" fill="hold">
                                          <p:stCondLst>
                                            <p:cond delay="499"/>
                                          </p:stCondLst>
                                        </p:cTn>
                                        <p:tgtEl>
                                          <p:spTgt spid="6">
                                            <p:txEl>
                                              <p:pRg st="0" end="0"/>
                                            </p:txEl>
                                          </p:spTgt>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
                                            <p:txEl>
                                              <p:pRg st="5" end="5"/>
                                            </p:txEl>
                                          </p:spTgt>
                                        </p:tgtEl>
                                      </p:cBhvr>
                                    </p:animEffect>
                                    <p:set>
                                      <p:cBhvr>
                                        <p:cTn id="78" dur="1" fill="hold">
                                          <p:stCondLst>
                                            <p:cond delay="499"/>
                                          </p:stCondLst>
                                        </p:cTn>
                                        <p:tgtEl>
                                          <p:spTgt spid="6">
                                            <p:txEl>
                                              <p:pRg st="5" end="5"/>
                                            </p:txEl>
                                          </p:spTgt>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6">
                                            <p:txEl>
                                              <p:pRg st="6" end="6"/>
                                            </p:txEl>
                                          </p:spTgt>
                                        </p:tgtEl>
                                      </p:cBhvr>
                                    </p:animEffect>
                                    <p:set>
                                      <p:cBhvr>
                                        <p:cTn id="81" dur="1" fill="hold">
                                          <p:stCondLst>
                                            <p:cond delay="499"/>
                                          </p:stCondLst>
                                        </p:cTn>
                                        <p:tgtEl>
                                          <p:spTgt spid="6">
                                            <p:txEl>
                                              <p:pRg st="6" end="6"/>
                                            </p:txEl>
                                          </p:spTgt>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6">
                                            <p:txEl>
                                              <p:pRg st="7" end="7"/>
                                            </p:txEl>
                                          </p:spTgt>
                                        </p:tgtEl>
                                      </p:cBhvr>
                                    </p:animEffect>
                                    <p:set>
                                      <p:cBhvr>
                                        <p:cTn id="84" dur="1" fill="hold">
                                          <p:stCondLst>
                                            <p:cond delay="499"/>
                                          </p:stCondLst>
                                        </p:cTn>
                                        <p:tgtEl>
                                          <p:spTgt spid="6">
                                            <p:txEl>
                                              <p:pRg st="7" end="7"/>
                                            </p:txEl>
                                          </p:spTgt>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2"/>
                                        </p:tgtEl>
                                      </p:cBhvr>
                                    </p:animEffect>
                                    <p:set>
                                      <p:cBhvr>
                                        <p:cTn id="87" dur="1" fill="hold">
                                          <p:stCondLst>
                                            <p:cond delay="499"/>
                                          </p:stCondLst>
                                        </p:cTn>
                                        <p:tgtEl>
                                          <p:spTgt spid="2"/>
                                        </p:tgtEl>
                                        <p:attrNameLst>
                                          <p:attrName>style.visibility</p:attrName>
                                        </p:attrNameLst>
                                      </p:cBhvr>
                                      <p:to>
                                        <p:strVal val="hidden"/>
                                      </p:to>
                                    </p:set>
                                    <p:cmd type="call" cmd="stop">
                                      <p:cBhvr>
                                        <p:cTn id="88" dur="1">
                                          <p:stCondLst>
                                            <p:cond delay="499"/>
                                          </p:stCondLst>
                                        </p:cTn>
                                        <p:tgtEl>
                                          <p:spTgt spid="2"/>
                                        </p:tgtEl>
                                      </p:cBhvr>
                                    </p:cmd>
                                  </p:childTnLst>
                                </p:cTn>
                              </p:par>
                              <p:par>
                                <p:cTn id="89" presetID="10" presetClass="exit" presetSubtype="0" fill="hold" nodeType="withEffect">
                                  <p:stCondLst>
                                    <p:cond delay="0"/>
                                  </p:stCondLst>
                                  <p:childTnLst>
                                    <p:animEffect transition="out" filter="fade">
                                      <p:cBhvr>
                                        <p:cTn id="90" dur="500"/>
                                        <p:tgtEl>
                                          <p:spTgt spid="6">
                                            <p:txEl>
                                              <p:pRg st="8" end="8"/>
                                            </p:txEl>
                                          </p:spTgt>
                                        </p:tgtEl>
                                      </p:cBhvr>
                                    </p:animEffect>
                                    <p:set>
                                      <p:cBhvr>
                                        <p:cTn id="91" dur="1" fill="hold">
                                          <p:stCondLst>
                                            <p:cond delay="499"/>
                                          </p:stCondLst>
                                        </p:cTn>
                                        <p:tgtEl>
                                          <p:spTgt spid="6">
                                            <p:txEl>
                                              <p:pRg st="8" end="8"/>
                                            </p:txEl>
                                          </p:spTgt>
                                        </p:tgtEl>
                                        <p:attrNameLst>
                                          <p:attrName>style.visibility</p:attrName>
                                        </p:attrNameLst>
                                      </p:cBhvr>
                                      <p:to>
                                        <p:strVal val="hidden"/>
                                      </p:to>
                                    </p:set>
                                  </p:childTnLst>
                                </p:cTn>
                              </p:par>
                              <p:par>
                                <p:cTn id="92" presetID="10" presetClass="entr" presetSubtype="0" fill="hold" nodeType="withEffect">
                                  <p:stCondLst>
                                    <p:cond delay="0"/>
                                  </p:stCondLst>
                                  <p:childTnLst>
                                    <p:set>
                                      <p:cBhvr>
                                        <p:cTn id="93" dur="1" fill="hold">
                                          <p:stCondLst>
                                            <p:cond delay="0"/>
                                          </p:stCondLst>
                                        </p:cTn>
                                        <p:tgtEl>
                                          <p:spTgt spid="15">
                                            <p:txEl>
                                              <p:pRg st="0" end="0"/>
                                            </p:txEl>
                                          </p:spTgt>
                                        </p:tgtEl>
                                        <p:attrNameLst>
                                          <p:attrName>style.visibility</p:attrName>
                                        </p:attrNameLst>
                                      </p:cBhvr>
                                      <p:to>
                                        <p:strVal val="visible"/>
                                      </p:to>
                                    </p:set>
                                    <p:animEffect transition="in" filter="fade">
                                      <p:cBhvr>
                                        <p:cTn id="94" dur="500"/>
                                        <p:tgtEl>
                                          <p:spTgt spid="15">
                                            <p:txEl>
                                              <p:pRg st="0" end="0"/>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15">
                                            <p:txEl>
                                              <p:pRg st="1" end="1"/>
                                            </p:txEl>
                                          </p:spTgt>
                                        </p:tgtEl>
                                        <p:attrNameLst>
                                          <p:attrName>style.visibility</p:attrName>
                                        </p:attrNameLst>
                                      </p:cBhvr>
                                      <p:to>
                                        <p:strVal val="visible"/>
                                      </p:to>
                                    </p:set>
                                    <p:animEffect transition="in" filter="fade">
                                      <p:cBhvr>
                                        <p:cTn id="97" dur="500"/>
                                        <p:tgtEl>
                                          <p:spTgt spid="15">
                                            <p:txEl>
                                              <p:pRg st="1" end="1"/>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17">
                                            <p:txEl>
                                              <p:pRg st="0" end="0"/>
                                            </p:txEl>
                                          </p:spTgt>
                                        </p:tgtEl>
                                        <p:attrNameLst>
                                          <p:attrName>style.visibility</p:attrName>
                                        </p:attrNameLst>
                                      </p:cBhvr>
                                      <p:to>
                                        <p:strVal val="visible"/>
                                      </p:to>
                                    </p:set>
                                    <p:animEffect transition="in" filter="fade">
                                      <p:cBhvr>
                                        <p:cTn id="100" dur="500"/>
                                        <p:tgtEl>
                                          <p:spTgt spid="17">
                                            <p:txEl>
                                              <p:pRg st="0" end="0"/>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fade">
                                      <p:cBhvr>
                                        <p:cTn id="103" dur="500"/>
                                        <p:tgtEl>
                                          <p:spTgt spid="18"/>
                                        </p:tgtEl>
                                      </p:cBhvr>
                                    </p:animEffect>
                                  </p:childTnLst>
                                </p:cTn>
                              </p:par>
                              <p:par>
                                <p:cTn id="104" presetID="1" presetClass="mediacall" presetSubtype="0" fill="hold" nodeType="withEffect">
                                  <p:stCondLst>
                                    <p:cond delay="0"/>
                                  </p:stCondLst>
                                  <p:childTnLst>
                                    <p:cmd type="call" cmd="playFrom(0.0)">
                                      <p:cBhvr>
                                        <p:cTn id="105" dur="2594" fill="hold"/>
                                        <p:tgtEl>
                                          <p:spTgt spid="18"/>
                                        </p:tgtEl>
                                      </p:cBhvr>
                                    </p:cmd>
                                  </p:childTnLst>
                                </p:cTn>
                              </p:par>
                            </p:childTnLst>
                          </p:cTn>
                        </p:par>
                      </p:childTnLst>
                    </p:cTn>
                  </p:par>
                  <p:par>
                    <p:cTn id="106" fill="hold">
                      <p:stCondLst>
                        <p:cond delay="indefinite"/>
                      </p:stCondLst>
                      <p:childTnLst>
                        <p:par>
                          <p:cTn id="107" fill="hold">
                            <p:stCondLst>
                              <p:cond delay="0"/>
                            </p:stCondLst>
                            <p:childTnLst>
                              <p:par>
                                <p:cTn id="108" presetID="6" presetClass="emph" presetSubtype="0" fill="hold" nodeType="clickEffect">
                                  <p:stCondLst>
                                    <p:cond delay="0"/>
                                  </p:stCondLst>
                                  <p:childTnLst>
                                    <p:animScale>
                                      <p:cBhvr>
                                        <p:cTn id="109" dur="2000" fill="hold"/>
                                        <p:tgtEl>
                                          <p:spTgt spid="18"/>
                                        </p:tgtEl>
                                      </p:cBhvr>
                                      <p:by x="50000" y="50000"/>
                                    </p:animScale>
                                  </p:childTnLst>
                                </p:cTn>
                              </p:par>
                              <p:par>
                                <p:cTn id="110" presetID="42" presetClass="path" presetSubtype="0" accel="50000" decel="50000" fill="hold" nodeType="withEffect">
                                  <p:stCondLst>
                                    <p:cond delay="0"/>
                                  </p:stCondLst>
                                  <p:childTnLst>
                                    <p:animMotion origin="layout" path="M -3.05556E-6 2.34568E-6 L 0.13915 0.2517 " pathEditMode="relative" rAng="0" ptsTypes="AA">
                                      <p:cBhvr>
                                        <p:cTn id="111" dur="2000" fill="hold"/>
                                        <p:tgtEl>
                                          <p:spTgt spid="18"/>
                                        </p:tgtEl>
                                        <p:attrNameLst>
                                          <p:attrName>ppt_x</p:attrName>
                                          <p:attrName>ppt_y</p:attrName>
                                        </p:attrNameLst>
                                      </p:cBhvr>
                                      <p:rCtr x="6953" y="12577"/>
                                    </p:animMotion>
                                  </p:childTnLst>
                                </p:cTn>
                              </p:par>
                              <p:par>
                                <p:cTn id="112" presetID="10" presetClass="entr" presetSubtype="0" fill="hold" nodeType="withEffect">
                                  <p:stCondLst>
                                    <p:cond delay="0"/>
                                  </p:stCondLst>
                                  <p:childTnLst>
                                    <p:set>
                                      <p:cBhvr>
                                        <p:cTn id="113" dur="1" fill="hold">
                                          <p:stCondLst>
                                            <p:cond delay="0"/>
                                          </p:stCondLst>
                                        </p:cTn>
                                        <p:tgtEl>
                                          <p:spTgt spid="15">
                                            <p:txEl>
                                              <p:pRg st="6" end="6"/>
                                            </p:txEl>
                                          </p:spTgt>
                                        </p:tgtEl>
                                        <p:attrNameLst>
                                          <p:attrName>style.visibility</p:attrName>
                                        </p:attrNameLst>
                                      </p:cBhvr>
                                      <p:to>
                                        <p:strVal val="visible"/>
                                      </p:to>
                                    </p:set>
                                    <p:animEffect transition="in" filter="fade">
                                      <p:cBhvr>
                                        <p:cTn id="114" dur="500"/>
                                        <p:tgtEl>
                                          <p:spTgt spid="15">
                                            <p:txEl>
                                              <p:pRg st="6" end="6"/>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15">
                                            <p:txEl>
                                              <p:pRg st="9" end="9"/>
                                            </p:txEl>
                                          </p:spTgt>
                                        </p:tgtEl>
                                        <p:attrNameLst>
                                          <p:attrName>style.visibility</p:attrName>
                                        </p:attrNameLst>
                                      </p:cBhvr>
                                      <p:to>
                                        <p:strVal val="visible"/>
                                      </p:to>
                                    </p:set>
                                    <p:animEffect transition="in" filter="fade">
                                      <p:cBhvr>
                                        <p:cTn id="117" dur="500"/>
                                        <p:tgtEl>
                                          <p:spTgt spid="15">
                                            <p:txEl>
                                              <p:pRg st="9" end="9"/>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15">
                                            <p:txEl>
                                              <p:pRg st="10" end="10"/>
                                            </p:txEl>
                                          </p:spTgt>
                                        </p:tgtEl>
                                        <p:attrNameLst>
                                          <p:attrName>style.visibility</p:attrName>
                                        </p:attrNameLst>
                                      </p:cBhvr>
                                      <p:to>
                                        <p:strVal val="visible"/>
                                      </p:to>
                                    </p:set>
                                    <p:animEffect transition="in" filter="fade">
                                      <p:cBhvr>
                                        <p:cTn id="120" dur="500"/>
                                        <p:tgtEl>
                                          <p:spTgt spid="15">
                                            <p:txEl>
                                              <p:pRg st="10" end="10"/>
                                            </p:txEl>
                                          </p:spTgt>
                                        </p:tgtEl>
                                      </p:cBhvr>
                                    </p:animEffect>
                                  </p:childTnLst>
                                </p:cTn>
                              </p:par>
                              <p:par>
                                <p:cTn id="121" presetID="10" presetClass="entr" presetSubtype="0" fill="hold" nodeType="with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500"/>
                                        <p:tgtEl>
                                          <p:spTgt spid="1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5">
                                            <p:txEl>
                                              <p:pRg st="0" end="0"/>
                                            </p:txEl>
                                          </p:spTgt>
                                        </p:tgtEl>
                                      </p:cBhvr>
                                    </p:animEffect>
                                    <p:set>
                                      <p:cBhvr>
                                        <p:cTn id="128" dur="1" fill="hold">
                                          <p:stCondLst>
                                            <p:cond delay="499"/>
                                          </p:stCondLst>
                                        </p:cTn>
                                        <p:tgtEl>
                                          <p:spTgt spid="15">
                                            <p:txEl>
                                              <p:pRg st="0" end="0"/>
                                            </p:txEl>
                                          </p:spTgt>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5">
                                            <p:txEl>
                                              <p:pRg st="1" end="1"/>
                                            </p:txEl>
                                          </p:spTgt>
                                        </p:tgtEl>
                                      </p:cBhvr>
                                    </p:animEffect>
                                    <p:set>
                                      <p:cBhvr>
                                        <p:cTn id="131" dur="1" fill="hold">
                                          <p:stCondLst>
                                            <p:cond delay="499"/>
                                          </p:stCondLst>
                                        </p:cTn>
                                        <p:tgtEl>
                                          <p:spTgt spid="15">
                                            <p:txEl>
                                              <p:pRg st="1" end="1"/>
                                            </p:txEl>
                                          </p:spTgt>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5">
                                            <p:txEl>
                                              <p:pRg st="6" end="6"/>
                                            </p:txEl>
                                          </p:spTgt>
                                        </p:tgtEl>
                                      </p:cBhvr>
                                    </p:animEffect>
                                    <p:set>
                                      <p:cBhvr>
                                        <p:cTn id="134" dur="1" fill="hold">
                                          <p:stCondLst>
                                            <p:cond delay="499"/>
                                          </p:stCondLst>
                                        </p:cTn>
                                        <p:tgtEl>
                                          <p:spTgt spid="15">
                                            <p:txEl>
                                              <p:pRg st="6" end="6"/>
                                            </p:txEl>
                                          </p:spTgt>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5">
                                            <p:txEl>
                                              <p:pRg st="9" end="9"/>
                                            </p:txEl>
                                          </p:spTgt>
                                        </p:tgtEl>
                                      </p:cBhvr>
                                    </p:animEffect>
                                    <p:set>
                                      <p:cBhvr>
                                        <p:cTn id="137" dur="1" fill="hold">
                                          <p:stCondLst>
                                            <p:cond delay="499"/>
                                          </p:stCondLst>
                                        </p:cTn>
                                        <p:tgtEl>
                                          <p:spTgt spid="15">
                                            <p:txEl>
                                              <p:pRg st="9" end="9"/>
                                            </p:txEl>
                                          </p:spTgt>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5">
                                            <p:txEl>
                                              <p:pRg st="10" end="10"/>
                                            </p:txEl>
                                          </p:spTgt>
                                        </p:tgtEl>
                                      </p:cBhvr>
                                    </p:animEffect>
                                    <p:set>
                                      <p:cBhvr>
                                        <p:cTn id="140" dur="1" fill="hold">
                                          <p:stCondLst>
                                            <p:cond delay="499"/>
                                          </p:stCondLst>
                                        </p:cTn>
                                        <p:tgtEl>
                                          <p:spTgt spid="15">
                                            <p:txEl>
                                              <p:pRg st="10" end="10"/>
                                            </p:txEl>
                                          </p:spTgt>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7">
                                            <p:txEl>
                                              <p:pRg st="0" end="0"/>
                                            </p:txEl>
                                          </p:spTgt>
                                        </p:tgtEl>
                                      </p:cBhvr>
                                    </p:animEffect>
                                    <p:set>
                                      <p:cBhvr>
                                        <p:cTn id="143" dur="1" fill="hold">
                                          <p:stCondLst>
                                            <p:cond delay="499"/>
                                          </p:stCondLst>
                                        </p:cTn>
                                        <p:tgtEl>
                                          <p:spTgt spid="17">
                                            <p:txEl>
                                              <p:pRg st="0" end="0"/>
                                            </p:txEl>
                                          </p:spTgt>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18"/>
                                        </p:tgtEl>
                                      </p:cBhvr>
                                    </p:animEffect>
                                    <p:set>
                                      <p:cBhvr>
                                        <p:cTn id="146" dur="1" fill="hold">
                                          <p:stCondLst>
                                            <p:cond delay="499"/>
                                          </p:stCondLst>
                                        </p:cTn>
                                        <p:tgtEl>
                                          <p:spTgt spid="18"/>
                                        </p:tgtEl>
                                        <p:attrNameLst>
                                          <p:attrName>style.visibility</p:attrName>
                                        </p:attrNameLst>
                                      </p:cBhvr>
                                      <p:to>
                                        <p:strVal val="hidden"/>
                                      </p:to>
                                    </p:set>
                                    <p:cmd type="call" cmd="stop">
                                      <p:cBhvr>
                                        <p:cTn id="147" dur="1">
                                          <p:stCondLst>
                                            <p:cond delay="499"/>
                                          </p:stCondLst>
                                        </p:cTn>
                                        <p:tgtEl>
                                          <p:spTgt spid="18"/>
                                        </p:tgtEl>
                                      </p:cBhvr>
                                    </p:cmd>
                                  </p:childTnLst>
                                </p:cTn>
                              </p:par>
                              <p:par>
                                <p:cTn id="148" presetID="10" presetClass="exit" presetSubtype="0" fill="hold" nodeType="withEffect">
                                  <p:stCondLst>
                                    <p:cond delay="0"/>
                                  </p:stCondLst>
                                  <p:childTnLst>
                                    <p:animEffect transition="out" filter="fade">
                                      <p:cBhvr>
                                        <p:cTn id="149" dur="500"/>
                                        <p:tgtEl>
                                          <p:spTgt spid="19"/>
                                        </p:tgtEl>
                                      </p:cBhvr>
                                    </p:animEffect>
                                    <p:set>
                                      <p:cBhvr>
                                        <p:cTn id="150" dur="1" fill="hold">
                                          <p:stCondLst>
                                            <p:cond delay="499"/>
                                          </p:stCondLst>
                                        </p:cTn>
                                        <p:tgtEl>
                                          <p:spTgt spid="19"/>
                                        </p:tgtEl>
                                        <p:attrNameLst>
                                          <p:attrName>style.visibility</p:attrName>
                                        </p:attrNameLst>
                                      </p:cBhvr>
                                      <p:to>
                                        <p:strVal val="hidden"/>
                                      </p:to>
                                    </p:set>
                                  </p:childTnLst>
                                </p:cTn>
                              </p:par>
                              <p:par>
                                <p:cTn id="151" presetID="10" presetClass="entr" presetSubtype="0" fill="hold" nodeType="withEffect">
                                  <p:stCondLst>
                                    <p:cond delay="0"/>
                                  </p:stCondLst>
                                  <p:childTnLst>
                                    <p:set>
                                      <p:cBhvr>
                                        <p:cTn id="152" dur="1" fill="hold">
                                          <p:stCondLst>
                                            <p:cond delay="0"/>
                                          </p:stCondLst>
                                        </p:cTn>
                                        <p:tgtEl>
                                          <p:spTgt spid="21">
                                            <p:txEl>
                                              <p:pRg st="0" end="0"/>
                                            </p:txEl>
                                          </p:spTgt>
                                        </p:tgtEl>
                                        <p:attrNameLst>
                                          <p:attrName>style.visibility</p:attrName>
                                        </p:attrNameLst>
                                      </p:cBhvr>
                                      <p:to>
                                        <p:strVal val="visible"/>
                                      </p:to>
                                    </p:set>
                                    <p:animEffect transition="in" filter="fade">
                                      <p:cBhvr>
                                        <p:cTn id="153" dur="500"/>
                                        <p:tgtEl>
                                          <p:spTgt spid="21">
                                            <p:txEl>
                                              <p:pRg st="0" end="0"/>
                                            </p:txEl>
                                          </p:spTgt>
                                        </p:tgtEl>
                                      </p:cBhvr>
                                    </p:animEffect>
                                  </p:childTnLst>
                                </p:cTn>
                              </p:par>
                              <p:par>
                                <p:cTn id="154" presetID="10" presetClass="entr" presetSubtype="0" fill="hold" nodeType="withEffect">
                                  <p:stCondLst>
                                    <p:cond delay="0"/>
                                  </p:stCondLst>
                                  <p:childTnLst>
                                    <p:set>
                                      <p:cBhvr>
                                        <p:cTn id="155" dur="1" fill="hold">
                                          <p:stCondLst>
                                            <p:cond delay="0"/>
                                          </p:stCondLst>
                                        </p:cTn>
                                        <p:tgtEl>
                                          <p:spTgt spid="21">
                                            <p:txEl>
                                              <p:pRg st="1" end="1"/>
                                            </p:txEl>
                                          </p:spTgt>
                                        </p:tgtEl>
                                        <p:attrNameLst>
                                          <p:attrName>style.visibility</p:attrName>
                                        </p:attrNameLst>
                                      </p:cBhvr>
                                      <p:to>
                                        <p:strVal val="visible"/>
                                      </p:to>
                                    </p:set>
                                    <p:animEffect transition="in" filter="fade">
                                      <p:cBhvr>
                                        <p:cTn id="156" dur="500"/>
                                        <p:tgtEl>
                                          <p:spTgt spid="21">
                                            <p:txEl>
                                              <p:pRg st="1" end="1"/>
                                            </p:txEl>
                                          </p:spTgt>
                                        </p:tgtEl>
                                      </p:cBhvr>
                                    </p:animEffect>
                                  </p:childTnLst>
                                </p:cTn>
                              </p:par>
                              <p:par>
                                <p:cTn id="157" presetID="10" presetClass="entr" presetSubtype="0" fill="hold" nodeType="withEffect">
                                  <p:stCondLst>
                                    <p:cond delay="0"/>
                                  </p:stCondLst>
                                  <p:childTnLst>
                                    <p:set>
                                      <p:cBhvr>
                                        <p:cTn id="158" dur="1" fill="hold">
                                          <p:stCondLst>
                                            <p:cond delay="0"/>
                                          </p:stCondLst>
                                        </p:cTn>
                                        <p:tgtEl>
                                          <p:spTgt spid="27">
                                            <p:txEl>
                                              <p:pRg st="0" end="0"/>
                                            </p:txEl>
                                          </p:spTgt>
                                        </p:tgtEl>
                                        <p:attrNameLst>
                                          <p:attrName>style.visibility</p:attrName>
                                        </p:attrNameLst>
                                      </p:cBhvr>
                                      <p:to>
                                        <p:strVal val="visible"/>
                                      </p:to>
                                    </p:set>
                                    <p:animEffect transition="in" filter="fade">
                                      <p:cBhvr>
                                        <p:cTn id="159" dur="500"/>
                                        <p:tgtEl>
                                          <p:spTgt spid="27">
                                            <p:txEl>
                                              <p:pRg st="0" end="0"/>
                                            </p:txEl>
                                          </p:spTgt>
                                        </p:tgtEl>
                                      </p:cBhvr>
                                    </p:animEffect>
                                  </p:childTnLst>
                                </p:cTn>
                              </p:par>
                              <p:par>
                                <p:cTn id="160" presetID="10" presetClass="entr" presetSubtype="0" fill="hold" nodeType="withEffect">
                                  <p:stCondLst>
                                    <p:cond delay="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500"/>
                                        <p:tgtEl>
                                          <p:spTgt spid="30"/>
                                        </p:tgtEl>
                                      </p:cBhvr>
                                    </p:animEffect>
                                  </p:childTnLst>
                                </p:cTn>
                              </p:par>
                              <p:par>
                                <p:cTn id="163" presetID="1" presetClass="mediacall" presetSubtype="0" fill="hold" nodeType="withEffect">
                                  <p:stCondLst>
                                    <p:cond delay="0"/>
                                  </p:stCondLst>
                                  <p:childTnLst>
                                    <p:cmd type="call" cmd="playFrom(0.0)">
                                      <p:cBhvr>
                                        <p:cTn id="164" dur="3339" fill="hold"/>
                                        <p:tgtEl>
                                          <p:spTgt spid="30"/>
                                        </p:tgtEl>
                                      </p:cBhvr>
                                    </p:cmd>
                                  </p:childTnLst>
                                </p:cTn>
                              </p:par>
                            </p:childTnLst>
                          </p:cTn>
                        </p:par>
                      </p:childTnLst>
                    </p:cTn>
                  </p:par>
                  <p:par>
                    <p:cTn id="165" fill="hold">
                      <p:stCondLst>
                        <p:cond delay="indefinite"/>
                      </p:stCondLst>
                      <p:childTnLst>
                        <p:par>
                          <p:cTn id="166" fill="hold">
                            <p:stCondLst>
                              <p:cond delay="0"/>
                            </p:stCondLst>
                            <p:childTnLst>
                              <p:par>
                                <p:cTn id="167" presetID="6" presetClass="emph" presetSubtype="0" fill="hold" nodeType="clickEffect">
                                  <p:stCondLst>
                                    <p:cond delay="0"/>
                                  </p:stCondLst>
                                  <p:childTnLst>
                                    <p:animScale>
                                      <p:cBhvr>
                                        <p:cTn id="168" dur="2000" fill="hold"/>
                                        <p:tgtEl>
                                          <p:spTgt spid="30"/>
                                        </p:tgtEl>
                                      </p:cBhvr>
                                      <p:by x="50000" y="50000"/>
                                    </p:animScale>
                                  </p:childTnLst>
                                </p:cTn>
                              </p:par>
                              <p:par>
                                <p:cTn id="169" presetID="42" presetClass="path" presetSubtype="0" accel="50000" decel="50000" fill="hold" nodeType="withEffect">
                                  <p:stCondLst>
                                    <p:cond delay="0"/>
                                  </p:stCondLst>
                                  <p:childTnLst>
                                    <p:animMotion origin="layout" path="M 0.06858 -0.0037 L 0.19054 0.2196 " pathEditMode="relative" rAng="0" ptsTypes="AA">
                                      <p:cBhvr>
                                        <p:cTn id="170" dur="2000" fill="hold"/>
                                        <p:tgtEl>
                                          <p:spTgt spid="30"/>
                                        </p:tgtEl>
                                        <p:attrNameLst>
                                          <p:attrName>ppt_x</p:attrName>
                                          <p:attrName>ppt_y</p:attrName>
                                        </p:attrNameLst>
                                      </p:cBhvr>
                                      <p:rCtr x="6094" y="11157"/>
                                    </p:animMotion>
                                  </p:childTnLst>
                                </p:cTn>
                              </p:par>
                              <p:par>
                                <p:cTn id="171" presetID="10" presetClass="entr" presetSubtype="0" fill="hold" nodeType="withEffect">
                                  <p:stCondLst>
                                    <p:cond delay="0"/>
                                  </p:stCondLst>
                                  <p:childTnLst>
                                    <p:set>
                                      <p:cBhvr>
                                        <p:cTn id="172" dur="1" fill="hold">
                                          <p:stCondLst>
                                            <p:cond delay="0"/>
                                          </p:stCondLst>
                                        </p:cTn>
                                        <p:tgtEl>
                                          <p:spTgt spid="31"/>
                                        </p:tgtEl>
                                        <p:attrNameLst>
                                          <p:attrName>style.visibility</p:attrName>
                                        </p:attrNameLst>
                                      </p:cBhvr>
                                      <p:to>
                                        <p:strVal val="visible"/>
                                      </p:to>
                                    </p:set>
                                    <p:animEffect transition="in" filter="fade">
                                      <p:cBhvr>
                                        <p:cTn id="173" dur="500"/>
                                        <p:tgtEl>
                                          <p:spTgt spid="31"/>
                                        </p:tgtEl>
                                      </p:cBhvr>
                                    </p:animEffect>
                                  </p:childTnLst>
                                </p:cTn>
                              </p:par>
                              <p:par>
                                <p:cTn id="174" presetID="10" presetClass="entr" presetSubtype="0" fill="hold" nodeType="withEffect">
                                  <p:stCondLst>
                                    <p:cond delay="0"/>
                                  </p:stCondLst>
                                  <p:childTnLst>
                                    <p:set>
                                      <p:cBhvr>
                                        <p:cTn id="175" dur="1" fill="hold">
                                          <p:stCondLst>
                                            <p:cond delay="0"/>
                                          </p:stCondLst>
                                        </p:cTn>
                                        <p:tgtEl>
                                          <p:spTgt spid="21">
                                            <p:txEl>
                                              <p:pRg st="6" end="6"/>
                                            </p:txEl>
                                          </p:spTgt>
                                        </p:tgtEl>
                                        <p:attrNameLst>
                                          <p:attrName>style.visibility</p:attrName>
                                        </p:attrNameLst>
                                      </p:cBhvr>
                                      <p:to>
                                        <p:strVal val="visible"/>
                                      </p:to>
                                    </p:set>
                                    <p:animEffect transition="in" filter="fade">
                                      <p:cBhvr>
                                        <p:cTn id="176" dur="500"/>
                                        <p:tgtEl>
                                          <p:spTgt spid="21">
                                            <p:txEl>
                                              <p:pRg st="6" end="6"/>
                                            </p:txEl>
                                          </p:spTgt>
                                        </p:tgtEl>
                                      </p:cBhvr>
                                    </p:animEffect>
                                  </p:childTnLst>
                                </p:cTn>
                              </p:par>
                              <p:par>
                                <p:cTn id="177" presetID="10" presetClass="entr" presetSubtype="0" fill="hold" nodeType="withEffect">
                                  <p:stCondLst>
                                    <p:cond delay="0"/>
                                  </p:stCondLst>
                                  <p:childTnLst>
                                    <p:set>
                                      <p:cBhvr>
                                        <p:cTn id="178" dur="1" fill="hold">
                                          <p:stCondLst>
                                            <p:cond delay="0"/>
                                          </p:stCondLst>
                                        </p:cTn>
                                        <p:tgtEl>
                                          <p:spTgt spid="21">
                                            <p:txEl>
                                              <p:pRg st="9" end="9"/>
                                            </p:txEl>
                                          </p:spTgt>
                                        </p:tgtEl>
                                        <p:attrNameLst>
                                          <p:attrName>style.visibility</p:attrName>
                                        </p:attrNameLst>
                                      </p:cBhvr>
                                      <p:to>
                                        <p:strVal val="visible"/>
                                      </p:to>
                                    </p:set>
                                    <p:animEffect transition="in" filter="fade">
                                      <p:cBhvr>
                                        <p:cTn id="179" dur="500"/>
                                        <p:tgtEl>
                                          <p:spTgt spid="21">
                                            <p:txEl>
                                              <p:pRg st="9" end="9"/>
                                            </p:txEl>
                                          </p:spTgt>
                                        </p:tgtEl>
                                      </p:cBhvr>
                                    </p:animEffect>
                                  </p:childTnLst>
                                </p:cTn>
                              </p:par>
                              <p:par>
                                <p:cTn id="180" presetID="10" presetClass="entr" presetSubtype="0" fill="hold" nodeType="withEffect">
                                  <p:stCondLst>
                                    <p:cond delay="0"/>
                                  </p:stCondLst>
                                  <p:childTnLst>
                                    <p:set>
                                      <p:cBhvr>
                                        <p:cTn id="181" dur="1" fill="hold">
                                          <p:stCondLst>
                                            <p:cond delay="0"/>
                                          </p:stCondLst>
                                        </p:cTn>
                                        <p:tgtEl>
                                          <p:spTgt spid="21">
                                            <p:txEl>
                                              <p:pRg st="10" end="10"/>
                                            </p:txEl>
                                          </p:spTgt>
                                        </p:tgtEl>
                                        <p:attrNameLst>
                                          <p:attrName>style.visibility</p:attrName>
                                        </p:attrNameLst>
                                      </p:cBhvr>
                                      <p:to>
                                        <p:strVal val="visible"/>
                                      </p:to>
                                    </p:set>
                                    <p:animEffect transition="in" filter="fade">
                                      <p:cBhvr>
                                        <p:cTn id="182" dur="500"/>
                                        <p:tgtEl>
                                          <p:spTgt spid="2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3" repeatCount="indefinite" fill="hold" display="0">
                  <p:stCondLst>
                    <p:cond delay="indefinite"/>
                  </p:stCondLst>
                </p:cTn>
                <p:tgtEl>
                  <p:spTgt spid="18"/>
                </p:tgtEl>
              </p:cMediaNode>
            </p:video>
            <p:seq concurrent="1" nextAc="seek">
              <p:cTn id="184" restart="whenNotActive" fill="hold" evtFilter="cancelBubble" nodeType="interactiveSeq">
                <p:stCondLst>
                  <p:cond evt="onClick" delay="0">
                    <p:tgtEl>
                      <p:spTgt spid="30"/>
                    </p:tgtEl>
                  </p:cond>
                </p:stCondLst>
                <p:endSync evt="end" delay="0">
                  <p:rtn val="all"/>
                </p:endSync>
                <p:childTnLst>
                  <p:par>
                    <p:cTn id="185" fill="hold">
                      <p:stCondLst>
                        <p:cond delay="0"/>
                      </p:stCondLst>
                      <p:childTnLst>
                        <p:par>
                          <p:cTn id="186" fill="hold">
                            <p:stCondLst>
                              <p:cond delay="0"/>
                            </p:stCondLst>
                            <p:childTnLst>
                              <p:par>
                                <p:cTn id="187" presetID="2" presetClass="mediacall" presetSubtype="0" fill="hold" nodeType="clickEffect">
                                  <p:stCondLst>
                                    <p:cond delay="0"/>
                                  </p:stCondLst>
                                  <p:childTnLst>
                                    <p:cmd type="call" cmd="togglePause">
                                      <p:cBhvr>
                                        <p:cTn id="188" dur="1" fill="hold"/>
                                        <p:tgtEl>
                                          <p:spTgt spid="30"/>
                                        </p:tgtEl>
                                      </p:cBhvr>
                                    </p:cmd>
                                  </p:childTnLst>
                                </p:cTn>
                              </p:par>
                            </p:childTnLst>
                          </p:cTn>
                        </p:par>
                      </p:childTnLst>
                    </p:cTn>
                  </p:par>
                </p:childTnLst>
              </p:cTn>
              <p:nextCondLst>
                <p:cond evt="onClick" delay="0">
                  <p:tgtEl>
                    <p:spTgt spid="30"/>
                  </p:tgtEl>
                </p:cond>
              </p:nextCondLst>
            </p:seq>
            <p:video>
              <p:cMediaNode vol="80000">
                <p:cTn id="189" repeatCount="indefinite" fill="hold" display="0">
                  <p:stCondLst>
                    <p:cond delay="indefinite"/>
                  </p:stCondLst>
                </p:cTn>
                <p:tgtEl>
                  <p:spTgt spid="30"/>
                </p:tgtEl>
              </p:cMediaNode>
            </p:video>
            <p:video>
              <p:cMediaNode vol="80000">
                <p:cTn id="190" fill="hold" display="0">
                  <p:stCondLst>
                    <p:cond delay="indefinite"/>
                  </p:stCondLst>
                </p:cTn>
                <p:tgtEl>
                  <p:spTgt spid="2"/>
                </p:tgtEl>
              </p:cMediaNode>
            </p:video>
            <p:seq concurrent="1" nextAc="seek">
              <p:cTn id="191" restart="whenNotActive" fill="hold" evtFilter="cancelBubble" nodeType="interactiveSeq">
                <p:stCondLst>
                  <p:cond evt="onClick" delay="0">
                    <p:tgtEl>
                      <p:spTgt spid="2"/>
                    </p:tgtEl>
                  </p:cond>
                </p:stCondLst>
                <p:endSync evt="end" delay="0">
                  <p:rtn val="all"/>
                </p:endSync>
                <p:childTnLst>
                  <p:par>
                    <p:cTn id="192" fill="hold">
                      <p:stCondLst>
                        <p:cond delay="0"/>
                      </p:stCondLst>
                      <p:childTnLst>
                        <p:par>
                          <p:cTn id="193" fill="hold">
                            <p:stCondLst>
                              <p:cond delay="0"/>
                            </p:stCondLst>
                            <p:childTnLst>
                              <p:par>
                                <p:cTn id="194" presetID="2" presetClass="mediacall" presetSubtype="0" fill="hold" nodeType="clickEffect">
                                  <p:stCondLst>
                                    <p:cond delay="0"/>
                                  </p:stCondLst>
                                  <p:childTnLst>
                                    <p:cmd type="call" cmd="togglePause">
                                      <p:cBhvr>
                                        <p:cTn id="195"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P spid="12" grpId="0"/>
      <p:bldP spid="14" grpId="0" animBg="1"/>
      <p:bldP spid="16" grpId="0"/>
      <p:bldP spid="22" grpId="0"/>
      <p:bldP spid="23" grpId="0"/>
      <p:bldP spid="24" grpId="0"/>
      <p:bldP spid="24" grpId="1"/>
      <p:bldP spid="25" grpId="0"/>
      <p:bldP spid="26" grpId="0"/>
      <p:bldP spid="28" grpId="0"/>
      <p:bldP spid="29" grpId="0" animBg="1"/>
      <p:bldP spid="7" grpId="0" animBg="1"/>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4619C7-20C1-7B89-D251-89A6DC371D48}"/>
              </a:ext>
            </a:extLst>
          </p:cNvPr>
          <p:cNvSpPr txBox="1"/>
          <p:nvPr/>
        </p:nvSpPr>
        <p:spPr>
          <a:xfrm>
            <a:off x="365841" y="434902"/>
            <a:ext cx="16550559" cy="1569660"/>
          </a:xfrm>
          <a:prstGeom prst="rect">
            <a:avLst/>
          </a:prstGeom>
          <a:noFill/>
        </p:spPr>
        <p:txBody>
          <a:bodyPr wrap="square">
            <a:spAutoFit/>
          </a:bodyPr>
          <a:lstStyle/>
          <a:p>
            <a:r>
              <a:rPr lang="en-US" altLang="ko-KR" sz="4800" b="1" dirty="0">
                <a:solidFill>
                  <a:srgbClr val="00002F"/>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sym typeface="Arial"/>
              </a:rPr>
              <a:t>Result of three temperature normalized Relations</a:t>
            </a:r>
            <a:endParaRPr lang="ko-KR" altLang="en-US" sz="480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a:p>
            <a:endParaRPr lang="ko-KR" altLang="en-US" sz="4800" dirty="0">
              <a:effectLst/>
              <a:latin typeface="나눔스퀘어OTF ExtraBold" panose="020B0600000101010101" pitchFamily="34" charset="-127"/>
              <a:ea typeface="나눔스퀘어OTF ExtraBold" panose="020B0600000101010101" pitchFamily="34" charset="-127"/>
            </a:endParaRPr>
          </a:p>
        </p:txBody>
      </p:sp>
      <p:sp>
        <p:nvSpPr>
          <p:cNvPr id="6" name="TextBox 5">
            <a:extLst>
              <a:ext uri="{FF2B5EF4-FFF2-40B4-BE49-F238E27FC236}">
                <a16:creationId xmlns:a16="http://schemas.microsoft.com/office/drawing/2014/main" id="{1317CD12-7B17-4860-87C5-FC9FFF54F11F}"/>
              </a:ext>
            </a:extLst>
          </p:cNvPr>
          <p:cNvSpPr txBox="1"/>
          <p:nvPr/>
        </p:nvSpPr>
        <p:spPr>
          <a:xfrm>
            <a:off x="938140" y="2113803"/>
            <a:ext cx="8809350" cy="2062103"/>
          </a:xfrm>
          <a:prstGeom prst="rect">
            <a:avLst/>
          </a:prstGeom>
          <a:noFill/>
        </p:spPr>
        <p:txBody>
          <a:bodyPr wrap="square" rtlCol="0">
            <a:spAutoFit/>
          </a:bodyPr>
          <a:lstStyle/>
          <a:p>
            <a:endParaRPr lang="en-US" altLang="ko-KR" sz="2000" b="1" dirty="0">
              <a:effectLst>
                <a:outerShdw blurRad="38100" dist="38100" dir="2700000" algn="tl">
                  <a:srgbClr val="000000">
                    <a:alpha val="43137"/>
                  </a:srgbClr>
                </a:outerShdw>
              </a:effectLst>
            </a:endParaRPr>
          </a:p>
          <a:p>
            <a:pPr marL="685800" indent="-685800">
              <a:buFont typeface="Arial" panose="020B0604020202020204" pitchFamily="34" charset="0"/>
              <a:buChar char="•"/>
            </a:pPr>
            <a:r>
              <a:rPr lang="en-US" altLang="ko-KR" sz="3600" dirty="0">
                <a:latin typeface="나눔스퀘어OTF ExtraBold" panose="020B0600000101010101" pitchFamily="34" charset="-127"/>
                <a:ea typeface="나눔스퀘어OTF ExtraBold" panose="020B0600000101010101" pitchFamily="34" charset="-127"/>
              </a:rPr>
              <a:t>Relation 2 allows the lowest  STD</a:t>
            </a:r>
          </a:p>
          <a:p>
            <a:r>
              <a:rPr lang="en-US" altLang="ko-KR" sz="3600" dirty="0">
                <a:latin typeface="나눔스퀘어OTF ExtraBold" panose="020B0600000101010101" pitchFamily="34" charset="-127"/>
                <a:ea typeface="나눔스퀘어OTF ExtraBold" panose="020B0600000101010101" pitchFamily="34" charset="-127"/>
              </a:rPr>
              <a:t>      </a:t>
            </a:r>
            <a:endParaRPr lang="en-US" altLang="ko-KR" sz="3600" b="1" dirty="0">
              <a:latin typeface="나눔스퀘어OTF ExtraBold" panose="020B0600000101010101" pitchFamily="34" charset="-127"/>
              <a:ea typeface="나눔스퀘어OTF ExtraBold" panose="020B0600000101010101" pitchFamily="34" charset="-127"/>
            </a:endParaRPr>
          </a:p>
          <a:p>
            <a:pPr marL="685800" indent="-685800">
              <a:buFont typeface="Arial" panose="020B0604020202020204" pitchFamily="34" charset="0"/>
              <a:buChar char="•"/>
            </a:pPr>
            <a:r>
              <a:rPr lang="en-US" altLang="ko-KR" sz="3600" b="1" dirty="0">
                <a:latin typeface="나눔스퀘어OTF ExtraBold" panose="020B0600000101010101" pitchFamily="34" charset="-127"/>
                <a:ea typeface="나눔스퀘어OTF ExtraBold" panose="020B0600000101010101" pitchFamily="34" charset="-127"/>
              </a:rPr>
              <a:t>Bifurcation point  (A)</a:t>
            </a:r>
            <a:endParaRPr lang="ko-KR" altLang="en-US" sz="3600" b="1" dirty="0">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graphicFrame>
            <p:nvGraphicFramePr>
              <p:cNvPr id="10" name="표 10">
                <a:extLst>
                  <a:ext uri="{FF2B5EF4-FFF2-40B4-BE49-F238E27FC236}">
                    <a16:creationId xmlns:a16="http://schemas.microsoft.com/office/drawing/2014/main" id="{82AEC281-4BA7-E43A-0613-045B286C0446}"/>
                  </a:ext>
                </a:extLst>
              </p:cNvPr>
              <p:cNvGraphicFramePr>
                <a:graphicFrameLocks noGrp="1"/>
              </p:cNvGraphicFramePr>
              <p:nvPr>
                <p:extLst>
                  <p:ext uri="{D42A27DB-BD31-4B8C-83A1-F6EECF244321}">
                    <p14:modId xmlns:p14="http://schemas.microsoft.com/office/powerpoint/2010/main" val="756700837"/>
                  </p:ext>
                </p:extLst>
              </p:nvPr>
            </p:nvGraphicFramePr>
            <p:xfrm>
              <a:off x="445137" y="6459678"/>
              <a:ext cx="10146665" cy="2446020"/>
            </p:xfrm>
            <a:graphic>
              <a:graphicData uri="http://schemas.openxmlformats.org/drawingml/2006/table">
                <a:tbl>
                  <a:tblPr firstRow="1" bandRow="1">
                    <a:tableStyleId>{9D7B26C5-4107-4FEC-AEDC-1716B250A1EF}</a:tableStyleId>
                  </a:tblPr>
                  <a:tblGrid>
                    <a:gridCol w="2029333">
                      <a:extLst>
                        <a:ext uri="{9D8B030D-6E8A-4147-A177-3AD203B41FA5}">
                          <a16:colId xmlns:a16="http://schemas.microsoft.com/office/drawing/2014/main" val="3535142887"/>
                        </a:ext>
                      </a:extLst>
                    </a:gridCol>
                    <a:gridCol w="2022744">
                      <a:extLst>
                        <a:ext uri="{9D8B030D-6E8A-4147-A177-3AD203B41FA5}">
                          <a16:colId xmlns:a16="http://schemas.microsoft.com/office/drawing/2014/main" val="1932043172"/>
                        </a:ext>
                      </a:extLst>
                    </a:gridCol>
                    <a:gridCol w="2035922">
                      <a:extLst>
                        <a:ext uri="{9D8B030D-6E8A-4147-A177-3AD203B41FA5}">
                          <a16:colId xmlns:a16="http://schemas.microsoft.com/office/drawing/2014/main" val="3251849340"/>
                        </a:ext>
                      </a:extLst>
                    </a:gridCol>
                    <a:gridCol w="2029333">
                      <a:extLst>
                        <a:ext uri="{9D8B030D-6E8A-4147-A177-3AD203B41FA5}">
                          <a16:colId xmlns:a16="http://schemas.microsoft.com/office/drawing/2014/main" val="1565866288"/>
                        </a:ext>
                      </a:extLst>
                    </a:gridCol>
                    <a:gridCol w="2029333">
                      <a:extLst>
                        <a:ext uri="{9D8B030D-6E8A-4147-A177-3AD203B41FA5}">
                          <a16:colId xmlns:a16="http://schemas.microsoft.com/office/drawing/2014/main" val="2490315074"/>
                        </a:ext>
                      </a:extLst>
                    </a:gridCol>
                  </a:tblGrid>
                  <a:tr h="7772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Relation</a:t>
                          </a:r>
                          <a:endParaRPr kumimoji="0" lang="ko-KR" altLang="en-US"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endParaRPr>
                        </a:p>
                      </a:txBody>
                      <a:tcPr marL="137160" marR="137160" marT="68580" marB="68580"/>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Minimum</a:t>
                          </a:r>
                        </a:p>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STD</a:t>
                          </a:r>
                          <a:endParaRPr kumimoji="0" lang="ko-KR" altLang="en-US"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endParaRPr>
                        </a:p>
                      </a:txBody>
                      <a:tcPr marL="137160" marR="137160" marT="68580" marB="68580"/>
                    </a:tc>
                    <a:tc>
                      <a:txBody>
                        <a:bodyPr/>
                        <a:lstStyle/>
                        <a:p>
                          <a:pPr algn="ctr" latinLnBrk="1"/>
                          <a14:m>
                            <m:oMath xmlns:m="http://schemas.openxmlformats.org/officeDocument/2006/math">
                              <m:sSub>
                                <m:sSubPr>
                                  <m:ctrlPr>
                                    <a:rPr lang="en-US" altLang="ko-KR" sz="3000" b="1" i="1" smtClean="0">
                                      <a:latin typeface="Cambria Math" panose="02040503050406030204" pitchFamily="18" charset="0"/>
                                    </a:rPr>
                                  </m:ctrlPr>
                                </m:sSubPr>
                                <m:e>
                                  <m:r>
                                    <a:rPr lang="en-US" altLang="ko-KR" sz="3000" b="1" i="1" smtClean="0">
                                      <a:latin typeface="Cambria Math" panose="02040503050406030204" pitchFamily="18" charset="0"/>
                                    </a:rPr>
                                    <m:t>𝑻</m:t>
                                  </m:r>
                                </m:e>
                                <m:sub>
                                  <m:r>
                                    <a:rPr lang="en-US" altLang="ko-KR" sz="3000" b="1" i="1" smtClean="0">
                                      <a:latin typeface="Cambria Math" panose="02040503050406030204" pitchFamily="18" charset="0"/>
                                    </a:rPr>
                                    <m:t>𝟎</m:t>
                                  </m:r>
                                </m:sub>
                              </m:sSub>
                            </m:oMath>
                          </a14:m>
                          <a:r>
                            <a:rPr lang="ko-KR" altLang="en-US" sz="3000" dirty="0"/>
                            <a:t> </a:t>
                          </a:r>
                          <a:endParaRPr lang="ko-KR" altLang="en-US" sz="2700" dirty="0"/>
                        </a:p>
                      </a:txBody>
                      <a:tcPr marL="137160" marR="137160" marT="68580" marB="68580"/>
                    </a:tc>
                    <a:tc>
                      <a:txBody>
                        <a:bodyPr/>
                        <a:lstStyle/>
                        <a:p>
                          <a:pPr algn="ctr" latinLnBrk="1"/>
                          <a14:m>
                            <m:oMathPara xmlns:m="http://schemas.openxmlformats.org/officeDocument/2006/math">
                              <m:oMathParaPr>
                                <m:jc m:val="centerGroup"/>
                              </m:oMathParaPr>
                              <m:oMath xmlns:m="http://schemas.openxmlformats.org/officeDocument/2006/math">
                                <m:r>
                                  <a:rPr lang="en-US" altLang="ko-KR" sz="3000" b="1" i="1" smtClean="0">
                                    <a:latin typeface="Cambria Math" panose="02040503050406030204" pitchFamily="18" charset="0"/>
                                  </a:rPr>
                                  <m:t>𝜷</m:t>
                                </m:r>
                              </m:oMath>
                            </m:oMathPara>
                          </a14:m>
                          <a:endParaRPr lang="ko-KR" altLang="en-US" sz="3000" dirty="0"/>
                        </a:p>
                      </a:txBody>
                      <a:tcPr marL="137160" marR="137160" marT="68580" marB="68580"/>
                    </a:tc>
                    <a:tc>
                      <a:txBody>
                        <a:bodyPr/>
                        <a:lstStyle/>
                        <a:p>
                          <a:pPr algn="ctr" latinLnBrk="1"/>
                          <a14:m>
                            <m:oMathPara xmlns:m="http://schemas.openxmlformats.org/officeDocument/2006/math">
                              <m:oMathParaPr>
                                <m:jc m:val="centerGroup"/>
                              </m:oMathParaPr>
                              <m:oMath xmlns:m="http://schemas.openxmlformats.org/officeDocument/2006/math">
                                <m:r>
                                  <a:rPr lang="en-US" altLang="ko-KR" sz="3600" b="1" i="1" smtClean="0">
                                    <a:latin typeface="Cambria Math" panose="02040503050406030204" pitchFamily="18" charset="0"/>
                                  </a:rPr>
                                  <m:t>𝜶</m:t>
                                </m:r>
                              </m:oMath>
                            </m:oMathPara>
                          </a14:m>
                          <a:endParaRPr lang="ko-KR" altLang="en-US" sz="3600" dirty="0"/>
                        </a:p>
                      </a:txBody>
                      <a:tcPr marL="137160" marR="137160" marT="68580" marB="68580"/>
                    </a:tc>
                    <a:extLst>
                      <a:ext uri="{0D108BD9-81ED-4DB2-BD59-A6C34878D82A}">
                        <a16:rowId xmlns:a16="http://schemas.microsoft.com/office/drawing/2014/main" val="4252594064"/>
                      </a:ext>
                    </a:extLst>
                  </a:tr>
                  <a:tr h="556260">
                    <a:tc>
                      <a:txBody>
                        <a:bodyPr/>
                        <a:lstStyle/>
                        <a:p>
                          <a:pPr algn="ctr" latinLnBrk="1"/>
                          <a:r>
                            <a:rPr lang="en-US" altLang="ko-KR" sz="2700" dirty="0">
                              <a:solidFill>
                                <a:srgbClr val="0070C0"/>
                              </a:solidFill>
                            </a:rPr>
                            <a:t>Relation 1</a:t>
                          </a:r>
                          <a:endParaRPr lang="ko-KR" altLang="en-US" sz="2700" dirty="0">
                            <a:solidFill>
                              <a:srgbClr val="0070C0"/>
                            </a:solidFill>
                          </a:endParaRPr>
                        </a:p>
                      </a:txBody>
                      <a:tcPr marL="137160" marR="137160" marT="68580" marB="68580"/>
                    </a:tc>
                    <a:tc>
                      <a:txBody>
                        <a:bodyPr/>
                        <a:lstStyle/>
                        <a:p>
                          <a:pPr algn="ctr" latinLnBrk="1"/>
                          <a:r>
                            <a:rPr lang="en-US" altLang="ko-KR" sz="2700" dirty="0"/>
                            <a:t>0.0366</a:t>
                          </a:r>
                          <a:endParaRPr lang="ko-KR" altLang="en-US" sz="2700" dirty="0"/>
                        </a:p>
                      </a:txBody>
                      <a:tcPr marL="137160" marR="137160" marT="68580" marB="68580"/>
                    </a:tc>
                    <a:tc>
                      <a:txBody>
                        <a:bodyPr/>
                        <a:lstStyle/>
                        <a:p>
                          <a:pPr algn="ctr" latinLnBrk="1"/>
                          <a:r>
                            <a:rPr lang="en-US" altLang="ko-KR" sz="2700" dirty="0"/>
                            <a:t>Const</a:t>
                          </a:r>
                          <a:endParaRPr lang="ko-KR" altLang="en-US" sz="2700" dirty="0"/>
                        </a:p>
                      </a:txBody>
                      <a:tcPr marL="137160" marR="137160" marT="68580" marB="68580"/>
                    </a:tc>
                    <a:tc>
                      <a:txBody>
                        <a:bodyPr/>
                        <a:lstStyle/>
                        <a:p>
                          <a:pPr algn="ctr" latinLnBrk="1"/>
                          <a:r>
                            <a:rPr lang="en-US" altLang="ko-KR" sz="2700" dirty="0"/>
                            <a:t>0.190</a:t>
                          </a:r>
                          <a:endParaRPr lang="ko-KR" altLang="en-US" sz="2700" dirty="0"/>
                        </a:p>
                      </a:txBody>
                      <a:tcPr marL="137160" marR="137160" marT="68580" marB="68580"/>
                    </a:tc>
                    <a:tc>
                      <a:txBody>
                        <a:bodyPr/>
                        <a:lstStyle/>
                        <a:p>
                          <a:pPr algn="ctr" latinLnBrk="1"/>
                          <a:r>
                            <a:rPr lang="en-US" altLang="ko-KR" sz="2700" dirty="0"/>
                            <a:t>-0.951</a:t>
                          </a:r>
                          <a:endParaRPr lang="ko-KR" altLang="en-US" sz="2700" dirty="0"/>
                        </a:p>
                      </a:txBody>
                      <a:tcPr marL="137160" marR="137160" marT="68580" marB="68580"/>
                    </a:tc>
                    <a:extLst>
                      <a:ext uri="{0D108BD9-81ED-4DB2-BD59-A6C34878D82A}">
                        <a16:rowId xmlns:a16="http://schemas.microsoft.com/office/drawing/2014/main" val="3761611338"/>
                      </a:ext>
                    </a:extLst>
                  </a:tr>
                  <a:tr h="55626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2700" dirty="0">
                              <a:solidFill>
                                <a:srgbClr val="00B050"/>
                              </a:solidFill>
                            </a:rPr>
                            <a:t>Relation 2</a:t>
                          </a:r>
                          <a:endParaRPr lang="ko-KR" altLang="en-US" sz="2700" dirty="0">
                            <a:solidFill>
                              <a:srgbClr val="00B050"/>
                            </a:solidFill>
                          </a:endParaRPr>
                        </a:p>
                      </a:txBody>
                      <a:tcPr marL="137160" marR="137160" marT="68580" marB="68580"/>
                    </a:tc>
                    <a:tc>
                      <a:txBody>
                        <a:bodyPr/>
                        <a:lstStyle/>
                        <a:p>
                          <a:pPr algn="ctr" latinLnBrk="1"/>
                          <a:r>
                            <a:rPr lang="en-US" altLang="ko-KR" sz="2700" dirty="0"/>
                            <a:t>0.0344</a:t>
                          </a:r>
                          <a:endParaRPr lang="ko-KR" altLang="en-US" sz="2700" dirty="0"/>
                        </a:p>
                      </a:txBody>
                      <a:tcPr marL="137160" marR="137160" marT="68580" marB="68580"/>
                    </a:tc>
                    <a:tc>
                      <a:txBody>
                        <a:bodyPr/>
                        <a:lstStyle/>
                        <a:p>
                          <a:pPr algn="ctr" latinLnBrk="1"/>
                          <a:r>
                            <a:rPr lang="en-US" altLang="ko-KR" sz="2700" dirty="0"/>
                            <a:t>13896 K</a:t>
                          </a:r>
                          <a:endParaRPr lang="ko-KR" altLang="en-US" sz="2700" dirty="0"/>
                        </a:p>
                      </a:txBody>
                      <a:tcPr marL="137160" marR="137160" marT="68580" marB="68580"/>
                    </a:tc>
                    <a:tc>
                      <a:txBody>
                        <a:bodyPr/>
                        <a:lstStyle/>
                        <a:p>
                          <a:pPr algn="ctr" latinLnBrk="1"/>
                          <a:r>
                            <a:rPr lang="en-US" altLang="ko-KR" sz="2700" dirty="0"/>
                            <a:t>0.356</a:t>
                          </a:r>
                          <a:endParaRPr lang="ko-KR" altLang="en-US" sz="2700" dirty="0"/>
                        </a:p>
                      </a:txBody>
                      <a:tcPr marL="137160" marR="137160" marT="68580" marB="68580"/>
                    </a:tc>
                    <a:tc>
                      <a:txBody>
                        <a:bodyPr/>
                        <a:lstStyle/>
                        <a:p>
                          <a:pPr algn="ctr" latinLnBrk="1"/>
                          <a:r>
                            <a:rPr lang="en-US" altLang="ko-KR" sz="2700" dirty="0"/>
                            <a:t>-0.965</a:t>
                          </a:r>
                          <a:endParaRPr lang="ko-KR" altLang="en-US" sz="2700" dirty="0"/>
                        </a:p>
                      </a:txBody>
                      <a:tcPr marL="137160" marR="137160" marT="68580" marB="68580"/>
                    </a:tc>
                    <a:extLst>
                      <a:ext uri="{0D108BD9-81ED-4DB2-BD59-A6C34878D82A}">
                        <a16:rowId xmlns:a16="http://schemas.microsoft.com/office/drawing/2014/main" val="1224029435"/>
                      </a:ext>
                    </a:extLst>
                  </a:tr>
                  <a:tr h="55626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2700" dirty="0">
                              <a:solidFill>
                                <a:srgbClr val="FF0000"/>
                              </a:solidFill>
                            </a:rPr>
                            <a:t>Relation 3</a:t>
                          </a:r>
                          <a:endParaRPr lang="ko-KR" altLang="en-US" sz="2700" dirty="0">
                            <a:solidFill>
                              <a:srgbClr val="FF0000"/>
                            </a:solidFill>
                          </a:endParaRPr>
                        </a:p>
                      </a:txBody>
                      <a:tcPr marL="137160" marR="137160" marT="68580" marB="68580"/>
                    </a:tc>
                    <a:tc>
                      <a:txBody>
                        <a:bodyPr/>
                        <a:lstStyle/>
                        <a:p>
                          <a:pPr algn="ctr" latinLnBrk="1"/>
                          <a:r>
                            <a:rPr lang="en-US" altLang="ko-KR" sz="2700" dirty="0"/>
                            <a:t>0.0346</a:t>
                          </a:r>
                          <a:endParaRPr lang="ko-KR" altLang="en-US" sz="2700" dirty="0"/>
                        </a:p>
                      </a:txBody>
                      <a:tcPr marL="137160" marR="137160" marT="68580" marB="68580"/>
                    </a:tc>
                    <a:tc>
                      <a:txBody>
                        <a:bodyPr/>
                        <a:lstStyle/>
                        <a:p>
                          <a:pPr algn="ctr" latinLnBrk="1"/>
                          <a:r>
                            <a:rPr lang="en-US" altLang="ko-KR" sz="2700" dirty="0"/>
                            <a:t>65914 K</a:t>
                          </a:r>
                          <a:endParaRPr lang="ko-KR" altLang="en-US" sz="2700" dirty="0"/>
                        </a:p>
                      </a:txBody>
                      <a:tcPr marL="137160" marR="137160" marT="68580" marB="68580"/>
                    </a:tc>
                    <a:tc>
                      <a:txBody>
                        <a:bodyPr/>
                        <a:lstStyle/>
                        <a:p>
                          <a:pPr algn="ctr" latinLnBrk="1"/>
                          <a:r>
                            <a:rPr lang="en-US" altLang="ko-KR" sz="2700" dirty="0"/>
                            <a:t>0.647</a:t>
                          </a:r>
                          <a:endParaRPr lang="ko-KR" altLang="en-US" sz="2700" dirty="0"/>
                        </a:p>
                      </a:txBody>
                      <a:tcPr marL="137160" marR="137160" marT="68580" marB="68580"/>
                    </a:tc>
                    <a:tc>
                      <a:txBody>
                        <a:bodyPr/>
                        <a:lstStyle/>
                        <a:p>
                          <a:pPr algn="ctr" latinLnBrk="1"/>
                          <a:r>
                            <a:rPr lang="en-US" altLang="ko-KR" sz="2700" dirty="0"/>
                            <a:t>-0.966</a:t>
                          </a:r>
                          <a:endParaRPr lang="ko-KR" altLang="en-US" sz="2700" dirty="0"/>
                        </a:p>
                      </a:txBody>
                      <a:tcPr marL="137160" marR="137160" marT="68580" marB="68580"/>
                    </a:tc>
                    <a:extLst>
                      <a:ext uri="{0D108BD9-81ED-4DB2-BD59-A6C34878D82A}">
                        <a16:rowId xmlns:a16="http://schemas.microsoft.com/office/drawing/2014/main" val="528449068"/>
                      </a:ext>
                    </a:extLst>
                  </a:tr>
                </a:tbl>
              </a:graphicData>
            </a:graphic>
          </p:graphicFrame>
        </mc:Choice>
        <mc:Fallback xmlns="">
          <p:graphicFrame>
            <p:nvGraphicFramePr>
              <p:cNvPr id="10" name="표 10">
                <a:extLst>
                  <a:ext uri="{FF2B5EF4-FFF2-40B4-BE49-F238E27FC236}">
                    <a16:creationId xmlns:a16="http://schemas.microsoft.com/office/drawing/2014/main" id="{82AEC281-4BA7-E43A-0613-045B286C0446}"/>
                  </a:ext>
                </a:extLst>
              </p:cNvPr>
              <p:cNvGraphicFramePr>
                <a:graphicFrameLocks noGrp="1"/>
              </p:cNvGraphicFramePr>
              <p:nvPr>
                <p:extLst>
                  <p:ext uri="{D42A27DB-BD31-4B8C-83A1-F6EECF244321}">
                    <p14:modId xmlns:p14="http://schemas.microsoft.com/office/powerpoint/2010/main" val="756700837"/>
                  </p:ext>
                </p:extLst>
              </p:nvPr>
            </p:nvGraphicFramePr>
            <p:xfrm>
              <a:off x="445137" y="6459678"/>
              <a:ext cx="10146665" cy="2446020"/>
            </p:xfrm>
            <a:graphic>
              <a:graphicData uri="http://schemas.openxmlformats.org/drawingml/2006/table">
                <a:tbl>
                  <a:tblPr firstRow="1" bandRow="1">
                    <a:tableStyleId>{9D7B26C5-4107-4FEC-AEDC-1716B250A1EF}</a:tableStyleId>
                  </a:tblPr>
                  <a:tblGrid>
                    <a:gridCol w="2029333">
                      <a:extLst>
                        <a:ext uri="{9D8B030D-6E8A-4147-A177-3AD203B41FA5}">
                          <a16:colId xmlns:a16="http://schemas.microsoft.com/office/drawing/2014/main" val="3535142887"/>
                        </a:ext>
                      </a:extLst>
                    </a:gridCol>
                    <a:gridCol w="2022744">
                      <a:extLst>
                        <a:ext uri="{9D8B030D-6E8A-4147-A177-3AD203B41FA5}">
                          <a16:colId xmlns:a16="http://schemas.microsoft.com/office/drawing/2014/main" val="1932043172"/>
                        </a:ext>
                      </a:extLst>
                    </a:gridCol>
                    <a:gridCol w="2035922">
                      <a:extLst>
                        <a:ext uri="{9D8B030D-6E8A-4147-A177-3AD203B41FA5}">
                          <a16:colId xmlns:a16="http://schemas.microsoft.com/office/drawing/2014/main" val="3251849340"/>
                        </a:ext>
                      </a:extLst>
                    </a:gridCol>
                    <a:gridCol w="2029333">
                      <a:extLst>
                        <a:ext uri="{9D8B030D-6E8A-4147-A177-3AD203B41FA5}">
                          <a16:colId xmlns:a16="http://schemas.microsoft.com/office/drawing/2014/main" val="1565866288"/>
                        </a:ext>
                      </a:extLst>
                    </a:gridCol>
                    <a:gridCol w="2029333">
                      <a:extLst>
                        <a:ext uri="{9D8B030D-6E8A-4147-A177-3AD203B41FA5}">
                          <a16:colId xmlns:a16="http://schemas.microsoft.com/office/drawing/2014/main" val="2490315074"/>
                        </a:ext>
                      </a:extLst>
                    </a:gridCol>
                  </a:tblGrid>
                  <a:tr h="77724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Relation</a:t>
                          </a:r>
                          <a:endParaRPr kumimoji="0" lang="ko-KR" altLang="en-US"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endParaRPr>
                        </a:p>
                      </a:txBody>
                      <a:tcPr marL="137160" marR="137160" marT="68580" marB="68580"/>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Minimum</a:t>
                          </a:r>
                        </a:p>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STD</a:t>
                          </a:r>
                          <a:endParaRPr kumimoji="0" lang="ko-KR" altLang="en-US" sz="21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endParaRPr>
                        </a:p>
                      </a:txBody>
                      <a:tcPr marL="137160" marR="137160" marT="68580" marB="68580"/>
                    </a:tc>
                    <a:tc>
                      <a:txBody>
                        <a:bodyPr/>
                        <a:lstStyle/>
                        <a:p>
                          <a:endParaRPr lang="ko-KR"/>
                        </a:p>
                      </a:txBody>
                      <a:tcPr marL="137160" marR="137160" marT="68580" marB="68580">
                        <a:blipFill>
                          <a:blip r:embed="rId4"/>
                          <a:stretch>
                            <a:fillRect l="-199102" t="-1563" r="-199701" b="-231250"/>
                          </a:stretch>
                        </a:blipFill>
                      </a:tcPr>
                    </a:tc>
                    <a:tc>
                      <a:txBody>
                        <a:bodyPr/>
                        <a:lstStyle/>
                        <a:p>
                          <a:endParaRPr lang="ko-KR"/>
                        </a:p>
                      </a:txBody>
                      <a:tcPr marL="137160" marR="137160" marT="68580" marB="68580">
                        <a:blipFill>
                          <a:blip r:embed="rId4"/>
                          <a:stretch>
                            <a:fillRect l="-300000" t="-1563" r="-100300" b="-231250"/>
                          </a:stretch>
                        </a:blipFill>
                      </a:tcPr>
                    </a:tc>
                    <a:tc>
                      <a:txBody>
                        <a:bodyPr/>
                        <a:lstStyle/>
                        <a:p>
                          <a:endParaRPr lang="ko-KR"/>
                        </a:p>
                      </a:txBody>
                      <a:tcPr marL="137160" marR="137160" marT="68580" marB="68580">
                        <a:blipFill>
                          <a:blip r:embed="rId4"/>
                          <a:stretch>
                            <a:fillRect l="-400000" t="-1563" r="-300" b="-231250"/>
                          </a:stretch>
                        </a:blipFill>
                      </a:tcPr>
                    </a:tc>
                    <a:extLst>
                      <a:ext uri="{0D108BD9-81ED-4DB2-BD59-A6C34878D82A}">
                        <a16:rowId xmlns:a16="http://schemas.microsoft.com/office/drawing/2014/main" val="4252594064"/>
                      </a:ext>
                    </a:extLst>
                  </a:tr>
                  <a:tr h="556260">
                    <a:tc>
                      <a:txBody>
                        <a:bodyPr/>
                        <a:lstStyle/>
                        <a:p>
                          <a:pPr algn="ctr" latinLnBrk="1"/>
                          <a:r>
                            <a:rPr lang="en-US" altLang="ko-KR" sz="2700" dirty="0">
                              <a:solidFill>
                                <a:srgbClr val="0070C0"/>
                              </a:solidFill>
                            </a:rPr>
                            <a:t>Relation 1</a:t>
                          </a:r>
                          <a:endParaRPr lang="ko-KR" altLang="en-US" sz="2700" dirty="0">
                            <a:solidFill>
                              <a:srgbClr val="0070C0"/>
                            </a:solidFill>
                          </a:endParaRPr>
                        </a:p>
                      </a:txBody>
                      <a:tcPr marL="137160" marR="137160" marT="68580" marB="68580"/>
                    </a:tc>
                    <a:tc>
                      <a:txBody>
                        <a:bodyPr/>
                        <a:lstStyle/>
                        <a:p>
                          <a:pPr algn="ctr" latinLnBrk="1"/>
                          <a:r>
                            <a:rPr lang="en-US" altLang="ko-KR" sz="2700" dirty="0"/>
                            <a:t>0.0366</a:t>
                          </a:r>
                          <a:endParaRPr lang="ko-KR" altLang="en-US" sz="2700" dirty="0"/>
                        </a:p>
                      </a:txBody>
                      <a:tcPr marL="137160" marR="137160" marT="68580" marB="68580"/>
                    </a:tc>
                    <a:tc>
                      <a:txBody>
                        <a:bodyPr/>
                        <a:lstStyle/>
                        <a:p>
                          <a:pPr algn="ctr" latinLnBrk="1"/>
                          <a:r>
                            <a:rPr lang="en-US" altLang="ko-KR" sz="2700" dirty="0"/>
                            <a:t>Const</a:t>
                          </a:r>
                          <a:endParaRPr lang="ko-KR" altLang="en-US" sz="2700" dirty="0"/>
                        </a:p>
                      </a:txBody>
                      <a:tcPr marL="137160" marR="137160" marT="68580" marB="68580"/>
                    </a:tc>
                    <a:tc>
                      <a:txBody>
                        <a:bodyPr/>
                        <a:lstStyle/>
                        <a:p>
                          <a:pPr algn="ctr" latinLnBrk="1"/>
                          <a:r>
                            <a:rPr lang="en-US" altLang="ko-KR" sz="2700" dirty="0"/>
                            <a:t>0.190</a:t>
                          </a:r>
                          <a:endParaRPr lang="ko-KR" altLang="en-US" sz="2700" dirty="0"/>
                        </a:p>
                      </a:txBody>
                      <a:tcPr marL="137160" marR="137160" marT="68580" marB="68580"/>
                    </a:tc>
                    <a:tc>
                      <a:txBody>
                        <a:bodyPr/>
                        <a:lstStyle/>
                        <a:p>
                          <a:pPr algn="ctr" latinLnBrk="1"/>
                          <a:r>
                            <a:rPr lang="en-US" altLang="ko-KR" sz="2700" dirty="0"/>
                            <a:t>-0.951</a:t>
                          </a:r>
                          <a:endParaRPr lang="ko-KR" altLang="en-US" sz="2700" dirty="0"/>
                        </a:p>
                      </a:txBody>
                      <a:tcPr marL="137160" marR="137160" marT="68580" marB="68580"/>
                    </a:tc>
                    <a:extLst>
                      <a:ext uri="{0D108BD9-81ED-4DB2-BD59-A6C34878D82A}">
                        <a16:rowId xmlns:a16="http://schemas.microsoft.com/office/drawing/2014/main" val="3761611338"/>
                      </a:ext>
                    </a:extLst>
                  </a:tr>
                  <a:tr h="55626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2700" dirty="0">
                              <a:solidFill>
                                <a:srgbClr val="00B050"/>
                              </a:solidFill>
                            </a:rPr>
                            <a:t>Relation 2</a:t>
                          </a:r>
                          <a:endParaRPr lang="ko-KR" altLang="en-US" sz="2700" dirty="0">
                            <a:solidFill>
                              <a:srgbClr val="00B050"/>
                            </a:solidFill>
                          </a:endParaRPr>
                        </a:p>
                      </a:txBody>
                      <a:tcPr marL="137160" marR="137160" marT="68580" marB="68580"/>
                    </a:tc>
                    <a:tc>
                      <a:txBody>
                        <a:bodyPr/>
                        <a:lstStyle/>
                        <a:p>
                          <a:pPr algn="ctr" latinLnBrk="1"/>
                          <a:r>
                            <a:rPr lang="en-US" altLang="ko-KR" sz="2700" dirty="0"/>
                            <a:t>0.0344</a:t>
                          </a:r>
                          <a:endParaRPr lang="ko-KR" altLang="en-US" sz="2700" dirty="0"/>
                        </a:p>
                      </a:txBody>
                      <a:tcPr marL="137160" marR="137160" marT="68580" marB="68580"/>
                    </a:tc>
                    <a:tc>
                      <a:txBody>
                        <a:bodyPr/>
                        <a:lstStyle/>
                        <a:p>
                          <a:pPr algn="ctr" latinLnBrk="1"/>
                          <a:r>
                            <a:rPr lang="en-US" altLang="ko-KR" sz="2700" dirty="0"/>
                            <a:t>13896 K</a:t>
                          </a:r>
                          <a:endParaRPr lang="ko-KR" altLang="en-US" sz="2700" dirty="0"/>
                        </a:p>
                      </a:txBody>
                      <a:tcPr marL="137160" marR="137160" marT="68580" marB="68580"/>
                    </a:tc>
                    <a:tc>
                      <a:txBody>
                        <a:bodyPr/>
                        <a:lstStyle/>
                        <a:p>
                          <a:pPr algn="ctr" latinLnBrk="1"/>
                          <a:r>
                            <a:rPr lang="en-US" altLang="ko-KR" sz="2700" dirty="0"/>
                            <a:t>0.356</a:t>
                          </a:r>
                          <a:endParaRPr lang="ko-KR" altLang="en-US" sz="2700" dirty="0"/>
                        </a:p>
                      </a:txBody>
                      <a:tcPr marL="137160" marR="137160" marT="68580" marB="68580"/>
                    </a:tc>
                    <a:tc>
                      <a:txBody>
                        <a:bodyPr/>
                        <a:lstStyle/>
                        <a:p>
                          <a:pPr algn="ctr" latinLnBrk="1"/>
                          <a:r>
                            <a:rPr lang="en-US" altLang="ko-KR" sz="2700" dirty="0"/>
                            <a:t>-0.965</a:t>
                          </a:r>
                          <a:endParaRPr lang="ko-KR" altLang="en-US" sz="2700" dirty="0"/>
                        </a:p>
                      </a:txBody>
                      <a:tcPr marL="137160" marR="137160" marT="68580" marB="68580"/>
                    </a:tc>
                    <a:extLst>
                      <a:ext uri="{0D108BD9-81ED-4DB2-BD59-A6C34878D82A}">
                        <a16:rowId xmlns:a16="http://schemas.microsoft.com/office/drawing/2014/main" val="1224029435"/>
                      </a:ext>
                    </a:extLst>
                  </a:tr>
                  <a:tr h="556260">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2700" dirty="0">
                              <a:solidFill>
                                <a:srgbClr val="FF0000"/>
                              </a:solidFill>
                            </a:rPr>
                            <a:t>Relation 3</a:t>
                          </a:r>
                          <a:endParaRPr lang="ko-KR" altLang="en-US" sz="2700" dirty="0">
                            <a:solidFill>
                              <a:srgbClr val="FF0000"/>
                            </a:solidFill>
                          </a:endParaRPr>
                        </a:p>
                      </a:txBody>
                      <a:tcPr marL="137160" marR="137160" marT="68580" marB="68580"/>
                    </a:tc>
                    <a:tc>
                      <a:txBody>
                        <a:bodyPr/>
                        <a:lstStyle/>
                        <a:p>
                          <a:pPr algn="ctr" latinLnBrk="1"/>
                          <a:r>
                            <a:rPr lang="en-US" altLang="ko-KR" sz="2700" dirty="0"/>
                            <a:t>0.0346</a:t>
                          </a:r>
                          <a:endParaRPr lang="ko-KR" altLang="en-US" sz="2700" dirty="0"/>
                        </a:p>
                      </a:txBody>
                      <a:tcPr marL="137160" marR="137160" marT="68580" marB="68580"/>
                    </a:tc>
                    <a:tc>
                      <a:txBody>
                        <a:bodyPr/>
                        <a:lstStyle/>
                        <a:p>
                          <a:pPr algn="ctr" latinLnBrk="1"/>
                          <a:r>
                            <a:rPr lang="en-US" altLang="ko-KR" sz="2700" dirty="0"/>
                            <a:t>65914 K</a:t>
                          </a:r>
                          <a:endParaRPr lang="ko-KR" altLang="en-US" sz="2700" dirty="0"/>
                        </a:p>
                      </a:txBody>
                      <a:tcPr marL="137160" marR="137160" marT="68580" marB="68580"/>
                    </a:tc>
                    <a:tc>
                      <a:txBody>
                        <a:bodyPr/>
                        <a:lstStyle/>
                        <a:p>
                          <a:pPr algn="ctr" latinLnBrk="1"/>
                          <a:r>
                            <a:rPr lang="en-US" altLang="ko-KR" sz="2700" dirty="0"/>
                            <a:t>0.647</a:t>
                          </a:r>
                          <a:endParaRPr lang="ko-KR" altLang="en-US" sz="2700" dirty="0"/>
                        </a:p>
                      </a:txBody>
                      <a:tcPr marL="137160" marR="137160" marT="68580" marB="68580"/>
                    </a:tc>
                    <a:tc>
                      <a:txBody>
                        <a:bodyPr/>
                        <a:lstStyle/>
                        <a:p>
                          <a:pPr algn="ctr" latinLnBrk="1"/>
                          <a:r>
                            <a:rPr lang="en-US" altLang="ko-KR" sz="2700" dirty="0"/>
                            <a:t>-0.966</a:t>
                          </a:r>
                          <a:endParaRPr lang="ko-KR" altLang="en-US" sz="2700" dirty="0"/>
                        </a:p>
                      </a:txBody>
                      <a:tcPr marL="137160" marR="137160" marT="68580" marB="68580"/>
                    </a:tc>
                    <a:extLst>
                      <a:ext uri="{0D108BD9-81ED-4DB2-BD59-A6C34878D82A}">
                        <a16:rowId xmlns:a16="http://schemas.microsoft.com/office/drawing/2014/main" val="528449068"/>
                      </a:ext>
                    </a:extLst>
                  </a:tr>
                </a:tbl>
              </a:graphicData>
            </a:graphic>
          </p:graphicFrame>
        </mc:Fallback>
      </mc:AlternateContent>
      <p:sp>
        <p:nvSpPr>
          <p:cNvPr id="18" name="타원 17">
            <a:extLst>
              <a:ext uri="{FF2B5EF4-FFF2-40B4-BE49-F238E27FC236}">
                <a16:creationId xmlns:a16="http://schemas.microsoft.com/office/drawing/2014/main" id="{40DF7932-A8E7-4946-1496-4EDD15660982}"/>
              </a:ext>
            </a:extLst>
          </p:cNvPr>
          <p:cNvSpPr/>
          <p:nvPr/>
        </p:nvSpPr>
        <p:spPr>
          <a:xfrm>
            <a:off x="1468888" y="5464260"/>
            <a:ext cx="2939559" cy="9080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타원 18">
            <a:extLst>
              <a:ext uri="{FF2B5EF4-FFF2-40B4-BE49-F238E27FC236}">
                <a16:creationId xmlns:a16="http://schemas.microsoft.com/office/drawing/2014/main" id="{0D899DF1-97FD-FCB7-47E3-7B696653A6C4}"/>
              </a:ext>
            </a:extLst>
          </p:cNvPr>
          <p:cNvSpPr/>
          <p:nvPr/>
        </p:nvSpPr>
        <p:spPr>
          <a:xfrm>
            <a:off x="6106462" y="5464260"/>
            <a:ext cx="2708588" cy="9080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95A31AA4-30FD-D684-4B88-8CEF97133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0660" y="2826100"/>
            <a:ext cx="6514989" cy="593505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FA54A8-B009-7A9C-AC30-62063767E2FF}"/>
                  </a:ext>
                </a:extLst>
              </p:cNvPr>
              <p:cNvSpPr txBox="1"/>
              <p:nvPr/>
            </p:nvSpPr>
            <p:spPr>
              <a:xfrm>
                <a:off x="1559269" y="4732026"/>
                <a:ext cx="2209800" cy="6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latin typeface="Cambria Math" panose="02040503050406030204" pitchFamily="18" charset="0"/>
                        </a:rPr>
                        <m:t>𝑅</m:t>
                      </m:r>
                      <m:r>
                        <a:rPr lang="en-US" altLang="ko-KR" sz="3200" b="0" i="1" smtClean="0">
                          <a:latin typeface="Cambria Math" panose="02040503050406030204" pitchFamily="18" charset="0"/>
                        </a:rPr>
                        <m:t> ~ </m:t>
                      </m:r>
                      <m:sSup>
                        <m:sSupPr>
                          <m:ctrlPr>
                            <a:rPr lang="en-US" altLang="ko-KR" sz="3200" b="0" i="1" smtClean="0">
                              <a:latin typeface="Cambria Math" panose="02040503050406030204" pitchFamily="18" charset="0"/>
                            </a:rPr>
                          </m:ctrlPr>
                        </m:sSupPr>
                        <m:e>
                          <m:r>
                            <a:rPr lang="en-US" altLang="ko-KR" sz="3200" b="0" i="1" smtClean="0">
                              <a:latin typeface="Cambria Math" panose="02040503050406030204" pitchFamily="18" charset="0"/>
                            </a:rPr>
                            <m:t>𝑀</m:t>
                          </m:r>
                        </m:e>
                        <m:sup>
                          <m:r>
                            <a:rPr lang="en-US" altLang="ko-KR" sz="3200" b="0" i="1" smtClean="0">
                              <a:latin typeface="Cambria Math" panose="02040503050406030204" pitchFamily="18" charset="0"/>
                            </a:rPr>
                            <m:t>−1/3</m:t>
                          </m:r>
                        </m:sup>
                      </m:sSup>
                    </m:oMath>
                  </m:oMathPara>
                </a14:m>
                <a:endParaRPr lang="ko-KR" altLang="en-US" sz="3200" dirty="0"/>
              </a:p>
            </p:txBody>
          </p:sp>
        </mc:Choice>
        <mc:Fallback xmlns="">
          <p:sp>
            <p:nvSpPr>
              <p:cNvPr id="7" name="TextBox 6">
                <a:extLst>
                  <a:ext uri="{FF2B5EF4-FFF2-40B4-BE49-F238E27FC236}">
                    <a16:creationId xmlns:a16="http://schemas.microsoft.com/office/drawing/2014/main" id="{F9FA54A8-B009-7A9C-AC30-62063767E2FF}"/>
                  </a:ext>
                </a:extLst>
              </p:cNvPr>
              <p:cNvSpPr txBox="1">
                <a:spLocks noRot="1" noChangeAspect="1" noMove="1" noResize="1" noEditPoints="1" noAdjustHandles="1" noChangeArrowheads="1" noChangeShapeType="1" noTextEdit="1"/>
              </p:cNvSpPr>
              <p:nvPr/>
            </p:nvSpPr>
            <p:spPr>
              <a:xfrm>
                <a:off x="1559269" y="4732026"/>
                <a:ext cx="2209800" cy="60324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D8E36-A5BE-429E-E10E-1749263B0062}"/>
                  </a:ext>
                </a:extLst>
              </p:cNvPr>
              <p:cNvSpPr txBox="1"/>
              <p:nvPr/>
            </p:nvSpPr>
            <p:spPr>
              <a:xfrm>
                <a:off x="6372030" y="4594607"/>
                <a:ext cx="2209800" cy="6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latin typeface="Cambria Math" panose="02040503050406030204" pitchFamily="18" charset="0"/>
                        </a:rPr>
                        <m:t>𝑅</m:t>
                      </m:r>
                      <m:r>
                        <a:rPr lang="en-US" altLang="ko-KR" sz="3200" b="0" i="1" smtClean="0">
                          <a:latin typeface="Cambria Math" panose="02040503050406030204" pitchFamily="18" charset="0"/>
                        </a:rPr>
                        <m:t> ~ </m:t>
                      </m:r>
                      <m:sSup>
                        <m:sSupPr>
                          <m:ctrlPr>
                            <a:rPr lang="en-US" altLang="ko-KR" sz="3200" b="0" i="1" smtClean="0">
                              <a:latin typeface="Cambria Math" panose="02040503050406030204" pitchFamily="18" charset="0"/>
                            </a:rPr>
                          </m:ctrlPr>
                        </m:sSupPr>
                        <m:e>
                          <m:r>
                            <a:rPr lang="en-US" altLang="ko-KR" sz="3200" b="0" i="1" smtClean="0">
                              <a:latin typeface="Cambria Math" panose="02040503050406030204" pitchFamily="18" charset="0"/>
                            </a:rPr>
                            <m:t>𝑀</m:t>
                          </m:r>
                        </m:e>
                        <m:sup>
                          <m:r>
                            <a:rPr lang="en-US" altLang="ko-KR" sz="3200" b="0" i="1" smtClean="0">
                              <a:latin typeface="Cambria Math" panose="02040503050406030204" pitchFamily="18" charset="0"/>
                            </a:rPr>
                            <m:t>−1.05</m:t>
                          </m:r>
                        </m:sup>
                      </m:sSup>
                    </m:oMath>
                  </m:oMathPara>
                </a14:m>
                <a:endParaRPr lang="ko-KR" altLang="en-US" sz="3200" dirty="0"/>
              </a:p>
            </p:txBody>
          </p:sp>
        </mc:Choice>
        <mc:Fallback xmlns="">
          <p:sp>
            <p:nvSpPr>
              <p:cNvPr id="8" name="TextBox 7">
                <a:extLst>
                  <a:ext uri="{FF2B5EF4-FFF2-40B4-BE49-F238E27FC236}">
                    <a16:creationId xmlns:a16="http://schemas.microsoft.com/office/drawing/2014/main" id="{BC2D8E36-A5BE-429E-E10E-1749263B0062}"/>
                  </a:ext>
                </a:extLst>
              </p:cNvPr>
              <p:cNvSpPr txBox="1">
                <a:spLocks noRot="1" noChangeAspect="1" noMove="1" noResize="1" noEditPoints="1" noAdjustHandles="1" noChangeArrowheads="1" noChangeShapeType="1" noTextEdit="1"/>
              </p:cNvSpPr>
              <p:nvPr/>
            </p:nvSpPr>
            <p:spPr>
              <a:xfrm>
                <a:off x="6372030" y="4594607"/>
                <a:ext cx="2209800" cy="603242"/>
              </a:xfrm>
              <a:prstGeom prst="rect">
                <a:avLst/>
              </a:prstGeom>
              <a:blipFill>
                <a:blip r:embed="rId7"/>
                <a:stretch>
                  <a:fillRect/>
                </a:stretch>
              </a:blipFill>
            </p:spPr>
            <p:txBody>
              <a:bodyPr/>
              <a:lstStyle/>
              <a:p>
                <a:r>
                  <a:rPr lang="ko-KR" altLang="en-US">
                    <a:noFill/>
                  </a:rPr>
                  <a:t> </a:t>
                </a:r>
              </a:p>
            </p:txBody>
          </p:sp>
        </mc:Fallback>
      </mc:AlternateContent>
      <p:sp>
        <p:nvSpPr>
          <p:cNvPr id="9" name="타원 8">
            <a:extLst>
              <a:ext uri="{FF2B5EF4-FFF2-40B4-BE49-F238E27FC236}">
                <a16:creationId xmlns:a16="http://schemas.microsoft.com/office/drawing/2014/main" id="{ABAF840B-2906-1F0D-EC47-9B9D047D4814}"/>
              </a:ext>
            </a:extLst>
          </p:cNvPr>
          <p:cNvSpPr/>
          <p:nvPr/>
        </p:nvSpPr>
        <p:spPr>
          <a:xfrm>
            <a:off x="12239151" y="4150405"/>
            <a:ext cx="778937" cy="8309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972E72-4E01-A3B9-B5EB-7AB5289A9097}"/>
                  </a:ext>
                </a:extLst>
              </p:cNvPr>
              <p:cNvSpPr txBox="1"/>
              <p:nvPr/>
            </p:nvSpPr>
            <p:spPr>
              <a:xfrm>
                <a:off x="1443104" y="5398807"/>
                <a:ext cx="2851431" cy="789640"/>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𝜎</m:t>
                          </m:r>
                        </m:e>
                        <m:sub>
                          <m:r>
                            <a:rPr lang="en-US" altLang="ko-KR" sz="2800" b="0" i="1" smtClean="0">
                              <a:latin typeface="Cambria Math" panose="02040503050406030204" pitchFamily="18" charset="0"/>
                            </a:rPr>
                            <m:t>𝑇h𝑒𝑜𝑟𝑦</m:t>
                          </m:r>
                        </m:sub>
                      </m:sSub>
                      <m:r>
                        <a:rPr lang="en-US" altLang="ko-KR" sz="2800" b="0" i="1" smtClean="0">
                          <a:latin typeface="Cambria Math" panose="02040503050406030204" pitchFamily="18" charset="0"/>
                        </a:rPr>
                        <m:t>=0.0780</m:t>
                      </m:r>
                    </m:oMath>
                  </m:oMathPara>
                </a14:m>
                <a:endParaRPr lang="en-US" altLang="ko-KR" sz="2800" dirty="0"/>
              </a:p>
            </p:txBody>
          </p:sp>
        </mc:Choice>
        <mc:Fallback xmlns="">
          <p:sp>
            <p:nvSpPr>
              <p:cNvPr id="12" name="TextBox 11">
                <a:extLst>
                  <a:ext uri="{FF2B5EF4-FFF2-40B4-BE49-F238E27FC236}">
                    <a16:creationId xmlns:a16="http://schemas.microsoft.com/office/drawing/2014/main" id="{77972E72-4E01-A3B9-B5EB-7AB5289A9097}"/>
                  </a:ext>
                </a:extLst>
              </p:cNvPr>
              <p:cNvSpPr txBox="1">
                <a:spLocks noRot="1" noChangeAspect="1" noMove="1" noResize="1" noEditPoints="1" noAdjustHandles="1" noChangeArrowheads="1" noChangeShapeType="1" noTextEdit="1"/>
              </p:cNvSpPr>
              <p:nvPr/>
            </p:nvSpPr>
            <p:spPr>
              <a:xfrm>
                <a:off x="1443104" y="5398807"/>
                <a:ext cx="2851431" cy="78964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2C3879-0E1D-5FEA-556C-E2709F245390}"/>
                  </a:ext>
                </a:extLst>
              </p:cNvPr>
              <p:cNvSpPr txBox="1"/>
              <p:nvPr/>
            </p:nvSpPr>
            <p:spPr>
              <a:xfrm>
                <a:off x="6220672" y="5598332"/>
                <a:ext cx="25260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𝜎</m:t>
                          </m:r>
                        </m:e>
                        <m:sub>
                          <m:r>
                            <a:rPr lang="en-US" altLang="ko-KR" sz="2800" b="0" i="1" smtClean="0">
                              <a:latin typeface="Cambria Math" panose="02040503050406030204" pitchFamily="18" charset="0"/>
                            </a:rPr>
                            <m:t>𝑑𝑎𝑡𝑎</m:t>
                          </m:r>
                        </m:sub>
                      </m:sSub>
                      <m:r>
                        <a:rPr lang="en-US" altLang="ko-KR" sz="2800" b="0" i="1" smtClean="0">
                          <a:latin typeface="Cambria Math" panose="02040503050406030204" pitchFamily="18" charset="0"/>
                        </a:rPr>
                        <m:t>=0.0661</m:t>
                      </m:r>
                    </m:oMath>
                  </m:oMathPara>
                </a14:m>
                <a:endParaRPr lang="ko-KR" altLang="en-US" sz="2800" dirty="0"/>
              </a:p>
            </p:txBody>
          </p:sp>
        </mc:Choice>
        <mc:Fallback xmlns="">
          <p:sp>
            <p:nvSpPr>
              <p:cNvPr id="16" name="TextBox 15">
                <a:extLst>
                  <a:ext uri="{FF2B5EF4-FFF2-40B4-BE49-F238E27FC236}">
                    <a16:creationId xmlns:a16="http://schemas.microsoft.com/office/drawing/2014/main" id="{442C3879-0E1D-5FEA-556C-E2709F245390}"/>
                  </a:ext>
                </a:extLst>
              </p:cNvPr>
              <p:cNvSpPr txBox="1">
                <a:spLocks noRot="1" noChangeAspect="1" noMove="1" noResize="1" noEditPoints="1" noAdjustHandles="1" noChangeArrowheads="1" noChangeShapeType="1" noTextEdit="1"/>
              </p:cNvSpPr>
              <p:nvPr/>
            </p:nvSpPr>
            <p:spPr>
              <a:xfrm>
                <a:off x="6220672" y="5598332"/>
                <a:ext cx="2526000" cy="523220"/>
              </a:xfrm>
              <a:prstGeom prst="rect">
                <a:avLst/>
              </a:prstGeom>
              <a:blipFill>
                <a:blip r:embed="rId9"/>
                <a:stretch>
                  <a:fillRect/>
                </a:stretch>
              </a:blipFill>
            </p:spPr>
            <p:txBody>
              <a:bodyPr/>
              <a:lstStyle/>
              <a:p>
                <a:r>
                  <a:rPr lang="ko-KR" altLang="en-US">
                    <a:noFill/>
                  </a:rPr>
                  <a:t> </a:t>
                </a:r>
              </a:p>
            </p:txBody>
          </p:sp>
        </mc:Fallback>
      </mc:AlternateContent>
      <p:sp>
        <p:nvSpPr>
          <p:cNvPr id="20" name="직사각형 19">
            <a:extLst>
              <a:ext uri="{FF2B5EF4-FFF2-40B4-BE49-F238E27FC236}">
                <a16:creationId xmlns:a16="http://schemas.microsoft.com/office/drawing/2014/main" id="{29B6D2FD-56F2-A06B-C85C-43BAE8EFF979}"/>
              </a:ext>
            </a:extLst>
          </p:cNvPr>
          <p:cNvSpPr/>
          <p:nvPr/>
        </p:nvSpPr>
        <p:spPr>
          <a:xfrm>
            <a:off x="466866" y="7748085"/>
            <a:ext cx="10146664" cy="6032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9869A97-F7AD-5B7F-5DFE-324E7FB4185D}"/>
              </a:ext>
            </a:extLst>
          </p:cNvPr>
          <p:cNvSpPr/>
          <p:nvPr/>
        </p:nvSpPr>
        <p:spPr>
          <a:xfrm>
            <a:off x="14558154" y="3622520"/>
            <a:ext cx="3546261"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508AA8C5-A6C4-BB3A-B54E-1051F416E30F}"/>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
        <p:nvSpPr>
          <p:cNvPr id="3" name="TextBox 2">
            <a:extLst>
              <a:ext uri="{FF2B5EF4-FFF2-40B4-BE49-F238E27FC236}">
                <a16:creationId xmlns:a16="http://schemas.microsoft.com/office/drawing/2014/main" id="{A62B0B52-70F8-753A-DEFE-2C6AE00C0F34}"/>
              </a:ext>
            </a:extLst>
          </p:cNvPr>
          <p:cNvSpPr txBox="1"/>
          <p:nvPr/>
        </p:nvSpPr>
        <p:spPr>
          <a:xfrm>
            <a:off x="6136617" y="5025268"/>
            <a:ext cx="3204553" cy="400110"/>
          </a:xfrm>
          <a:prstGeom prst="rect">
            <a:avLst/>
          </a:prstGeom>
          <a:noFill/>
        </p:spPr>
        <p:txBody>
          <a:bodyPr wrap="square" rtlCol="0">
            <a:spAutoFit/>
          </a:bodyPr>
          <a:lstStyle/>
          <a:p>
            <a:r>
              <a:rPr lang="en-US" altLang="ko-KR" sz="2000" dirty="0">
                <a:latin typeface="나눔스퀘어OTF ExtraBold" panose="020B0600000101010101" pitchFamily="34" charset="-127"/>
                <a:ea typeface="나눔스퀘어OTF ExtraBold" panose="020B0600000101010101" pitchFamily="34" charset="-127"/>
              </a:rPr>
              <a:t>[unnormalized data]</a:t>
            </a:r>
            <a:endParaRPr lang="ko-KR" altLang="en-US" sz="2000" dirty="0">
              <a:latin typeface="나눔스퀘어OTF ExtraBold" panose="020B0600000101010101" pitchFamily="34" charset="-127"/>
              <a:ea typeface="나눔스퀘어OTF ExtraBold" panose="020B0600000101010101" pitchFamily="34" charset="-127"/>
            </a:endParaRPr>
          </a:p>
        </p:txBody>
      </p:sp>
    </p:spTree>
    <p:custDataLst>
      <p:tags r:id="rId1"/>
    </p:custDataLst>
    <p:extLst>
      <p:ext uri="{BB962C8B-B14F-4D97-AF65-F5344CB8AC3E}">
        <p14:creationId xmlns:p14="http://schemas.microsoft.com/office/powerpoint/2010/main" val="3026793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7" grpId="0"/>
      <p:bldP spid="8" grpId="0"/>
      <p:bldP spid="9" grpId="0" animBg="1"/>
      <p:bldP spid="12" grpId="0"/>
      <p:bldP spid="16" grpId="0"/>
      <p:bldP spid="20" grpId="0" animBg="1"/>
      <p:bldP spid="21"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3" name="TextBox 12">
            <a:extLst>
              <a:ext uri="{FF2B5EF4-FFF2-40B4-BE49-F238E27FC236}">
                <a16:creationId xmlns:a16="http://schemas.microsoft.com/office/drawing/2014/main" id="{A04C9782-DEB7-0FC4-028D-3AD8BE9ABC4C}"/>
              </a:ext>
            </a:extLst>
          </p:cNvPr>
          <p:cNvSpPr txBox="1"/>
          <p:nvPr/>
        </p:nvSpPr>
        <p:spPr>
          <a:xfrm>
            <a:off x="1828800" y="3866227"/>
            <a:ext cx="14630399" cy="2554545"/>
          </a:xfrm>
          <a:prstGeom prst="rect">
            <a:avLst/>
          </a:prstGeom>
          <a:noFill/>
        </p:spPr>
        <p:txBody>
          <a:bodyPr wrap="square">
            <a:spAutoFit/>
          </a:bodyPr>
          <a:lstStyle/>
          <a:p>
            <a:pPr algn="ctr"/>
            <a:r>
              <a:rPr lang="en-US" altLang="ko-KR" sz="80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Ranking by Monte Carlo</a:t>
            </a:r>
            <a:br>
              <a:rPr lang="en-US" altLang="ko-KR" sz="8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br>
            <a:r>
              <a:rPr lang="en-US" altLang="ko-KR" sz="80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Simulations</a:t>
            </a:r>
            <a:endParaRPr lang="ko-KR" altLang="en-US" sz="8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p:sp>
        <p:nvSpPr>
          <p:cNvPr id="3" name="슬라이드 번호 개체 틀 2">
            <a:extLst>
              <a:ext uri="{FF2B5EF4-FFF2-40B4-BE49-F238E27FC236}">
                <a16:creationId xmlns:a16="http://schemas.microsoft.com/office/drawing/2014/main" id="{89405681-4F28-E796-82C3-7365573A1568}"/>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361644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47F1ECE4-3A8A-4ACF-1BB7-C07F68FB6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819" y="4533900"/>
            <a:ext cx="7489581" cy="4684229"/>
          </a:xfrm>
          <a:prstGeom prst="rect">
            <a:avLst/>
          </a:prstGeom>
        </p:spPr>
      </p:pic>
      <p:sp>
        <p:nvSpPr>
          <p:cNvPr id="17" name="TextBox 16">
            <a:extLst>
              <a:ext uri="{FF2B5EF4-FFF2-40B4-BE49-F238E27FC236}">
                <a16:creationId xmlns:a16="http://schemas.microsoft.com/office/drawing/2014/main" id="{23FD1394-180D-DF6D-6F82-6EEC96283AEA}"/>
              </a:ext>
            </a:extLst>
          </p:cNvPr>
          <p:cNvSpPr txBox="1"/>
          <p:nvPr/>
        </p:nvSpPr>
        <p:spPr>
          <a:xfrm>
            <a:off x="720788" y="240740"/>
            <a:ext cx="15389260" cy="830997"/>
          </a:xfrm>
          <a:prstGeom prst="rect">
            <a:avLst/>
          </a:prstGeom>
          <a:noFill/>
        </p:spPr>
        <p:txBody>
          <a:bodyPr wrap="square">
            <a:spAutoFit/>
          </a:bodyPr>
          <a:lstStyle/>
          <a:p>
            <a:r>
              <a:rPr lang="en-US" altLang="ko-KR" sz="48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MC Results</a:t>
            </a:r>
            <a:endParaRPr lang="ko-KR" altLang="en-US" sz="4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graphicFrame>
            <p:nvGraphicFramePr>
              <p:cNvPr id="10" name="표 10">
                <a:extLst>
                  <a:ext uri="{FF2B5EF4-FFF2-40B4-BE49-F238E27FC236}">
                    <a16:creationId xmlns:a16="http://schemas.microsoft.com/office/drawing/2014/main" id="{25E2F81F-21DF-F26A-A492-47ABF6E16DA9}"/>
                  </a:ext>
                </a:extLst>
              </p:cNvPr>
              <p:cNvGraphicFramePr>
                <a:graphicFrameLocks noGrp="1"/>
              </p:cNvGraphicFramePr>
              <p:nvPr/>
            </p:nvGraphicFramePr>
            <p:xfrm>
              <a:off x="457200" y="2180865"/>
              <a:ext cx="6805620" cy="2353035"/>
            </p:xfrm>
            <a:graphic>
              <a:graphicData uri="http://schemas.openxmlformats.org/drawingml/2006/table">
                <a:tbl>
                  <a:tblPr firstRow="1" bandRow="1">
                    <a:tableStyleId>{9D7B26C5-4107-4FEC-AEDC-1716B250A1EF}</a:tableStyleId>
                  </a:tblPr>
                  <a:tblGrid>
                    <a:gridCol w="1333148">
                      <a:extLst>
                        <a:ext uri="{9D8B030D-6E8A-4147-A177-3AD203B41FA5}">
                          <a16:colId xmlns:a16="http://schemas.microsoft.com/office/drawing/2014/main" val="3535142887"/>
                        </a:ext>
                      </a:extLst>
                    </a:gridCol>
                    <a:gridCol w="1363675">
                      <a:extLst>
                        <a:ext uri="{9D8B030D-6E8A-4147-A177-3AD203B41FA5}">
                          <a16:colId xmlns:a16="http://schemas.microsoft.com/office/drawing/2014/main" val="1932043172"/>
                        </a:ext>
                      </a:extLst>
                    </a:gridCol>
                    <a:gridCol w="1372561">
                      <a:extLst>
                        <a:ext uri="{9D8B030D-6E8A-4147-A177-3AD203B41FA5}">
                          <a16:colId xmlns:a16="http://schemas.microsoft.com/office/drawing/2014/main" val="3251849340"/>
                        </a:ext>
                      </a:extLst>
                    </a:gridCol>
                    <a:gridCol w="1245305">
                      <a:extLst>
                        <a:ext uri="{9D8B030D-6E8A-4147-A177-3AD203B41FA5}">
                          <a16:colId xmlns:a16="http://schemas.microsoft.com/office/drawing/2014/main" val="1565866288"/>
                        </a:ext>
                      </a:extLst>
                    </a:gridCol>
                    <a:gridCol w="1490931">
                      <a:extLst>
                        <a:ext uri="{9D8B030D-6E8A-4147-A177-3AD203B41FA5}">
                          <a16:colId xmlns:a16="http://schemas.microsoft.com/office/drawing/2014/main" val="2490315074"/>
                        </a:ext>
                      </a:extLst>
                    </a:gridCol>
                  </a:tblGrid>
                  <a:tr h="855649">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Relation</a:t>
                          </a:r>
                          <a:endParaRPr kumimoji="0" lang="ko-KR" altLang="en-US"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endParaRPr>
                        </a:p>
                      </a:txBody>
                      <a:tcPr marL="137160" marR="137160" marT="68580" marB="68580"/>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Minimum</a:t>
                          </a:r>
                        </a:p>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STD</a:t>
                          </a:r>
                          <a:endParaRPr kumimoji="0" lang="ko-KR" altLang="en-US"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endParaRPr>
                        </a:p>
                      </a:txBody>
                      <a:tcPr marL="137160" marR="137160" marT="68580" marB="68580"/>
                    </a:tc>
                    <a:tc>
                      <a:txBody>
                        <a:bodyPr/>
                        <a:lstStyle/>
                        <a:p>
                          <a:pPr algn="ctr" latinLnBrk="1"/>
                          <a14:m>
                            <m:oMath xmlns:m="http://schemas.openxmlformats.org/officeDocument/2006/math">
                              <m:sSub>
                                <m:sSubPr>
                                  <m:ctrlPr>
                                    <a:rPr lang="en-US" altLang="ko-KR" sz="1800" b="1" i="1" smtClean="0">
                                      <a:latin typeface="Cambria Math" panose="02040503050406030204" pitchFamily="18" charset="0"/>
                                    </a:rPr>
                                  </m:ctrlPr>
                                </m:sSubPr>
                                <m:e>
                                  <m:r>
                                    <a:rPr lang="en-US" altLang="ko-KR" sz="1800" b="1" i="1" smtClean="0">
                                      <a:latin typeface="Cambria Math" panose="02040503050406030204" pitchFamily="18" charset="0"/>
                                    </a:rPr>
                                    <m:t>𝑻</m:t>
                                  </m:r>
                                </m:e>
                                <m:sub>
                                  <m:r>
                                    <a:rPr lang="en-US" altLang="ko-KR" sz="1800" b="1" i="1" smtClean="0">
                                      <a:latin typeface="Cambria Math" panose="02040503050406030204" pitchFamily="18" charset="0"/>
                                    </a:rPr>
                                    <m:t>𝟎</m:t>
                                  </m:r>
                                </m:sub>
                              </m:sSub>
                            </m:oMath>
                          </a14:m>
                          <a:r>
                            <a:rPr lang="ko-KR" altLang="en-US" sz="1800" dirty="0"/>
                            <a:t> </a:t>
                          </a:r>
                        </a:p>
                      </a:txBody>
                      <a:tcPr marL="137160" marR="137160" marT="68580" marB="68580"/>
                    </a:tc>
                    <a:tc>
                      <a:txBody>
                        <a:bodyPr/>
                        <a:lstStyle/>
                        <a:p>
                          <a:pPr algn="ctr" latinLnBrk="1"/>
                          <a14:m>
                            <m:oMathPara xmlns:m="http://schemas.openxmlformats.org/officeDocument/2006/math">
                              <m:oMathParaPr>
                                <m:jc m:val="centerGroup"/>
                              </m:oMathParaPr>
                              <m:oMath xmlns:m="http://schemas.openxmlformats.org/officeDocument/2006/math">
                                <m:r>
                                  <a:rPr lang="en-US" altLang="ko-KR" sz="1800" b="1" i="1" smtClean="0">
                                    <a:latin typeface="Cambria Math" panose="02040503050406030204" pitchFamily="18" charset="0"/>
                                  </a:rPr>
                                  <m:t>𝜷</m:t>
                                </m:r>
                              </m:oMath>
                            </m:oMathPara>
                          </a14:m>
                          <a:endParaRPr lang="ko-KR" altLang="en-US" sz="1800" dirty="0"/>
                        </a:p>
                      </a:txBody>
                      <a:tcPr marL="137160" marR="137160" marT="68580" marB="68580"/>
                    </a:tc>
                    <a:tc>
                      <a:txBody>
                        <a:bodyPr/>
                        <a:lstStyle/>
                        <a:p>
                          <a:pPr algn="ctr" latinLnBrk="1"/>
                          <a14:m>
                            <m:oMathPara xmlns:m="http://schemas.openxmlformats.org/officeDocument/2006/math">
                              <m:oMathParaPr>
                                <m:jc m:val="centerGroup"/>
                              </m:oMathParaPr>
                              <m:oMath xmlns:m="http://schemas.openxmlformats.org/officeDocument/2006/math">
                                <m:r>
                                  <a:rPr lang="en-US" altLang="ko-KR" sz="1800" b="1" i="1" smtClean="0">
                                    <a:latin typeface="Cambria Math" panose="02040503050406030204" pitchFamily="18" charset="0"/>
                                  </a:rPr>
                                  <m:t>𝜶</m:t>
                                </m:r>
                              </m:oMath>
                            </m:oMathPara>
                          </a14:m>
                          <a:endParaRPr lang="ko-KR" altLang="en-US" sz="1800" dirty="0"/>
                        </a:p>
                      </a:txBody>
                      <a:tcPr marL="137160" marR="137160" marT="68580" marB="68580"/>
                    </a:tc>
                    <a:extLst>
                      <a:ext uri="{0D108BD9-81ED-4DB2-BD59-A6C34878D82A}">
                        <a16:rowId xmlns:a16="http://schemas.microsoft.com/office/drawing/2014/main" val="4252594064"/>
                      </a:ext>
                    </a:extLst>
                  </a:tr>
                  <a:tr h="748693">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solidFill>
                                <a:srgbClr val="00B050"/>
                              </a:solidFill>
                            </a:rPr>
                            <a:t>Relation 2</a:t>
                          </a:r>
                          <a:endParaRPr lang="ko-KR" altLang="en-US" sz="1800" dirty="0">
                            <a:solidFill>
                              <a:srgbClr val="00B050"/>
                            </a:solidFill>
                          </a:endParaRPr>
                        </a:p>
                      </a:txBody>
                      <a:tcPr marL="137160" marR="137160" marT="68580" marB="68580"/>
                    </a:tc>
                    <a:tc>
                      <a:txBody>
                        <a:bodyPr/>
                        <a:lstStyle/>
                        <a:p>
                          <a:pPr algn="ctr" latinLnBrk="1"/>
                          <a:r>
                            <a:rPr lang="en-US" altLang="ko-KR" sz="1800" dirty="0"/>
                            <a:t>0.0344</a:t>
                          </a:r>
                          <a:endParaRPr lang="ko-KR" altLang="en-US" sz="1800" dirty="0"/>
                        </a:p>
                      </a:txBody>
                      <a:tcPr marL="137160" marR="137160" marT="68580" marB="68580"/>
                    </a:tc>
                    <a:tc>
                      <a:txBody>
                        <a:bodyPr/>
                        <a:lstStyle/>
                        <a:p>
                          <a:pPr algn="ctr" latinLnBrk="1"/>
                          <a:r>
                            <a:rPr lang="en-US" altLang="ko-KR" sz="1800" dirty="0"/>
                            <a:t>13896 K</a:t>
                          </a:r>
                          <a:endParaRPr lang="ko-KR" altLang="en-US" sz="1800" dirty="0"/>
                        </a:p>
                      </a:txBody>
                      <a:tcPr marL="137160" marR="137160" marT="68580" marB="68580"/>
                    </a:tc>
                    <a:tc>
                      <a:txBody>
                        <a:bodyPr/>
                        <a:lstStyle/>
                        <a:p>
                          <a:pPr algn="ctr" latinLnBrk="1"/>
                          <a:r>
                            <a:rPr lang="en-US" altLang="ko-KR" sz="1800" dirty="0"/>
                            <a:t>0.356</a:t>
                          </a:r>
                          <a:endParaRPr lang="ko-KR" altLang="en-US" sz="1800" dirty="0"/>
                        </a:p>
                      </a:txBody>
                      <a:tcPr marL="137160" marR="137160" marT="68580" marB="68580"/>
                    </a:tc>
                    <a:tc>
                      <a:txBody>
                        <a:bodyPr/>
                        <a:lstStyle/>
                        <a:p>
                          <a:pPr algn="ctr" latinLnBrk="1"/>
                          <a:r>
                            <a:rPr lang="en-US" altLang="ko-KR" sz="1800" dirty="0"/>
                            <a:t>-0.965</a:t>
                          </a:r>
                          <a:endParaRPr lang="ko-KR" altLang="en-US" sz="1800" dirty="0"/>
                        </a:p>
                      </a:txBody>
                      <a:tcPr marL="137160" marR="137160" marT="68580" marB="68580"/>
                    </a:tc>
                    <a:extLst>
                      <a:ext uri="{0D108BD9-81ED-4DB2-BD59-A6C34878D82A}">
                        <a16:rowId xmlns:a16="http://schemas.microsoft.com/office/drawing/2014/main" val="1224029435"/>
                      </a:ext>
                    </a:extLst>
                  </a:tr>
                  <a:tr h="748693">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solidFill>
                                <a:srgbClr val="FF0000"/>
                              </a:solidFill>
                            </a:rPr>
                            <a:t>Relation 3</a:t>
                          </a:r>
                          <a:endParaRPr lang="ko-KR" altLang="en-US" sz="1800" dirty="0">
                            <a:solidFill>
                              <a:srgbClr val="FF0000"/>
                            </a:solidFill>
                          </a:endParaRPr>
                        </a:p>
                      </a:txBody>
                      <a:tcPr marL="137160" marR="137160" marT="68580" marB="68580"/>
                    </a:tc>
                    <a:tc>
                      <a:txBody>
                        <a:bodyPr/>
                        <a:lstStyle/>
                        <a:p>
                          <a:pPr algn="ctr" latinLnBrk="1"/>
                          <a:r>
                            <a:rPr lang="en-US" altLang="ko-KR" sz="1800" dirty="0"/>
                            <a:t>0.0346</a:t>
                          </a:r>
                          <a:endParaRPr lang="ko-KR" altLang="en-US" sz="1800" dirty="0"/>
                        </a:p>
                      </a:txBody>
                      <a:tcPr marL="137160" marR="137160" marT="68580" marB="68580"/>
                    </a:tc>
                    <a:tc>
                      <a:txBody>
                        <a:bodyPr/>
                        <a:lstStyle/>
                        <a:p>
                          <a:pPr algn="ctr" latinLnBrk="1"/>
                          <a:r>
                            <a:rPr lang="en-US" altLang="ko-KR" sz="1800" dirty="0"/>
                            <a:t>65914 K</a:t>
                          </a:r>
                          <a:endParaRPr lang="ko-KR" altLang="en-US" sz="1800" dirty="0"/>
                        </a:p>
                      </a:txBody>
                      <a:tcPr marL="137160" marR="137160" marT="68580" marB="68580"/>
                    </a:tc>
                    <a:tc>
                      <a:txBody>
                        <a:bodyPr/>
                        <a:lstStyle/>
                        <a:p>
                          <a:pPr algn="ctr" latinLnBrk="1"/>
                          <a:r>
                            <a:rPr lang="en-US" altLang="ko-KR" sz="1800" dirty="0"/>
                            <a:t>0.647</a:t>
                          </a:r>
                          <a:endParaRPr lang="ko-KR" altLang="en-US" sz="1800" dirty="0"/>
                        </a:p>
                      </a:txBody>
                      <a:tcPr marL="137160" marR="137160" marT="68580" marB="68580"/>
                    </a:tc>
                    <a:tc>
                      <a:txBody>
                        <a:bodyPr/>
                        <a:lstStyle/>
                        <a:p>
                          <a:pPr algn="ctr" latinLnBrk="1"/>
                          <a:r>
                            <a:rPr lang="en-US" altLang="ko-KR" sz="1800" dirty="0"/>
                            <a:t>-0.966</a:t>
                          </a:r>
                          <a:endParaRPr lang="ko-KR" altLang="en-US" sz="1800" dirty="0"/>
                        </a:p>
                      </a:txBody>
                      <a:tcPr marL="137160" marR="137160" marT="68580" marB="68580"/>
                    </a:tc>
                    <a:extLst>
                      <a:ext uri="{0D108BD9-81ED-4DB2-BD59-A6C34878D82A}">
                        <a16:rowId xmlns:a16="http://schemas.microsoft.com/office/drawing/2014/main" val="528449068"/>
                      </a:ext>
                    </a:extLst>
                  </a:tr>
                </a:tbl>
              </a:graphicData>
            </a:graphic>
          </p:graphicFrame>
        </mc:Choice>
        <mc:Fallback xmlns="">
          <p:graphicFrame>
            <p:nvGraphicFramePr>
              <p:cNvPr id="10" name="표 10">
                <a:extLst>
                  <a:ext uri="{FF2B5EF4-FFF2-40B4-BE49-F238E27FC236}">
                    <a16:creationId xmlns:a16="http://schemas.microsoft.com/office/drawing/2014/main" id="{25E2F81F-21DF-F26A-A492-47ABF6E16DA9}"/>
                  </a:ext>
                </a:extLst>
              </p:cNvPr>
              <p:cNvGraphicFramePr>
                <a:graphicFrameLocks noGrp="1"/>
              </p:cNvGraphicFramePr>
              <p:nvPr>
                <p:extLst>
                  <p:ext uri="{D42A27DB-BD31-4B8C-83A1-F6EECF244321}">
                    <p14:modId xmlns:p14="http://schemas.microsoft.com/office/powerpoint/2010/main" val="3122329719"/>
                  </p:ext>
                </p:extLst>
              </p:nvPr>
            </p:nvGraphicFramePr>
            <p:xfrm>
              <a:off x="457200" y="2180865"/>
              <a:ext cx="6805620" cy="2353035"/>
            </p:xfrm>
            <a:graphic>
              <a:graphicData uri="http://schemas.openxmlformats.org/drawingml/2006/table">
                <a:tbl>
                  <a:tblPr firstRow="1" bandRow="1">
                    <a:tableStyleId>{9D7B26C5-4107-4FEC-AEDC-1716B250A1EF}</a:tableStyleId>
                  </a:tblPr>
                  <a:tblGrid>
                    <a:gridCol w="1333148">
                      <a:extLst>
                        <a:ext uri="{9D8B030D-6E8A-4147-A177-3AD203B41FA5}">
                          <a16:colId xmlns:a16="http://schemas.microsoft.com/office/drawing/2014/main" val="3535142887"/>
                        </a:ext>
                      </a:extLst>
                    </a:gridCol>
                    <a:gridCol w="1363675">
                      <a:extLst>
                        <a:ext uri="{9D8B030D-6E8A-4147-A177-3AD203B41FA5}">
                          <a16:colId xmlns:a16="http://schemas.microsoft.com/office/drawing/2014/main" val="1932043172"/>
                        </a:ext>
                      </a:extLst>
                    </a:gridCol>
                    <a:gridCol w="1372561">
                      <a:extLst>
                        <a:ext uri="{9D8B030D-6E8A-4147-A177-3AD203B41FA5}">
                          <a16:colId xmlns:a16="http://schemas.microsoft.com/office/drawing/2014/main" val="3251849340"/>
                        </a:ext>
                      </a:extLst>
                    </a:gridCol>
                    <a:gridCol w="1245305">
                      <a:extLst>
                        <a:ext uri="{9D8B030D-6E8A-4147-A177-3AD203B41FA5}">
                          <a16:colId xmlns:a16="http://schemas.microsoft.com/office/drawing/2014/main" val="1565866288"/>
                        </a:ext>
                      </a:extLst>
                    </a:gridCol>
                    <a:gridCol w="1490931">
                      <a:extLst>
                        <a:ext uri="{9D8B030D-6E8A-4147-A177-3AD203B41FA5}">
                          <a16:colId xmlns:a16="http://schemas.microsoft.com/office/drawing/2014/main" val="2490315074"/>
                        </a:ext>
                      </a:extLst>
                    </a:gridCol>
                  </a:tblGrid>
                  <a:tr h="855649">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Relation</a:t>
                          </a:r>
                          <a:endParaRPr kumimoji="0" lang="ko-KR" altLang="en-US"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endParaRPr>
                        </a:p>
                      </a:txBody>
                      <a:tcPr marL="137160" marR="137160" marT="68580" marB="68580"/>
                    </a:tc>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Minimum</a:t>
                          </a:r>
                        </a:p>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rPr>
                            <a:t>STD</a:t>
                          </a:r>
                          <a:endParaRPr kumimoji="0" lang="ko-KR" altLang="en-US" sz="1800" b="1" i="0" u="none" strike="noStrike" kern="0" cap="none" spc="0" normalizeH="0" baseline="0" noProof="0" dirty="0">
                            <a:ln>
                              <a:noFill/>
                            </a:ln>
                            <a:solidFill>
                              <a:srgbClr val="000000"/>
                            </a:solidFill>
                            <a:effectLst/>
                            <a:uLnTx/>
                            <a:uFillTx/>
                            <a:latin typeface="Arial"/>
                            <a:ea typeface="맑은 고딕" panose="020B0503020000020004" pitchFamily="50" charset="-127"/>
                            <a:cs typeface="+mn-cs"/>
                            <a:sym typeface="Arial"/>
                          </a:endParaRPr>
                        </a:p>
                      </a:txBody>
                      <a:tcPr marL="137160" marR="137160" marT="68580" marB="68580"/>
                    </a:tc>
                    <a:tc>
                      <a:txBody>
                        <a:bodyPr/>
                        <a:lstStyle/>
                        <a:p>
                          <a:endParaRPr lang="ko-KR"/>
                        </a:p>
                      </a:txBody>
                      <a:tcPr marL="137160" marR="137160" marT="68580" marB="68580">
                        <a:blipFill>
                          <a:blip r:embed="rId5"/>
                          <a:stretch>
                            <a:fillRect l="-196889" t="-709" r="-200000" b="-175177"/>
                          </a:stretch>
                        </a:blipFill>
                      </a:tcPr>
                    </a:tc>
                    <a:tc>
                      <a:txBody>
                        <a:bodyPr/>
                        <a:lstStyle/>
                        <a:p>
                          <a:endParaRPr lang="ko-KR"/>
                        </a:p>
                      </a:txBody>
                      <a:tcPr marL="137160" marR="137160" marT="68580" marB="68580">
                        <a:blipFill>
                          <a:blip r:embed="rId5"/>
                          <a:stretch>
                            <a:fillRect l="-327451" t="-709" r="-120588" b="-175177"/>
                          </a:stretch>
                        </a:blipFill>
                      </a:tcPr>
                    </a:tc>
                    <a:tc>
                      <a:txBody>
                        <a:bodyPr/>
                        <a:lstStyle/>
                        <a:p>
                          <a:endParaRPr lang="ko-KR"/>
                        </a:p>
                      </a:txBody>
                      <a:tcPr marL="137160" marR="137160" marT="68580" marB="68580">
                        <a:blipFill>
                          <a:blip r:embed="rId5"/>
                          <a:stretch>
                            <a:fillRect l="-355918" t="-709" r="-408" b="-175177"/>
                          </a:stretch>
                        </a:blipFill>
                      </a:tcPr>
                    </a:tc>
                    <a:extLst>
                      <a:ext uri="{0D108BD9-81ED-4DB2-BD59-A6C34878D82A}">
                        <a16:rowId xmlns:a16="http://schemas.microsoft.com/office/drawing/2014/main" val="4252594064"/>
                      </a:ext>
                    </a:extLst>
                  </a:tr>
                  <a:tr h="748693">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solidFill>
                                <a:srgbClr val="00B050"/>
                              </a:solidFill>
                            </a:rPr>
                            <a:t>Relation 2</a:t>
                          </a:r>
                          <a:endParaRPr lang="ko-KR" altLang="en-US" sz="1800" dirty="0">
                            <a:solidFill>
                              <a:srgbClr val="00B050"/>
                            </a:solidFill>
                          </a:endParaRPr>
                        </a:p>
                      </a:txBody>
                      <a:tcPr marL="137160" marR="137160" marT="68580" marB="68580"/>
                    </a:tc>
                    <a:tc>
                      <a:txBody>
                        <a:bodyPr/>
                        <a:lstStyle/>
                        <a:p>
                          <a:pPr algn="ctr" latinLnBrk="1"/>
                          <a:r>
                            <a:rPr lang="en-US" altLang="ko-KR" sz="1800" dirty="0"/>
                            <a:t>0.0344</a:t>
                          </a:r>
                          <a:endParaRPr lang="ko-KR" altLang="en-US" sz="1800" dirty="0"/>
                        </a:p>
                      </a:txBody>
                      <a:tcPr marL="137160" marR="137160" marT="68580" marB="68580"/>
                    </a:tc>
                    <a:tc>
                      <a:txBody>
                        <a:bodyPr/>
                        <a:lstStyle/>
                        <a:p>
                          <a:pPr algn="ctr" latinLnBrk="1"/>
                          <a:r>
                            <a:rPr lang="en-US" altLang="ko-KR" sz="1800" dirty="0"/>
                            <a:t>13896 K</a:t>
                          </a:r>
                          <a:endParaRPr lang="ko-KR" altLang="en-US" sz="1800" dirty="0"/>
                        </a:p>
                      </a:txBody>
                      <a:tcPr marL="137160" marR="137160" marT="68580" marB="68580"/>
                    </a:tc>
                    <a:tc>
                      <a:txBody>
                        <a:bodyPr/>
                        <a:lstStyle/>
                        <a:p>
                          <a:pPr algn="ctr" latinLnBrk="1"/>
                          <a:r>
                            <a:rPr lang="en-US" altLang="ko-KR" sz="1800" dirty="0"/>
                            <a:t>0.356</a:t>
                          </a:r>
                          <a:endParaRPr lang="ko-KR" altLang="en-US" sz="1800" dirty="0"/>
                        </a:p>
                      </a:txBody>
                      <a:tcPr marL="137160" marR="137160" marT="68580" marB="68580"/>
                    </a:tc>
                    <a:tc>
                      <a:txBody>
                        <a:bodyPr/>
                        <a:lstStyle/>
                        <a:p>
                          <a:pPr algn="ctr" latinLnBrk="1"/>
                          <a:r>
                            <a:rPr lang="en-US" altLang="ko-KR" sz="1800" dirty="0"/>
                            <a:t>-0.965</a:t>
                          </a:r>
                          <a:endParaRPr lang="ko-KR" altLang="en-US" sz="1800" dirty="0"/>
                        </a:p>
                      </a:txBody>
                      <a:tcPr marL="137160" marR="137160" marT="68580" marB="68580"/>
                    </a:tc>
                    <a:extLst>
                      <a:ext uri="{0D108BD9-81ED-4DB2-BD59-A6C34878D82A}">
                        <a16:rowId xmlns:a16="http://schemas.microsoft.com/office/drawing/2014/main" val="1224029435"/>
                      </a:ext>
                    </a:extLst>
                  </a:tr>
                  <a:tr h="748693">
                    <a:tc>
                      <a:txBody>
                        <a:bodyPr/>
                        <a:lstStyle/>
                        <a:p>
                          <a:pPr marL="0" marR="0" lvl="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sz="1800" dirty="0">
                              <a:solidFill>
                                <a:srgbClr val="FF0000"/>
                              </a:solidFill>
                            </a:rPr>
                            <a:t>Relation 3</a:t>
                          </a:r>
                          <a:endParaRPr lang="ko-KR" altLang="en-US" sz="1800" dirty="0">
                            <a:solidFill>
                              <a:srgbClr val="FF0000"/>
                            </a:solidFill>
                          </a:endParaRPr>
                        </a:p>
                      </a:txBody>
                      <a:tcPr marL="137160" marR="137160" marT="68580" marB="68580"/>
                    </a:tc>
                    <a:tc>
                      <a:txBody>
                        <a:bodyPr/>
                        <a:lstStyle/>
                        <a:p>
                          <a:pPr algn="ctr" latinLnBrk="1"/>
                          <a:r>
                            <a:rPr lang="en-US" altLang="ko-KR" sz="1800" dirty="0"/>
                            <a:t>0.0346</a:t>
                          </a:r>
                          <a:endParaRPr lang="ko-KR" altLang="en-US" sz="1800" dirty="0"/>
                        </a:p>
                      </a:txBody>
                      <a:tcPr marL="137160" marR="137160" marT="68580" marB="68580"/>
                    </a:tc>
                    <a:tc>
                      <a:txBody>
                        <a:bodyPr/>
                        <a:lstStyle/>
                        <a:p>
                          <a:pPr algn="ctr" latinLnBrk="1"/>
                          <a:r>
                            <a:rPr lang="en-US" altLang="ko-KR" sz="1800" dirty="0"/>
                            <a:t>65914 K</a:t>
                          </a:r>
                          <a:endParaRPr lang="ko-KR" altLang="en-US" sz="1800" dirty="0"/>
                        </a:p>
                      </a:txBody>
                      <a:tcPr marL="137160" marR="137160" marT="68580" marB="68580"/>
                    </a:tc>
                    <a:tc>
                      <a:txBody>
                        <a:bodyPr/>
                        <a:lstStyle/>
                        <a:p>
                          <a:pPr algn="ctr" latinLnBrk="1"/>
                          <a:r>
                            <a:rPr lang="en-US" altLang="ko-KR" sz="1800" dirty="0"/>
                            <a:t>0.647</a:t>
                          </a:r>
                          <a:endParaRPr lang="ko-KR" altLang="en-US" sz="1800" dirty="0"/>
                        </a:p>
                      </a:txBody>
                      <a:tcPr marL="137160" marR="137160" marT="68580" marB="68580"/>
                    </a:tc>
                    <a:tc>
                      <a:txBody>
                        <a:bodyPr/>
                        <a:lstStyle/>
                        <a:p>
                          <a:pPr algn="ctr" latinLnBrk="1"/>
                          <a:r>
                            <a:rPr lang="en-US" altLang="ko-KR" sz="1800" dirty="0"/>
                            <a:t>-0.966</a:t>
                          </a:r>
                          <a:endParaRPr lang="ko-KR" altLang="en-US" sz="1800" dirty="0"/>
                        </a:p>
                      </a:txBody>
                      <a:tcPr marL="137160" marR="137160" marT="68580" marB="68580"/>
                    </a:tc>
                    <a:extLst>
                      <a:ext uri="{0D108BD9-81ED-4DB2-BD59-A6C34878D82A}">
                        <a16:rowId xmlns:a16="http://schemas.microsoft.com/office/drawing/2014/main" val="528449068"/>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01EC81-792D-2753-090C-506A8D9FDD3A}"/>
                  </a:ext>
                </a:extLst>
              </p:cNvPr>
              <p:cNvSpPr txBox="1"/>
              <p:nvPr/>
            </p:nvSpPr>
            <p:spPr>
              <a:xfrm>
                <a:off x="9244673" y="1472979"/>
                <a:ext cx="8642448" cy="707886"/>
              </a:xfrm>
              <a:prstGeom prst="rect">
                <a:avLst/>
              </a:prstGeom>
              <a:noFill/>
            </p:spPr>
            <p:txBody>
              <a:bodyPr wrap="square" rtlCol="0">
                <a:spAutoFit/>
              </a:bodyPr>
              <a:lstStyle/>
              <a:p>
                <a:r>
                  <a:rPr lang="en-US" altLang="ko-KR" sz="4000" dirty="0">
                    <a:latin typeface="나눔스퀘어OTF ExtraBold" panose="020B0600000101010101" pitchFamily="34" charset="-127"/>
                    <a:ea typeface="나눔스퀘어OTF ExtraBold" panose="020B0600000101010101" pitchFamily="34" charset="-127"/>
                  </a:rPr>
                  <a:t>Relation-2</a:t>
                </a:r>
                <a14:m>
                  <m:oMath xmlns:m="http://schemas.openxmlformats.org/officeDocument/2006/math">
                    <m:r>
                      <a:rPr lang="en-US" altLang="ko-KR" sz="4000" b="0" i="0" smtClean="0">
                        <a:latin typeface="Cambria Math" panose="02040503050406030204" pitchFamily="18" charset="0"/>
                        <a:ea typeface="나눔스퀘어OTF ExtraBold" panose="020B0600000101010101" pitchFamily="34" charset="-127"/>
                      </a:rPr>
                      <m:t> </m:t>
                    </m:r>
                    <m:sSub>
                      <m:sSubPr>
                        <m:ctrlPr>
                          <a:rPr lang="en-US" altLang="ko-KR" sz="4000" b="0" i="1" smtClean="0">
                            <a:latin typeface="Cambria Math" panose="02040503050406030204" pitchFamily="18" charset="0"/>
                            <a:ea typeface="나눔스퀘어OTF ExtraBold" panose="020B0600000101010101" pitchFamily="34" charset="-127"/>
                          </a:rPr>
                        </m:ctrlPr>
                      </m:sSubPr>
                      <m:e>
                        <m:r>
                          <a:rPr lang="en-US" altLang="ko-KR" sz="4000" b="0" i="1" smtClean="0">
                            <a:latin typeface="Cambria Math" panose="02040503050406030204" pitchFamily="18" charset="0"/>
                            <a:ea typeface="나눔스퀘어OTF ExtraBold" panose="020B0600000101010101" pitchFamily="34" charset="-127"/>
                          </a:rPr>
                          <m:t>𝜎</m:t>
                        </m:r>
                      </m:e>
                      <m:sub>
                        <m:r>
                          <a:rPr lang="en-US" altLang="ko-KR" sz="4000" b="0" i="1" smtClean="0">
                            <a:latin typeface="Cambria Math" panose="02040503050406030204" pitchFamily="18" charset="0"/>
                            <a:ea typeface="나눔스퀘어OTF ExtraBold" panose="020B0600000101010101" pitchFamily="34" charset="-127"/>
                          </a:rPr>
                          <m:t>𝑅</m:t>
                        </m:r>
                        <m:r>
                          <a:rPr lang="en-US" altLang="ko-KR" sz="4000" b="0" i="1" smtClean="0">
                            <a:latin typeface="Cambria Math" panose="02040503050406030204" pitchFamily="18" charset="0"/>
                            <a:ea typeface="나눔스퀘어OTF ExtraBold" panose="020B0600000101010101" pitchFamily="34" charset="-127"/>
                          </a:rPr>
                          <m:t>2</m:t>
                        </m:r>
                      </m:sub>
                    </m:sSub>
                  </m:oMath>
                </a14:m>
                <a:r>
                  <a:rPr lang="en-US" altLang="ko-KR" sz="4000" dirty="0">
                    <a:latin typeface="나눔스퀘어OTF ExtraBold" panose="020B0600000101010101" pitchFamily="34" charset="-127"/>
                    <a:ea typeface="나눔스퀘어OTF ExtraBold" panose="020B0600000101010101" pitchFamily="34" charset="-127"/>
                  </a:rPr>
                  <a:t>  vs  Relation-3 </a:t>
                </a:r>
                <a14:m>
                  <m:oMath xmlns:m="http://schemas.openxmlformats.org/officeDocument/2006/math">
                    <m:sSub>
                      <m:sSubPr>
                        <m:ctrlPr>
                          <a:rPr lang="en-US" altLang="ko-KR" sz="4000" i="1">
                            <a:latin typeface="Cambria Math" panose="02040503050406030204" pitchFamily="18" charset="0"/>
                            <a:ea typeface="나눔스퀘어OTF ExtraBold" panose="020B0600000101010101" pitchFamily="34" charset="-127"/>
                          </a:rPr>
                        </m:ctrlPr>
                      </m:sSubPr>
                      <m:e>
                        <m:r>
                          <a:rPr lang="en-US" altLang="ko-KR" sz="4000" i="1">
                            <a:latin typeface="Cambria Math" panose="02040503050406030204" pitchFamily="18" charset="0"/>
                            <a:ea typeface="나눔스퀘어OTF ExtraBold" panose="020B0600000101010101" pitchFamily="34" charset="-127"/>
                          </a:rPr>
                          <m:t>𝜎</m:t>
                        </m:r>
                      </m:e>
                      <m:sub>
                        <m:r>
                          <a:rPr lang="en-US" altLang="ko-KR" sz="4000" i="1">
                            <a:latin typeface="Cambria Math" panose="02040503050406030204" pitchFamily="18" charset="0"/>
                            <a:ea typeface="나눔스퀘어OTF ExtraBold" panose="020B0600000101010101" pitchFamily="34" charset="-127"/>
                          </a:rPr>
                          <m:t>𝑅</m:t>
                        </m:r>
                        <m:r>
                          <a:rPr lang="en-US" altLang="ko-KR" sz="4000" b="0" i="1" smtClean="0">
                            <a:latin typeface="Cambria Math" panose="02040503050406030204" pitchFamily="18" charset="0"/>
                            <a:ea typeface="나눔스퀘어OTF ExtraBold" panose="020B0600000101010101" pitchFamily="34" charset="-127"/>
                          </a:rPr>
                          <m:t>3</m:t>
                        </m:r>
                      </m:sub>
                    </m:sSub>
                  </m:oMath>
                </a14:m>
                <a:r>
                  <a:rPr lang="en-US" altLang="ko-KR" sz="4000" dirty="0">
                    <a:latin typeface="나눔스퀘어OTF ExtraBold" panose="020B0600000101010101" pitchFamily="34" charset="-127"/>
                    <a:ea typeface="나눔스퀘어OTF ExtraBold" panose="020B0600000101010101" pitchFamily="34" charset="-127"/>
                  </a:rPr>
                  <a:t> </a:t>
                </a:r>
                <a:endParaRPr lang="ko-KR" altLang="en-US" sz="4000" dirty="0">
                  <a:latin typeface="나눔스퀘어OTF ExtraBold" panose="020B0600000101010101" pitchFamily="34" charset="-127"/>
                  <a:ea typeface="나눔스퀘어OTF ExtraBold" panose="020B0600000101010101" pitchFamily="34" charset="-127"/>
                </a:endParaRPr>
              </a:p>
            </p:txBody>
          </p:sp>
        </mc:Choice>
        <mc:Fallback xmlns="">
          <p:sp>
            <p:nvSpPr>
              <p:cNvPr id="5" name="TextBox 4">
                <a:extLst>
                  <a:ext uri="{FF2B5EF4-FFF2-40B4-BE49-F238E27FC236}">
                    <a16:creationId xmlns:a16="http://schemas.microsoft.com/office/drawing/2014/main" id="{8E01EC81-792D-2753-090C-506A8D9FDD3A}"/>
                  </a:ext>
                </a:extLst>
              </p:cNvPr>
              <p:cNvSpPr txBox="1">
                <a:spLocks noRot="1" noChangeAspect="1" noMove="1" noResize="1" noEditPoints="1" noAdjustHandles="1" noChangeArrowheads="1" noChangeShapeType="1" noTextEdit="1"/>
              </p:cNvSpPr>
              <p:nvPr/>
            </p:nvSpPr>
            <p:spPr>
              <a:xfrm>
                <a:off x="9244673" y="1472979"/>
                <a:ext cx="8642448" cy="707886"/>
              </a:xfrm>
              <a:prstGeom prst="rect">
                <a:avLst/>
              </a:prstGeom>
              <a:blipFill>
                <a:blip r:embed="rId6"/>
                <a:stretch>
                  <a:fillRect l="-2541" t="-15517" b="-362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표 10">
                <a:extLst>
                  <a:ext uri="{FF2B5EF4-FFF2-40B4-BE49-F238E27FC236}">
                    <a16:creationId xmlns:a16="http://schemas.microsoft.com/office/drawing/2014/main" id="{E781CE2B-715D-1684-A4E9-8B2D9EC40AA5}"/>
                  </a:ext>
                </a:extLst>
              </p:cNvPr>
              <p:cNvGraphicFramePr>
                <a:graphicFrameLocks noGrp="1"/>
              </p:cNvGraphicFramePr>
              <p:nvPr>
                <p:extLst>
                  <p:ext uri="{D42A27DB-BD31-4B8C-83A1-F6EECF244321}">
                    <p14:modId xmlns:p14="http://schemas.microsoft.com/office/powerpoint/2010/main" val="1831792206"/>
                  </p:ext>
                </p:extLst>
              </p:nvPr>
            </p:nvGraphicFramePr>
            <p:xfrm>
              <a:off x="9180443" y="2536793"/>
              <a:ext cx="8216662" cy="3119947"/>
            </p:xfrm>
            <a:graphic>
              <a:graphicData uri="http://schemas.openxmlformats.org/drawingml/2006/table">
                <a:tbl>
                  <a:tblPr firstRow="1" bandRow="1">
                    <a:tableStyleId>{8799B23B-EC83-4686-B30A-512413B5E67A}</a:tableStyleId>
                  </a:tblPr>
                  <a:tblGrid>
                    <a:gridCol w="2844578">
                      <a:extLst>
                        <a:ext uri="{9D8B030D-6E8A-4147-A177-3AD203B41FA5}">
                          <a16:colId xmlns:a16="http://schemas.microsoft.com/office/drawing/2014/main" val="3702445799"/>
                        </a:ext>
                      </a:extLst>
                    </a:gridCol>
                    <a:gridCol w="2686042">
                      <a:extLst>
                        <a:ext uri="{9D8B030D-6E8A-4147-A177-3AD203B41FA5}">
                          <a16:colId xmlns:a16="http://schemas.microsoft.com/office/drawing/2014/main" val="4196711106"/>
                        </a:ext>
                      </a:extLst>
                    </a:gridCol>
                    <a:gridCol w="2686042">
                      <a:extLst>
                        <a:ext uri="{9D8B030D-6E8A-4147-A177-3AD203B41FA5}">
                          <a16:colId xmlns:a16="http://schemas.microsoft.com/office/drawing/2014/main" val="1664084428"/>
                        </a:ext>
                      </a:extLst>
                    </a:gridCol>
                  </a:tblGrid>
                  <a:tr h="539474">
                    <a:tc>
                      <a:txBody>
                        <a:bodyPr/>
                        <a:lstStyle/>
                        <a:p>
                          <a:pPr latinLnBrk="1"/>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800" b="0" i="1" smtClean="0">
                                        <a:latin typeface="Cambria Math" panose="02040503050406030204" pitchFamily="18" charset="0"/>
                                        <a:ea typeface="나눔스퀘어OTF ExtraBold" panose="020B0600000101010101" pitchFamily="34" charset="-127"/>
                                      </a:rPr>
                                    </m:ctrlPr>
                                  </m:sSubPr>
                                  <m:e>
                                    <m:r>
                                      <a:rPr lang="en-US" altLang="ko-KR" sz="2800" b="0" i="1" smtClean="0">
                                        <a:latin typeface="Cambria Math" panose="02040503050406030204" pitchFamily="18" charset="0"/>
                                        <a:ea typeface="나눔스퀘어OTF ExtraBold" panose="020B0600000101010101" pitchFamily="34" charset="-127"/>
                                      </a:rPr>
                                      <m:t>𝜎</m:t>
                                    </m:r>
                                  </m:e>
                                  <m:sub>
                                    <m:r>
                                      <a:rPr lang="en-US" altLang="ko-KR" sz="2800" b="0" i="1" smtClean="0">
                                        <a:latin typeface="Cambria Math" panose="02040503050406030204" pitchFamily="18" charset="0"/>
                                        <a:ea typeface="나눔스퀘어OTF ExtraBold" panose="020B0600000101010101" pitchFamily="34" charset="-127"/>
                                      </a:rPr>
                                      <m:t>𝑅</m:t>
                                    </m:r>
                                    <m:r>
                                      <a:rPr lang="en-US" altLang="ko-KR" sz="2800" b="0" i="1" smtClean="0">
                                        <a:latin typeface="Cambria Math" panose="02040503050406030204" pitchFamily="18" charset="0"/>
                                        <a:ea typeface="나눔스퀘어OTF ExtraBold" panose="020B0600000101010101" pitchFamily="34" charset="-127"/>
                                      </a:rPr>
                                      <m:t>2</m:t>
                                    </m:r>
                                  </m:sub>
                                </m:sSub>
                              </m:oMath>
                            </m:oMathPara>
                          </a14:m>
                          <a:endParaRPr lang="en-US" altLang="ko-KR" sz="2800"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2800" i="1" smtClean="0">
                                        <a:latin typeface="Cambria Math" panose="02040503050406030204" pitchFamily="18" charset="0"/>
                                        <a:ea typeface="나눔스퀘어OTF ExtraBold" panose="020B0600000101010101" pitchFamily="34" charset="-127"/>
                                      </a:rPr>
                                    </m:ctrlPr>
                                  </m:sSubPr>
                                  <m:e>
                                    <m:r>
                                      <a:rPr lang="en-US" altLang="ko-KR" sz="2800" i="1">
                                        <a:latin typeface="Cambria Math" panose="02040503050406030204" pitchFamily="18" charset="0"/>
                                        <a:ea typeface="나눔스퀘어OTF ExtraBold" panose="020B0600000101010101" pitchFamily="34" charset="-127"/>
                                      </a:rPr>
                                      <m:t>𝜎</m:t>
                                    </m:r>
                                  </m:e>
                                  <m:sub>
                                    <m:r>
                                      <a:rPr lang="en-US" altLang="ko-KR" sz="2800" i="1">
                                        <a:latin typeface="Cambria Math" panose="02040503050406030204" pitchFamily="18" charset="0"/>
                                        <a:ea typeface="나눔스퀘어OTF ExtraBold" panose="020B0600000101010101" pitchFamily="34" charset="-127"/>
                                      </a:rPr>
                                      <m:t>𝑅</m:t>
                                    </m:r>
                                    <m:r>
                                      <a:rPr lang="en-US" altLang="ko-KR" sz="2800" b="0" i="1" smtClean="0">
                                        <a:latin typeface="Cambria Math" panose="02040503050406030204" pitchFamily="18" charset="0"/>
                                        <a:ea typeface="나눔스퀘어OTF ExtraBold" panose="020B0600000101010101" pitchFamily="34" charset="-127"/>
                                      </a:rPr>
                                      <m:t>3</m:t>
                                    </m:r>
                                  </m:sub>
                                </m:sSub>
                              </m:oMath>
                            </m:oMathPara>
                          </a14:m>
                          <a:endParaRPr lang="ko-KR" altLang="en-US" sz="2800" dirty="0"/>
                        </a:p>
                      </a:txBody>
                      <a:tcPr/>
                    </a:tc>
                    <a:extLst>
                      <a:ext uri="{0D108BD9-81ED-4DB2-BD59-A6C34878D82A}">
                        <a16:rowId xmlns:a16="http://schemas.microsoft.com/office/drawing/2014/main" val="2127848705"/>
                      </a:ext>
                    </a:extLst>
                  </a:tr>
                  <a:tr h="1208873">
                    <a:tc>
                      <a:txBody>
                        <a:bodyPr/>
                        <a:lstStyle/>
                        <a:p>
                          <a:pPr algn="ctr" latinLnBrk="1"/>
                          <a:endParaRPr lang="en-US" altLang="ko-KR" sz="2800" dirty="0"/>
                        </a:p>
                        <a:p>
                          <a:pPr algn="ctr" latinLnBrk="1"/>
                          <a:r>
                            <a:rPr lang="en-US" altLang="ko-KR" sz="2800" dirty="0"/>
                            <a:t>Mean</a:t>
                          </a:r>
                          <a:endParaRPr lang="ko-KR" altLang="en-US" sz="2800" dirty="0"/>
                        </a:p>
                      </a:txBody>
                      <a:tcPr/>
                    </a:tc>
                    <a:tc>
                      <a:txBody>
                        <a:bodyPr/>
                        <a:lstStyle/>
                        <a:p>
                          <a:pPr algn="ctr" latinLnBrk="1"/>
                          <a:endParaRPr lang="en-US" altLang="ko-KR" sz="2800" dirty="0"/>
                        </a:p>
                        <a:p>
                          <a:pPr algn="ctr" latinLnBrk="1"/>
                          <a:r>
                            <a:rPr lang="en-US" altLang="ko-KR" sz="2800" dirty="0"/>
                            <a:t>0.0389</a:t>
                          </a:r>
                          <a:endParaRPr lang="ko-KR" altLang="en-US" sz="2800" dirty="0"/>
                        </a:p>
                      </a:txBody>
                      <a:tcPr/>
                    </a:tc>
                    <a:tc>
                      <a:txBody>
                        <a:bodyPr/>
                        <a:lstStyle/>
                        <a:p>
                          <a:pPr latinLnBrk="1"/>
                          <a:endParaRPr lang="en-US" altLang="ko-KR" sz="2800" dirty="0"/>
                        </a:p>
                        <a:p>
                          <a:pPr algn="ctr" latinLnBrk="1"/>
                          <a:r>
                            <a:rPr lang="en-US" altLang="ko-KR" sz="2800" dirty="0"/>
                            <a:t>0.0392</a:t>
                          </a:r>
                          <a:endParaRPr lang="ko-KR" altLang="en-US" sz="2800" dirty="0"/>
                        </a:p>
                      </a:txBody>
                      <a:tcPr/>
                    </a:tc>
                    <a:extLst>
                      <a:ext uri="{0D108BD9-81ED-4DB2-BD59-A6C34878D82A}">
                        <a16:rowId xmlns:a16="http://schemas.microsoft.com/office/drawing/2014/main" val="2718578128"/>
                      </a:ext>
                    </a:extLst>
                  </a:tr>
                  <a:tr h="916038">
                    <a:tc>
                      <a:txBody>
                        <a:bodyPr/>
                        <a:lstStyle/>
                        <a:p>
                          <a:pPr latinLnBrk="1"/>
                          <a:endParaRPr lang="en-US" altLang="ko-KR" sz="2800" dirty="0"/>
                        </a:p>
                        <a:p>
                          <a:pPr algn="ctr" latinLnBrk="1"/>
                          <a14:m>
                            <m:oMathPara xmlns:m="http://schemas.openxmlformats.org/officeDocument/2006/math">
                              <m:oMathParaPr>
                                <m:jc m:val="centerGroup"/>
                              </m:oMathParaPr>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𝑆</m:t>
                                    </m:r>
                                  </m:e>
                                  <m:sub>
                                    <m:r>
                                      <a:rPr lang="en-US" altLang="ko-KR" sz="2800" b="0" i="1" smtClean="0">
                                        <a:latin typeface="Cambria Math" panose="02040503050406030204" pitchFamily="18" charset="0"/>
                                      </a:rPr>
                                      <m:t>𝐸</m:t>
                                    </m:r>
                                  </m:sub>
                                </m:sSub>
                              </m:oMath>
                            </m:oMathPara>
                          </a14:m>
                          <a:endParaRPr lang="en-US" altLang="ko-KR" sz="2800" dirty="0"/>
                        </a:p>
                        <a:p>
                          <a:pPr latinLnBrk="1"/>
                          <a:endParaRPr lang="ko-KR" altLang="en-US" sz="2800" dirty="0"/>
                        </a:p>
                      </a:txBody>
                      <a:tcPr/>
                    </a:tc>
                    <a:tc>
                      <a:txBody>
                        <a:bodyPr/>
                        <a:lstStyle/>
                        <a:p>
                          <a:pPr algn="l" latinLnBrk="1"/>
                          <a:endParaRPr lang="en-US" altLang="ko-KR" sz="2800" dirty="0"/>
                        </a:p>
                        <a:p>
                          <a:pPr algn="ctr" latinLnBrk="1"/>
                          <a:r>
                            <a:rPr lang="en-US" altLang="ko-KR" sz="2800" dirty="0"/>
                            <a:t>3.000e-5</a:t>
                          </a:r>
                          <a:endParaRPr lang="ko-KR" altLang="en-US" sz="280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28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t>3.011e-5</a:t>
                          </a:r>
                          <a:endParaRPr lang="ko-KR" altLang="en-US" sz="2800" dirty="0"/>
                        </a:p>
                        <a:p>
                          <a:pPr latinLnBrk="1"/>
                          <a:endParaRPr lang="ko-KR" altLang="en-US" sz="2800" dirty="0"/>
                        </a:p>
                      </a:txBody>
                      <a:tcPr/>
                    </a:tc>
                    <a:extLst>
                      <a:ext uri="{0D108BD9-81ED-4DB2-BD59-A6C34878D82A}">
                        <a16:rowId xmlns:a16="http://schemas.microsoft.com/office/drawing/2014/main" val="1569596485"/>
                      </a:ext>
                    </a:extLst>
                  </a:tr>
                </a:tbl>
              </a:graphicData>
            </a:graphic>
          </p:graphicFrame>
        </mc:Choice>
        <mc:Fallback xmlns="">
          <p:graphicFrame>
            <p:nvGraphicFramePr>
              <p:cNvPr id="11" name="표 10">
                <a:extLst>
                  <a:ext uri="{FF2B5EF4-FFF2-40B4-BE49-F238E27FC236}">
                    <a16:creationId xmlns:a16="http://schemas.microsoft.com/office/drawing/2014/main" id="{E781CE2B-715D-1684-A4E9-8B2D9EC40AA5}"/>
                  </a:ext>
                </a:extLst>
              </p:cNvPr>
              <p:cNvGraphicFramePr>
                <a:graphicFrameLocks noGrp="1"/>
              </p:cNvGraphicFramePr>
              <p:nvPr>
                <p:extLst>
                  <p:ext uri="{D42A27DB-BD31-4B8C-83A1-F6EECF244321}">
                    <p14:modId xmlns:p14="http://schemas.microsoft.com/office/powerpoint/2010/main" val="1831792206"/>
                  </p:ext>
                </p:extLst>
              </p:nvPr>
            </p:nvGraphicFramePr>
            <p:xfrm>
              <a:off x="9180443" y="2536793"/>
              <a:ext cx="8216662" cy="3119947"/>
            </p:xfrm>
            <a:graphic>
              <a:graphicData uri="http://schemas.openxmlformats.org/drawingml/2006/table">
                <a:tbl>
                  <a:tblPr firstRow="1" bandRow="1">
                    <a:tableStyleId>{8799B23B-EC83-4686-B30A-512413B5E67A}</a:tableStyleId>
                  </a:tblPr>
                  <a:tblGrid>
                    <a:gridCol w="2844578">
                      <a:extLst>
                        <a:ext uri="{9D8B030D-6E8A-4147-A177-3AD203B41FA5}">
                          <a16:colId xmlns:a16="http://schemas.microsoft.com/office/drawing/2014/main" val="3702445799"/>
                        </a:ext>
                      </a:extLst>
                    </a:gridCol>
                    <a:gridCol w="2686042">
                      <a:extLst>
                        <a:ext uri="{9D8B030D-6E8A-4147-A177-3AD203B41FA5}">
                          <a16:colId xmlns:a16="http://schemas.microsoft.com/office/drawing/2014/main" val="4196711106"/>
                        </a:ext>
                      </a:extLst>
                    </a:gridCol>
                    <a:gridCol w="2686042">
                      <a:extLst>
                        <a:ext uri="{9D8B030D-6E8A-4147-A177-3AD203B41FA5}">
                          <a16:colId xmlns:a16="http://schemas.microsoft.com/office/drawing/2014/main" val="1664084428"/>
                        </a:ext>
                      </a:extLst>
                    </a:gridCol>
                  </a:tblGrid>
                  <a:tr h="539474">
                    <a:tc>
                      <a:txBody>
                        <a:bodyPr/>
                        <a:lstStyle/>
                        <a:p>
                          <a:pPr latinLnBrk="1"/>
                          <a:endParaRPr lang="ko-KR" altLang="en-US" dirty="0"/>
                        </a:p>
                      </a:txBody>
                      <a:tcPr/>
                    </a:tc>
                    <a:tc>
                      <a:txBody>
                        <a:bodyPr/>
                        <a:lstStyle/>
                        <a:p>
                          <a:endParaRPr lang="ko-KR"/>
                        </a:p>
                      </a:txBody>
                      <a:tcPr>
                        <a:blipFill>
                          <a:blip r:embed="rId7"/>
                          <a:stretch>
                            <a:fillRect l="-106122" t="-1124" r="-100680" b="-478652"/>
                          </a:stretch>
                        </a:blipFill>
                      </a:tcPr>
                    </a:tc>
                    <a:tc>
                      <a:txBody>
                        <a:bodyPr/>
                        <a:lstStyle/>
                        <a:p>
                          <a:endParaRPr lang="ko-KR"/>
                        </a:p>
                      </a:txBody>
                      <a:tcPr>
                        <a:blipFill>
                          <a:blip r:embed="rId7"/>
                          <a:stretch>
                            <a:fillRect l="-206122" t="-1124" r="-680" b="-478652"/>
                          </a:stretch>
                        </a:blipFill>
                      </a:tcPr>
                    </a:tc>
                    <a:extLst>
                      <a:ext uri="{0D108BD9-81ED-4DB2-BD59-A6C34878D82A}">
                        <a16:rowId xmlns:a16="http://schemas.microsoft.com/office/drawing/2014/main" val="2127848705"/>
                      </a:ext>
                    </a:extLst>
                  </a:tr>
                  <a:tr h="1208873">
                    <a:tc>
                      <a:txBody>
                        <a:bodyPr/>
                        <a:lstStyle/>
                        <a:p>
                          <a:pPr algn="ctr" latinLnBrk="1"/>
                          <a:endParaRPr lang="en-US" altLang="ko-KR" sz="2800" dirty="0"/>
                        </a:p>
                        <a:p>
                          <a:pPr algn="ctr" latinLnBrk="1"/>
                          <a:r>
                            <a:rPr lang="en-US" altLang="ko-KR" sz="2800" dirty="0"/>
                            <a:t>Mean</a:t>
                          </a:r>
                          <a:endParaRPr lang="ko-KR" altLang="en-US" sz="2800" dirty="0"/>
                        </a:p>
                      </a:txBody>
                      <a:tcPr/>
                    </a:tc>
                    <a:tc>
                      <a:txBody>
                        <a:bodyPr/>
                        <a:lstStyle/>
                        <a:p>
                          <a:pPr algn="ctr" latinLnBrk="1"/>
                          <a:endParaRPr lang="en-US" altLang="ko-KR" sz="2800" dirty="0"/>
                        </a:p>
                        <a:p>
                          <a:pPr algn="ctr" latinLnBrk="1"/>
                          <a:r>
                            <a:rPr lang="en-US" altLang="ko-KR" sz="2800" dirty="0"/>
                            <a:t>0.0389</a:t>
                          </a:r>
                          <a:endParaRPr lang="ko-KR" altLang="en-US" sz="2800" dirty="0"/>
                        </a:p>
                      </a:txBody>
                      <a:tcPr/>
                    </a:tc>
                    <a:tc>
                      <a:txBody>
                        <a:bodyPr/>
                        <a:lstStyle/>
                        <a:p>
                          <a:pPr latinLnBrk="1"/>
                          <a:endParaRPr lang="en-US" altLang="ko-KR" sz="2800" dirty="0"/>
                        </a:p>
                        <a:p>
                          <a:pPr algn="ctr" latinLnBrk="1"/>
                          <a:r>
                            <a:rPr lang="en-US" altLang="ko-KR" sz="2800" dirty="0"/>
                            <a:t>0.0392</a:t>
                          </a:r>
                          <a:endParaRPr lang="ko-KR" altLang="en-US" sz="2800" dirty="0"/>
                        </a:p>
                      </a:txBody>
                      <a:tcPr/>
                    </a:tc>
                    <a:extLst>
                      <a:ext uri="{0D108BD9-81ED-4DB2-BD59-A6C34878D82A}">
                        <a16:rowId xmlns:a16="http://schemas.microsoft.com/office/drawing/2014/main" val="2718578128"/>
                      </a:ext>
                    </a:extLst>
                  </a:tr>
                  <a:tr h="1371600">
                    <a:tc>
                      <a:txBody>
                        <a:bodyPr/>
                        <a:lstStyle/>
                        <a:p>
                          <a:endParaRPr lang="ko-KR"/>
                        </a:p>
                      </a:txBody>
                      <a:tcPr>
                        <a:blipFill>
                          <a:blip r:embed="rId7"/>
                          <a:stretch>
                            <a:fillRect l="-214" t="-128000" r="-189507" b="-1333"/>
                          </a:stretch>
                        </a:blipFill>
                      </a:tcPr>
                    </a:tc>
                    <a:tc>
                      <a:txBody>
                        <a:bodyPr/>
                        <a:lstStyle/>
                        <a:p>
                          <a:pPr algn="l" latinLnBrk="1"/>
                          <a:endParaRPr lang="en-US" altLang="ko-KR" sz="2800" dirty="0"/>
                        </a:p>
                        <a:p>
                          <a:pPr algn="ctr" latinLnBrk="1"/>
                          <a:r>
                            <a:rPr lang="en-US" altLang="ko-KR" sz="2800" dirty="0"/>
                            <a:t>3.000e-5</a:t>
                          </a:r>
                          <a:endParaRPr lang="ko-KR" altLang="en-US" sz="280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28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t>3.011e-5</a:t>
                          </a:r>
                          <a:endParaRPr lang="ko-KR" altLang="en-US" sz="2800" dirty="0"/>
                        </a:p>
                        <a:p>
                          <a:pPr latinLnBrk="1"/>
                          <a:endParaRPr lang="ko-KR" altLang="en-US" sz="2800" dirty="0"/>
                        </a:p>
                      </a:txBody>
                      <a:tcPr/>
                    </a:tc>
                    <a:extLst>
                      <a:ext uri="{0D108BD9-81ED-4DB2-BD59-A6C34878D82A}">
                        <a16:rowId xmlns:a16="http://schemas.microsoft.com/office/drawing/2014/main" val="1569596485"/>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A6D53E-EBDD-8AD2-3CAD-D1B07FF8F4ED}"/>
                  </a:ext>
                </a:extLst>
              </p:cNvPr>
              <p:cNvSpPr txBox="1"/>
              <p:nvPr/>
            </p:nvSpPr>
            <p:spPr>
              <a:xfrm>
                <a:off x="8392227" y="5928999"/>
                <a:ext cx="8095796"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4400" b="0" i="1" smtClean="0">
                          <a:latin typeface="Cambria Math" panose="02040503050406030204" pitchFamily="18" charset="0"/>
                        </a:rPr>
                        <m:t>𝐷</m:t>
                      </m:r>
                      <m:r>
                        <a:rPr lang="en-US" altLang="ko-KR" sz="4400" b="0" i="1" smtClean="0">
                          <a:latin typeface="Cambria Math" panose="02040503050406030204" pitchFamily="18" charset="0"/>
                        </a:rPr>
                        <m:t>=</m:t>
                      </m:r>
                      <m:r>
                        <m:rPr>
                          <m:nor/>
                        </m:rPr>
                        <a:rPr lang="en-US" altLang="ko-KR" sz="4400" dirty="0"/>
                        <m:t>0.0389</m:t>
                      </m:r>
                      <m:r>
                        <m:rPr>
                          <m:nor/>
                        </m:rPr>
                        <a:rPr lang="en-US" altLang="ko-KR" sz="4400" b="0" i="0" dirty="0" smtClean="0"/>
                        <m:t>−0.0392 = −2.424</m:t>
                      </m:r>
                      <m:r>
                        <m:rPr>
                          <m:nor/>
                        </m:rPr>
                        <a:rPr lang="en-US" altLang="ko-KR" sz="4400" b="0" i="0" dirty="0" smtClean="0"/>
                        <m:t>e</m:t>
                      </m:r>
                      <m:r>
                        <m:rPr>
                          <m:nor/>
                        </m:rPr>
                        <a:rPr lang="en-US" altLang="ko-KR" sz="4400" b="0" i="0" dirty="0" smtClean="0"/>
                        <m:t>−4</m:t>
                      </m:r>
                    </m:oMath>
                  </m:oMathPara>
                </a14:m>
                <a:endParaRPr lang="ko-KR" altLang="en-US" sz="4400" dirty="0"/>
              </a:p>
            </p:txBody>
          </p:sp>
        </mc:Choice>
        <mc:Fallback xmlns="">
          <p:sp>
            <p:nvSpPr>
              <p:cNvPr id="14" name="TextBox 13">
                <a:extLst>
                  <a:ext uri="{FF2B5EF4-FFF2-40B4-BE49-F238E27FC236}">
                    <a16:creationId xmlns:a16="http://schemas.microsoft.com/office/drawing/2014/main" id="{79A6D53E-EBDD-8AD2-3CAD-D1B07FF8F4ED}"/>
                  </a:ext>
                </a:extLst>
              </p:cNvPr>
              <p:cNvSpPr txBox="1">
                <a:spLocks noRot="1" noChangeAspect="1" noMove="1" noResize="1" noEditPoints="1" noAdjustHandles="1" noChangeArrowheads="1" noChangeShapeType="1" noTextEdit="1"/>
              </p:cNvSpPr>
              <p:nvPr/>
            </p:nvSpPr>
            <p:spPr>
              <a:xfrm>
                <a:off x="8392227" y="5928999"/>
                <a:ext cx="8095796" cy="76944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8092970-9127-0F91-8257-C55EC14B85F5}"/>
                  </a:ext>
                </a:extLst>
              </p:cNvPr>
              <p:cNvSpPr txBox="1"/>
              <p:nvPr/>
            </p:nvSpPr>
            <p:spPr>
              <a:xfrm>
                <a:off x="7868125" y="6822866"/>
                <a:ext cx="9144000" cy="14701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4400" b="0" i="1" smtClean="0">
                          <a:latin typeface="Cambria Math" panose="02040503050406030204" pitchFamily="18" charset="0"/>
                        </a:rPr>
                        <m:t>𝑆</m:t>
                      </m:r>
                      <m:r>
                        <a:rPr lang="en-US" altLang="ko-KR" sz="4400" b="0" i="1" smtClean="0">
                          <a:latin typeface="Cambria Math" panose="02040503050406030204" pitchFamily="18" charset="0"/>
                        </a:rPr>
                        <m:t>=</m:t>
                      </m:r>
                      <m:rad>
                        <m:radPr>
                          <m:degHide m:val="on"/>
                          <m:ctrlPr>
                            <a:rPr lang="en-US" altLang="ko-KR" sz="4400" b="0" i="1" smtClean="0">
                              <a:latin typeface="Cambria Math" panose="02040503050406030204" pitchFamily="18" charset="0"/>
                            </a:rPr>
                          </m:ctrlPr>
                        </m:radPr>
                        <m:deg/>
                        <m:e>
                          <m:sSubSup>
                            <m:sSubSupPr>
                              <m:ctrlPr>
                                <a:rPr lang="en-US" altLang="ko-KR" sz="4400" b="0" i="1" smtClean="0">
                                  <a:latin typeface="Cambria Math" panose="02040503050406030204" pitchFamily="18" charset="0"/>
                                </a:rPr>
                              </m:ctrlPr>
                            </m:sSubSupPr>
                            <m:e>
                              <m:r>
                                <a:rPr lang="en-US" altLang="ko-KR" sz="4400" b="0" i="1" smtClean="0">
                                  <a:latin typeface="Cambria Math" panose="02040503050406030204" pitchFamily="18" charset="0"/>
                                </a:rPr>
                                <m:t>𝑆</m:t>
                              </m:r>
                            </m:e>
                            <m:sub>
                              <m:sSub>
                                <m:sSubPr>
                                  <m:ctrlPr>
                                    <a:rPr lang="en-US" altLang="ko-KR" sz="4400" b="0" i="1" smtClean="0">
                                      <a:latin typeface="Cambria Math" panose="02040503050406030204" pitchFamily="18" charset="0"/>
                                    </a:rPr>
                                  </m:ctrlPr>
                                </m:sSubPr>
                                <m:e>
                                  <m:r>
                                    <a:rPr lang="en-US" altLang="ko-KR" sz="4400" b="0" i="1" smtClean="0">
                                      <a:latin typeface="Cambria Math" panose="02040503050406030204" pitchFamily="18" charset="0"/>
                                    </a:rPr>
                                    <m:t>𝐸</m:t>
                                  </m:r>
                                </m:e>
                                <m:sub>
                                  <m:r>
                                    <a:rPr lang="en-US" altLang="ko-KR" sz="4400" b="0" i="1" smtClean="0">
                                      <a:latin typeface="Cambria Math" panose="02040503050406030204" pitchFamily="18" charset="0"/>
                                    </a:rPr>
                                    <m:t>2</m:t>
                                  </m:r>
                                </m:sub>
                              </m:sSub>
                            </m:sub>
                            <m:sup>
                              <m:r>
                                <a:rPr lang="en-US" altLang="ko-KR" sz="4400" b="0" i="1" smtClean="0">
                                  <a:latin typeface="Cambria Math" panose="02040503050406030204" pitchFamily="18" charset="0"/>
                                </a:rPr>
                                <m:t>2</m:t>
                              </m:r>
                            </m:sup>
                          </m:sSubSup>
                          <m:r>
                            <a:rPr lang="en-US" altLang="ko-KR" sz="4400" b="0" i="1" smtClean="0">
                              <a:latin typeface="Cambria Math" panose="02040503050406030204" pitchFamily="18" charset="0"/>
                            </a:rPr>
                            <m:t> +</m:t>
                          </m:r>
                          <m:sSubSup>
                            <m:sSubSupPr>
                              <m:ctrlPr>
                                <a:rPr lang="en-US" altLang="ko-KR" sz="4400" i="1">
                                  <a:latin typeface="Cambria Math" panose="02040503050406030204" pitchFamily="18" charset="0"/>
                                </a:rPr>
                              </m:ctrlPr>
                            </m:sSubSupPr>
                            <m:e>
                              <m:r>
                                <a:rPr lang="en-US" altLang="ko-KR" sz="4400" i="1">
                                  <a:latin typeface="Cambria Math" panose="02040503050406030204" pitchFamily="18" charset="0"/>
                                </a:rPr>
                                <m:t>𝑆</m:t>
                              </m:r>
                            </m:e>
                            <m:sub>
                              <m:sSub>
                                <m:sSubPr>
                                  <m:ctrlPr>
                                    <a:rPr lang="en-US" altLang="ko-KR" sz="4400" i="1">
                                      <a:latin typeface="Cambria Math" panose="02040503050406030204" pitchFamily="18" charset="0"/>
                                    </a:rPr>
                                  </m:ctrlPr>
                                </m:sSubPr>
                                <m:e>
                                  <m:r>
                                    <a:rPr lang="en-US" altLang="ko-KR" sz="4400" i="1">
                                      <a:latin typeface="Cambria Math" panose="02040503050406030204" pitchFamily="18" charset="0"/>
                                    </a:rPr>
                                    <m:t>𝐸</m:t>
                                  </m:r>
                                </m:e>
                                <m:sub>
                                  <m:r>
                                    <a:rPr lang="en-US" altLang="ko-KR" sz="4400" b="0" i="1" smtClean="0">
                                      <a:latin typeface="Cambria Math" panose="02040503050406030204" pitchFamily="18" charset="0"/>
                                    </a:rPr>
                                    <m:t>3</m:t>
                                  </m:r>
                                </m:sub>
                              </m:sSub>
                            </m:sub>
                            <m:sup>
                              <m:r>
                                <a:rPr lang="en-US" altLang="ko-KR" sz="4400" i="1">
                                  <a:latin typeface="Cambria Math" panose="02040503050406030204" pitchFamily="18" charset="0"/>
                                </a:rPr>
                                <m:t>2</m:t>
                              </m:r>
                            </m:sup>
                          </m:sSubSup>
                        </m:e>
                      </m:rad>
                      <m:r>
                        <m:rPr>
                          <m:nor/>
                        </m:rPr>
                        <a:rPr lang="en-US" altLang="ko-KR" sz="4400" b="0" i="0" smtClean="0">
                          <a:latin typeface="Cambria Math" panose="02040503050406030204" pitchFamily="18" charset="0"/>
                        </a:rPr>
                        <m:t> </m:t>
                      </m:r>
                      <m:r>
                        <m:rPr>
                          <m:nor/>
                        </m:rPr>
                        <a:rPr lang="en-US" altLang="ko-KR" sz="4400" b="0" i="0" dirty="0" smtClean="0"/>
                        <m:t>=  4.250</m:t>
                      </m:r>
                      <m:r>
                        <m:rPr>
                          <m:nor/>
                        </m:rPr>
                        <a:rPr lang="en-US" altLang="ko-KR" sz="4400" b="0" i="0" dirty="0" smtClean="0"/>
                        <m:t>e</m:t>
                      </m:r>
                      <m:r>
                        <m:rPr>
                          <m:nor/>
                        </m:rPr>
                        <a:rPr lang="en-US" altLang="ko-KR" sz="4400" b="0" i="0" dirty="0" smtClean="0"/>
                        <m:t>−5</m:t>
                      </m:r>
                    </m:oMath>
                  </m:oMathPara>
                </a14:m>
                <a:endParaRPr lang="ko-KR" altLang="en-US" sz="4400" dirty="0"/>
              </a:p>
            </p:txBody>
          </p:sp>
        </mc:Choice>
        <mc:Fallback xmlns="">
          <p:sp>
            <p:nvSpPr>
              <p:cNvPr id="16" name="TextBox 15">
                <a:extLst>
                  <a:ext uri="{FF2B5EF4-FFF2-40B4-BE49-F238E27FC236}">
                    <a16:creationId xmlns:a16="http://schemas.microsoft.com/office/drawing/2014/main" id="{C8092970-9127-0F91-8257-C55EC14B85F5}"/>
                  </a:ext>
                </a:extLst>
              </p:cNvPr>
              <p:cNvSpPr txBox="1">
                <a:spLocks noRot="1" noChangeAspect="1" noMove="1" noResize="1" noEditPoints="1" noAdjustHandles="1" noChangeArrowheads="1" noChangeShapeType="1" noTextEdit="1"/>
              </p:cNvSpPr>
              <p:nvPr/>
            </p:nvSpPr>
            <p:spPr>
              <a:xfrm>
                <a:off x="7868125" y="6822866"/>
                <a:ext cx="9144000" cy="1470146"/>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9C6622-4D9F-A60F-A534-47765988509F}"/>
                  </a:ext>
                </a:extLst>
              </p:cNvPr>
              <p:cNvSpPr txBox="1"/>
              <p:nvPr/>
            </p:nvSpPr>
            <p:spPr>
              <a:xfrm>
                <a:off x="8536697" y="8336546"/>
                <a:ext cx="502920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4400" b="0" i="1" smtClean="0">
                          <a:latin typeface="Cambria Math" panose="02040503050406030204" pitchFamily="18" charset="0"/>
                        </a:rPr>
                        <m:t>𝑑</m:t>
                      </m:r>
                      <m:r>
                        <a:rPr lang="en-US" altLang="ko-KR" sz="4400" b="0" i="1" smtClean="0">
                          <a:latin typeface="Cambria Math" panose="02040503050406030204" pitchFamily="18" charset="0"/>
                        </a:rPr>
                        <m:t>=</m:t>
                      </m:r>
                      <m:r>
                        <a:rPr lang="en-US" altLang="ko-KR" sz="4400" b="0" i="1" smtClean="0">
                          <a:latin typeface="Cambria Math" panose="02040503050406030204" pitchFamily="18" charset="0"/>
                        </a:rPr>
                        <m:t>𝐷</m:t>
                      </m:r>
                      <m:r>
                        <a:rPr lang="en-US" altLang="ko-KR" sz="4400" b="0" i="1" smtClean="0">
                          <a:latin typeface="Cambria Math" panose="02040503050406030204" pitchFamily="18" charset="0"/>
                        </a:rPr>
                        <m:t>/</m:t>
                      </m:r>
                      <m:r>
                        <a:rPr lang="en-US" altLang="ko-KR" sz="4400" b="0" i="1" smtClean="0">
                          <a:latin typeface="Cambria Math" panose="02040503050406030204" pitchFamily="18" charset="0"/>
                        </a:rPr>
                        <m:t>𝑆</m:t>
                      </m:r>
                      <m:r>
                        <a:rPr lang="en-US" altLang="ko-KR" sz="4400" b="0" i="1" smtClean="0">
                          <a:latin typeface="Cambria Math" panose="02040503050406030204" pitchFamily="18" charset="0"/>
                        </a:rPr>
                        <m:t>=6 </m:t>
                      </m:r>
                      <m:r>
                        <a:rPr lang="en-US" altLang="ko-KR" sz="4400" b="0" i="1" smtClean="0">
                          <a:latin typeface="Cambria Math" panose="02040503050406030204" pitchFamily="18" charset="0"/>
                        </a:rPr>
                        <m:t>𝜎</m:t>
                      </m:r>
                    </m:oMath>
                  </m:oMathPara>
                </a14:m>
                <a:endParaRPr lang="ko-KR" altLang="en-US" sz="4400" i="1" dirty="0"/>
              </a:p>
            </p:txBody>
          </p:sp>
        </mc:Choice>
        <mc:Fallback xmlns="">
          <p:sp>
            <p:nvSpPr>
              <p:cNvPr id="18" name="TextBox 17">
                <a:extLst>
                  <a:ext uri="{FF2B5EF4-FFF2-40B4-BE49-F238E27FC236}">
                    <a16:creationId xmlns:a16="http://schemas.microsoft.com/office/drawing/2014/main" id="{EA9C6622-4D9F-A60F-A534-47765988509F}"/>
                  </a:ext>
                </a:extLst>
              </p:cNvPr>
              <p:cNvSpPr txBox="1">
                <a:spLocks noRot="1" noChangeAspect="1" noMove="1" noResize="1" noEditPoints="1" noAdjustHandles="1" noChangeArrowheads="1" noChangeShapeType="1" noTextEdit="1"/>
              </p:cNvSpPr>
              <p:nvPr/>
            </p:nvSpPr>
            <p:spPr>
              <a:xfrm>
                <a:off x="8536697" y="8336546"/>
                <a:ext cx="5029200" cy="769441"/>
              </a:xfrm>
              <a:prstGeom prst="rect">
                <a:avLst/>
              </a:prstGeom>
              <a:blipFill>
                <a:blip r:embed="rId10"/>
                <a:stretch>
                  <a:fillRect/>
                </a:stretch>
              </a:blipFill>
            </p:spPr>
            <p:txBody>
              <a:bodyPr/>
              <a:lstStyle/>
              <a:p>
                <a:r>
                  <a:rPr lang="ko-KR" altLang="en-US">
                    <a:noFill/>
                  </a:rPr>
                  <a:t> </a:t>
                </a:r>
              </a:p>
            </p:txBody>
          </p:sp>
        </mc:Fallback>
      </mc:AlternateContent>
      <p:sp>
        <p:nvSpPr>
          <p:cNvPr id="20" name="슬라이드 번호 개체 틀 19">
            <a:extLst>
              <a:ext uri="{FF2B5EF4-FFF2-40B4-BE49-F238E27FC236}">
                <a16:creationId xmlns:a16="http://schemas.microsoft.com/office/drawing/2014/main" id="{9F651186-8AE3-EF60-1A41-DA6E53E3240C}"/>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Tree>
    <p:custDataLst>
      <p:tags r:id="rId1"/>
    </p:custDataLst>
    <p:extLst>
      <p:ext uri="{BB962C8B-B14F-4D97-AF65-F5344CB8AC3E}">
        <p14:creationId xmlns:p14="http://schemas.microsoft.com/office/powerpoint/2010/main" val="9977271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3FD1394-180D-DF6D-6F82-6EEC96283AEA}"/>
              </a:ext>
            </a:extLst>
          </p:cNvPr>
          <p:cNvSpPr txBox="1"/>
          <p:nvPr/>
        </p:nvSpPr>
        <p:spPr>
          <a:xfrm>
            <a:off x="720788" y="240740"/>
            <a:ext cx="15389260" cy="830997"/>
          </a:xfrm>
          <a:prstGeom prst="rect">
            <a:avLst/>
          </a:prstGeom>
          <a:noFill/>
        </p:spPr>
        <p:txBody>
          <a:bodyPr wrap="square">
            <a:spAutoFit/>
          </a:bodyPr>
          <a:lstStyle/>
          <a:p>
            <a:r>
              <a:rPr lang="en-US" altLang="ko-KR" sz="48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MC Results</a:t>
            </a:r>
            <a:endParaRPr lang="ko-KR" altLang="en-US" sz="4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p:pic>
        <p:nvPicPr>
          <p:cNvPr id="5" name="그림 4">
            <a:extLst>
              <a:ext uri="{FF2B5EF4-FFF2-40B4-BE49-F238E27FC236}">
                <a16:creationId xmlns:a16="http://schemas.microsoft.com/office/drawing/2014/main" id="{C15F36E4-C7CB-7B73-66EE-C3D6C6286B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599" y="1488118"/>
            <a:ext cx="8578690" cy="7087959"/>
          </a:xfrm>
          <a:prstGeom prst="rect">
            <a:avLst/>
          </a:prstGeom>
        </p:spPr>
      </p:pic>
      <mc:AlternateContent xmlns:mc="http://schemas.openxmlformats.org/markup-compatibility/2006" xmlns:a14="http://schemas.microsoft.com/office/drawing/2010/main">
        <mc:Choice Requires="a14">
          <p:graphicFrame>
            <p:nvGraphicFramePr>
              <p:cNvPr id="7" name="표 15">
                <a:extLst>
                  <a:ext uri="{FF2B5EF4-FFF2-40B4-BE49-F238E27FC236}">
                    <a16:creationId xmlns:a16="http://schemas.microsoft.com/office/drawing/2014/main" id="{A60B3A96-6C4B-A8E7-773A-CBA70EFCC076}"/>
                  </a:ext>
                </a:extLst>
              </p:cNvPr>
              <p:cNvGraphicFramePr>
                <a:graphicFrameLocks noGrp="1"/>
              </p:cNvGraphicFramePr>
              <p:nvPr>
                <p:extLst>
                  <p:ext uri="{D42A27DB-BD31-4B8C-83A1-F6EECF244321}">
                    <p14:modId xmlns:p14="http://schemas.microsoft.com/office/powerpoint/2010/main" val="1519446978"/>
                  </p:ext>
                </p:extLst>
              </p:nvPr>
            </p:nvGraphicFramePr>
            <p:xfrm>
              <a:off x="9311616" y="1638300"/>
              <a:ext cx="8407212" cy="7104065"/>
            </p:xfrm>
            <a:graphic>
              <a:graphicData uri="http://schemas.openxmlformats.org/drawingml/2006/table">
                <a:tbl>
                  <a:tblPr firstRow="1" bandRow="1">
                    <a:tableStyleId>{69CF1AB2-1976-4502-BF36-3FF5EA218861}</a:tableStyleId>
                  </a:tblPr>
                  <a:tblGrid>
                    <a:gridCol w="2804184">
                      <a:extLst>
                        <a:ext uri="{9D8B030D-6E8A-4147-A177-3AD203B41FA5}">
                          <a16:colId xmlns:a16="http://schemas.microsoft.com/office/drawing/2014/main" val="1354663694"/>
                        </a:ext>
                      </a:extLst>
                    </a:gridCol>
                    <a:gridCol w="2800624">
                      <a:extLst>
                        <a:ext uri="{9D8B030D-6E8A-4147-A177-3AD203B41FA5}">
                          <a16:colId xmlns:a16="http://schemas.microsoft.com/office/drawing/2014/main" val="3018564420"/>
                        </a:ext>
                      </a:extLst>
                    </a:gridCol>
                    <a:gridCol w="2802404">
                      <a:extLst>
                        <a:ext uri="{9D8B030D-6E8A-4147-A177-3AD203B41FA5}">
                          <a16:colId xmlns:a16="http://schemas.microsoft.com/office/drawing/2014/main" val="892953513"/>
                        </a:ext>
                      </a:extLst>
                    </a:gridCol>
                  </a:tblGrid>
                  <a:tr h="533400">
                    <a:tc>
                      <a:txBody>
                        <a:bodyPr/>
                        <a:lstStyle/>
                        <a:p>
                          <a:pPr latinLnBrk="1"/>
                          <a:endParaRPr lang="ko-KR" altLang="en-US" sz="2800" dirty="0"/>
                        </a:p>
                      </a:txBody>
                      <a:tcPr/>
                    </a:tc>
                    <a:tc>
                      <a:txBody>
                        <a:bodyPr/>
                        <a:lstStyle/>
                        <a:p>
                          <a:pPr algn="ctr" latinLnBrk="1"/>
                          <a:r>
                            <a:rPr lang="en-US" altLang="ko-KR" sz="2800" dirty="0">
                              <a:latin typeface="카페24 써라운드" pitchFamily="2" charset="-127"/>
                              <a:ea typeface="카페24 써라운드" pitchFamily="2" charset="-127"/>
                              <a:cs typeface="카페24 써라운드" pitchFamily="2" charset="-127"/>
                            </a:rPr>
                            <a:t>Relation 2</a:t>
                          </a:r>
                          <a:endParaRPr lang="ko-KR" altLang="en-US" sz="2800" dirty="0">
                            <a:latin typeface="카페24 써라운드" pitchFamily="2" charset="-127"/>
                            <a:ea typeface="카페24 써라운드" pitchFamily="2" charset="-127"/>
                            <a:cs typeface="카페24 써라운드" pitchFamily="2" charset="-127"/>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카페24 써라운드" pitchFamily="2" charset="-127"/>
                              <a:ea typeface="카페24 써라운드" pitchFamily="2" charset="-127"/>
                              <a:cs typeface="카페24 써라운드" pitchFamily="2" charset="-127"/>
                            </a:rPr>
                            <a:t>Relation 3</a:t>
                          </a:r>
                          <a:endParaRPr kumimoji="0" lang="ko-KR" altLang="en-US" sz="2800" b="1" i="0" u="none" strike="noStrike" kern="1200" cap="none" spc="0" normalizeH="0" baseline="0" noProof="0" dirty="0">
                            <a:ln>
                              <a:noFill/>
                            </a:ln>
                            <a:solidFill>
                              <a:prstClr val="black"/>
                            </a:solidFill>
                            <a:effectLst/>
                            <a:uLnTx/>
                            <a:uFillTx/>
                            <a:latin typeface="카페24 써라운드" pitchFamily="2" charset="-127"/>
                            <a:ea typeface="카페24 써라운드" pitchFamily="2" charset="-127"/>
                            <a:cs typeface="카페24 써라운드" pitchFamily="2" charset="-127"/>
                          </a:endParaRPr>
                        </a:p>
                      </a:txBody>
                      <a:tcPr/>
                    </a:tc>
                    <a:extLst>
                      <a:ext uri="{0D108BD9-81ED-4DB2-BD59-A6C34878D82A}">
                        <a16:rowId xmlns:a16="http://schemas.microsoft.com/office/drawing/2014/main" val="554289382"/>
                      </a:ext>
                    </a:extLst>
                  </a:tr>
                  <a:tr h="0">
                    <a:tc>
                      <a:txBody>
                        <a:bodyPr/>
                        <a:lstStyle/>
                        <a:p>
                          <a:pPr algn="ctr" latinLnBrk="1"/>
                          <a:endParaRPr lang="en-US" altLang="ko-KR" sz="2800" b="0" i="1" dirty="0">
                            <a:effectLst>
                              <a:outerShdw blurRad="38100" dist="38100" dir="2700000" algn="tl">
                                <a:srgbClr val="000000">
                                  <a:alpha val="43137"/>
                                </a:srgbClr>
                              </a:outerShdw>
                            </a:effectLst>
                            <a:latin typeface="Cambria Math" panose="02040503050406030204" pitchFamily="18" charset="0"/>
                          </a:endParaRPr>
                        </a:p>
                        <a:p>
                          <a:pPr algn="ctr" latinLnBrk="1"/>
                          <a14:m>
                            <m:oMathPara xmlns:m="http://schemas.openxmlformats.org/officeDocument/2006/math">
                              <m:oMathParaPr>
                                <m:jc m:val="centerGroup"/>
                              </m:oMathParaPr>
                              <m:oMath xmlns:m="http://schemas.openxmlformats.org/officeDocument/2006/math">
                                <m:r>
                                  <a:rPr lang="en-US" altLang="ko-KR" sz="2800" b="0" i="1" smtClean="0">
                                    <a:effectLst>
                                      <a:outerShdw blurRad="38100" dist="38100" dir="2700000" algn="tl">
                                        <a:srgbClr val="000000">
                                          <a:alpha val="43137"/>
                                        </a:srgbClr>
                                      </a:outerShdw>
                                    </a:effectLst>
                                    <a:latin typeface="Cambria Math" panose="02040503050406030204" pitchFamily="18" charset="0"/>
                                  </a:rPr>
                                  <m:t>𝑓</m:t>
                                </m:r>
                                <m:r>
                                  <a:rPr lang="en-US" altLang="ko-KR" sz="2800" b="0" i="1" smtClean="0">
                                    <a:effectLst>
                                      <a:outerShdw blurRad="38100" dist="38100" dir="2700000" algn="tl">
                                        <a:srgbClr val="000000">
                                          <a:alpha val="43137"/>
                                        </a:srgbClr>
                                      </a:outerShdw>
                                    </a:effectLst>
                                    <a:latin typeface="Cambria Math" panose="02040503050406030204" pitchFamily="18" charset="0"/>
                                  </a:rPr>
                                  <m:t>(</m:t>
                                </m:r>
                                <m:r>
                                  <a:rPr lang="en-US" altLang="ko-KR" sz="2800" b="0" i="1" smtClean="0">
                                    <a:effectLst>
                                      <a:outerShdw blurRad="38100" dist="38100" dir="2700000" algn="tl">
                                        <a:srgbClr val="000000">
                                          <a:alpha val="43137"/>
                                        </a:srgbClr>
                                      </a:outerShdw>
                                    </a:effectLst>
                                    <a:latin typeface="Cambria Math" panose="02040503050406030204" pitchFamily="18" charset="0"/>
                                  </a:rPr>
                                  <m:t>𝑇</m:t>
                                </m:r>
                                <m:r>
                                  <a:rPr lang="en-US" altLang="ko-KR" sz="2800" b="0" i="1" smtClean="0">
                                    <a:effectLst>
                                      <a:outerShdw blurRad="38100" dist="38100" dir="2700000" algn="tl">
                                        <a:srgbClr val="000000">
                                          <a:alpha val="43137"/>
                                        </a:srgbClr>
                                      </a:outerShdw>
                                    </a:effectLst>
                                    <a:latin typeface="Cambria Math" panose="02040503050406030204" pitchFamily="18" charset="0"/>
                                  </a:rPr>
                                  <m:t>;</m:t>
                                </m:r>
                                <m:sSub>
                                  <m:sSubPr>
                                    <m:ctrlPr>
                                      <a:rPr lang="en-US" altLang="ko-KR" sz="2800" b="0" i="1" smtClean="0">
                                        <a:effectLst>
                                          <a:outerShdw blurRad="38100" dist="38100" dir="2700000" algn="tl">
                                            <a:srgbClr val="000000">
                                              <a:alpha val="43137"/>
                                            </a:srgbClr>
                                          </a:outerShdw>
                                        </a:effectLst>
                                        <a:latin typeface="Cambria Math" panose="02040503050406030204" pitchFamily="18" charset="0"/>
                                      </a:rPr>
                                    </m:ctrlPr>
                                  </m:sSubPr>
                                  <m:e>
                                    <m:r>
                                      <a:rPr lang="en-US" altLang="ko-KR" sz="2800" b="0" i="1" smtClean="0">
                                        <a:effectLst>
                                          <a:outerShdw blurRad="38100" dist="38100" dir="2700000" algn="tl">
                                            <a:srgbClr val="000000">
                                              <a:alpha val="43137"/>
                                            </a:srgbClr>
                                          </a:outerShdw>
                                        </a:effectLst>
                                        <a:latin typeface="Cambria Math" panose="02040503050406030204" pitchFamily="18" charset="0"/>
                                      </a:rPr>
                                      <m:t>𝑇</m:t>
                                    </m:r>
                                  </m:e>
                                  <m:sub>
                                    <m:r>
                                      <a:rPr lang="en-US" altLang="ko-KR" sz="2800" b="0" i="1" smtClean="0">
                                        <a:effectLst>
                                          <a:outerShdw blurRad="38100" dist="38100" dir="2700000" algn="tl">
                                            <a:srgbClr val="000000">
                                              <a:alpha val="43137"/>
                                            </a:srgbClr>
                                          </a:outerShdw>
                                        </a:effectLst>
                                        <a:latin typeface="Cambria Math" panose="02040503050406030204" pitchFamily="18" charset="0"/>
                                      </a:rPr>
                                      <m:t>0</m:t>
                                    </m:r>
                                  </m:sub>
                                </m:sSub>
                                <m:r>
                                  <a:rPr lang="en-US" altLang="ko-KR" sz="2800" b="0" i="1" smtClean="0">
                                    <a:effectLst>
                                      <a:outerShdw blurRad="38100" dist="38100" dir="2700000" algn="tl">
                                        <a:srgbClr val="000000">
                                          <a:alpha val="43137"/>
                                        </a:srgbClr>
                                      </a:outerShdw>
                                    </a:effectLst>
                                    <a:latin typeface="Cambria Math" panose="02040503050406030204" pitchFamily="18" charset="0"/>
                                  </a:rPr>
                                  <m:t>,</m:t>
                                </m:r>
                                <m:r>
                                  <a:rPr lang="en-US" altLang="ko-KR" sz="2800" b="0" i="1" smtClean="0">
                                    <a:effectLst>
                                      <a:outerShdw blurRad="38100" dist="38100" dir="2700000" algn="tl">
                                        <a:srgbClr val="000000">
                                          <a:alpha val="43137"/>
                                        </a:srgbClr>
                                      </a:outerShdw>
                                    </a:effectLst>
                                    <a:latin typeface="Cambria Math" panose="02040503050406030204" pitchFamily="18" charset="0"/>
                                  </a:rPr>
                                  <m:t>𝛽</m:t>
                                </m:r>
                                <m:r>
                                  <a:rPr lang="en-US" altLang="ko-KR" sz="2800" b="0" i="1" smtClean="0">
                                    <a:effectLst>
                                      <a:outerShdw blurRad="38100" dist="38100" dir="2700000" algn="tl">
                                        <a:srgbClr val="000000">
                                          <a:alpha val="43137"/>
                                        </a:srgbClr>
                                      </a:outerShdw>
                                    </a:effectLst>
                                    <a:latin typeface="Cambria Math" panose="02040503050406030204" pitchFamily="18" charset="0"/>
                                  </a:rPr>
                                  <m:t>)</m:t>
                                </m:r>
                              </m:oMath>
                            </m:oMathPara>
                          </a14:m>
                          <a:endParaRPr lang="en-US" altLang="ko-KR" sz="2800" b="0" dirty="0">
                            <a:effectLst>
                              <a:outerShdw blurRad="38100" dist="38100" dir="2700000" algn="tl">
                                <a:srgbClr val="000000">
                                  <a:alpha val="43137"/>
                                </a:srgbClr>
                              </a:outerShdw>
                            </a:effectLst>
                          </a:endParaRPr>
                        </a:p>
                        <a:p>
                          <a:pPr algn="ctr" latinLnBrk="1"/>
                          <a:endParaRPr lang="ko-KR" altLang="en-US" sz="2800" dirty="0">
                            <a:effectLst>
                              <a:outerShdw blurRad="38100" dist="38100" dir="2700000" algn="tl">
                                <a:srgbClr val="000000">
                                  <a:alpha val="43137"/>
                                </a:srgbClr>
                              </a:outerShdw>
                            </a:effectLst>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R" sz="2800" b="0" i="1" smtClean="0">
                                        <a:effectLst>
                                          <a:outerShdw blurRad="38100" dist="38100" dir="2700000" algn="tl">
                                            <a:srgbClr val="000000">
                                              <a:alpha val="43137"/>
                                            </a:srgbClr>
                                          </a:outerShdw>
                                        </a:effectLst>
                                        <a:latin typeface="Cambria Math" panose="02040503050406030204" pitchFamily="18" charset="0"/>
                                      </a:rPr>
                                    </m:ctrlPr>
                                  </m:sSupPr>
                                  <m:e>
                                    <m:d>
                                      <m:dPr>
                                        <m:ctrlPr>
                                          <a:rPr lang="en-US" altLang="ko-KR" sz="2800" b="0" i="1" smtClean="0">
                                            <a:effectLst>
                                              <a:outerShdw blurRad="38100" dist="38100" dir="2700000" algn="tl">
                                                <a:srgbClr val="000000">
                                                  <a:alpha val="43137"/>
                                                </a:srgbClr>
                                              </a:outerShdw>
                                            </a:effectLst>
                                            <a:latin typeface="Cambria Math" panose="02040503050406030204" pitchFamily="18" charset="0"/>
                                          </a:rPr>
                                        </m:ctrlPr>
                                      </m:dPr>
                                      <m:e>
                                        <m:r>
                                          <a:rPr lang="en-US" altLang="ko-KR" sz="2800" b="0" i="1" smtClean="0">
                                            <a:effectLst>
                                              <a:outerShdw blurRad="38100" dist="38100" dir="2700000" algn="tl">
                                                <a:srgbClr val="000000">
                                                  <a:alpha val="43137"/>
                                                </a:srgbClr>
                                              </a:outerShdw>
                                            </a:effectLst>
                                            <a:latin typeface="Cambria Math" panose="02040503050406030204" pitchFamily="18" charset="0"/>
                                          </a:rPr>
                                          <m:t>1+</m:t>
                                        </m:r>
                                        <m:r>
                                          <a:rPr lang="en-US" altLang="ko-KR" sz="2800" b="0" i="1" smtClean="0">
                                            <a:effectLst>
                                              <a:outerShdw blurRad="38100" dist="38100" dir="2700000" algn="tl">
                                                <a:srgbClr val="000000">
                                                  <a:alpha val="43137"/>
                                                </a:srgbClr>
                                              </a:outerShdw>
                                            </a:effectLst>
                                            <a:latin typeface="Cambria Math" panose="02040503050406030204" pitchFamily="18" charset="0"/>
                                          </a:rPr>
                                          <m:t>𝑇</m:t>
                                        </m:r>
                                        <m:r>
                                          <a:rPr lang="en-US" altLang="ko-KR" sz="2800" b="0" i="1" smtClean="0">
                                            <a:effectLst>
                                              <a:outerShdw blurRad="38100" dist="38100" dir="2700000" algn="tl">
                                                <a:srgbClr val="000000">
                                                  <a:alpha val="43137"/>
                                                </a:srgbClr>
                                              </a:outerShdw>
                                            </a:effectLst>
                                            <a:latin typeface="Cambria Math" panose="02040503050406030204" pitchFamily="18" charset="0"/>
                                          </a:rPr>
                                          <m:t>/ </m:t>
                                        </m:r>
                                        <m:sSub>
                                          <m:sSubPr>
                                            <m:ctrlPr>
                                              <a:rPr lang="en-US" altLang="ko-KR" sz="2800" b="0" i="1" smtClean="0">
                                                <a:effectLst>
                                                  <a:outerShdw blurRad="38100" dist="38100" dir="2700000" algn="tl">
                                                    <a:srgbClr val="000000">
                                                      <a:alpha val="43137"/>
                                                    </a:srgbClr>
                                                  </a:outerShdw>
                                                </a:effectLst>
                                                <a:latin typeface="Cambria Math" panose="02040503050406030204" pitchFamily="18" charset="0"/>
                                              </a:rPr>
                                            </m:ctrlPr>
                                          </m:sSubPr>
                                          <m:e>
                                            <m:r>
                                              <a:rPr lang="en-US" altLang="ko-KR" sz="2800" b="0" i="1" smtClean="0">
                                                <a:effectLst>
                                                  <a:outerShdw blurRad="38100" dist="38100" dir="2700000" algn="tl">
                                                    <a:srgbClr val="000000">
                                                      <a:alpha val="43137"/>
                                                    </a:srgbClr>
                                                  </a:outerShdw>
                                                </a:effectLst>
                                                <a:latin typeface="Cambria Math" panose="02040503050406030204" pitchFamily="18" charset="0"/>
                                              </a:rPr>
                                              <m:t>𝑇</m:t>
                                            </m:r>
                                          </m:e>
                                          <m:sub>
                                            <m:r>
                                              <a:rPr lang="en-US" altLang="ko-KR" sz="2800" b="0" i="1" smtClean="0">
                                                <a:effectLst>
                                                  <a:outerShdw blurRad="38100" dist="38100" dir="2700000" algn="tl">
                                                    <a:srgbClr val="000000">
                                                      <a:alpha val="43137"/>
                                                    </a:srgbClr>
                                                  </a:outerShdw>
                                                </a:effectLst>
                                                <a:latin typeface="Cambria Math" panose="02040503050406030204" pitchFamily="18" charset="0"/>
                                              </a:rPr>
                                              <m:t>0</m:t>
                                            </m:r>
                                          </m:sub>
                                        </m:sSub>
                                      </m:e>
                                    </m:d>
                                  </m:e>
                                  <m:sup>
                                    <m:r>
                                      <a:rPr lang="en-US" altLang="ko-KR" sz="2800" b="0" i="1" smtClean="0">
                                        <a:effectLst>
                                          <a:outerShdw blurRad="38100" dist="38100" dir="2700000" algn="tl">
                                            <a:srgbClr val="000000">
                                              <a:alpha val="43137"/>
                                            </a:srgbClr>
                                          </a:outerShdw>
                                        </a:effectLst>
                                        <a:latin typeface="Cambria Math" panose="02040503050406030204" pitchFamily="18" charset="0"/>
                                      </a:rPr>
                                      <m:t>𝛽</m:t>
                                    </m:r>
                                  </m:sup>
                                </m:sSup>
                              </m:oMath>
                            </m:oMathPara>
                          </a14:m>
                          <a:endParaRPr lang="ko-KR" altLang="en-US" sz="2800" dirty="0">
                            <a:effectLst>
                              <a:outerShdw blurRad="38100" dist="38100" dir="2700000" algn="tl">
                                <a:srgbClr val="000000">
                                  <a:alpha val="43137"/>
                                </a:srgbClr>
                              </a:outerShdw>
                            </a:effectLst>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R" sz="2800" b="0" i="1" smtClean="0">
                                        <a:effectLst>
                                          <a:outerShdw blurRad="38100" dist="38100" dir="2700000" algn="tl">
                                            <a:srgbClr val="000000">
                                              <a:alpha val="43137"/>
                                            </a:srgbClr>
                                          </a:outerShdw>
                                        </a:effectLst>
                                        <a:latin typeface="Cambria Math" panose="02040503050406030204" pitchFamily="18" charset="0"/>
                                      </a:rPr>
                                    </m:ctrlPr>
                                  </m:sSupPr>
                                  <m:e>
                                    <m:sSup>
                                      <m:sSupPr>
                                        <m:ctrlPr>
                                          <a:rPr lang="en-US" altLang="ko-KR" sz="2800" b="0" i="1" smtClean="0">
                                            <a:effectLst>
                                              <a:outerShdw blurRad="38100" dist="38100" dir="2700000" algn="tl">
                                                <a:srgbClr val="000000">
                                                  <a:alpha val="43137"/>
                                                </a:srgbClr>
                                              </a:outerShdw>
                                            </a:effectLst>
                                            <a:latin typeface="Cambria Math" panose="02040503050406030204" pitchFamily="18" charset="0"/>
                                          </a:rPr>
                                        </m:ctrlPr>
                                      </m:sSupPr>
                                      <m:e>
                                        <m:d>
                                          <m:dPr>
                                            <m:ctrlPr>
                                              <a:rPr lang="en-US" altLang="ko-KR" sz="2800" b="0" i="1" smtClean="0">
                                                <a:effectLst>
                                                  <a:outerShdw blurRad="38100" dist="38100" dir="2700000" algn="tl">
                                                    <a:srgbClr val="000000">
                                                      <a:alpha val="43137"/>
                                                    </a:srgbClr>
                                                  </a:outerShdw>
                                                </a:effectLst>
                                                <a:latin typeface="Cambria Math" panose="02040503050406030204" pitchFamily="18" charset="0"/>
                                              </a:rPr>
                                            </m:ctrlPr>
                                          </m:dPr>
                                          <m:e>
                                            <m:r>
                                              <a:rPr lang="en-US" altLang="ko-KR" sz="2800" b="0" i="1" smtClean="0">
                                                <a:effectLst>
                                                  <a:outerShdw blurRad="38100" dist="38100" dir="2700000" algn="tl">
                                                    <a:srgbClr val="000000">
                                                      <a:alpha val="43137"/>
                                                    </a:srgbClr>
                                                  </a:outerShdw>
                                                </a:effectLst>
                                                <a:latin typeface="Cambria Math" panose="02040503050406030204" pitchFamily="18" charset="0"/>
                                              </a:rPr>
                                              <m:t>1+(</m:t>
                                            </m:r>
                                            <m:r>
                                              <a:rPr lang="en-US" altLang="ko-KR" sz="2800" b="0" i="1" smtClean="0">
                                                <a:effectLst>
                                                  <a:outerShdw blurRad="38100" dist="38100" dir="2700000" algn="tl">
                                                    <a:srgbClr val="000000">
                                                      <a:alpha val="43137"/>
                                                    </a:srgbClr>
                                                  </a:outerShdw>
                                                </a:effectLst>
                                                <a:latin typeface="Cambria Math" panose="02040503050406030204" pitchFamily="18" charset="0"/>
                                              </a:rPr>
                                              <m:t>𝑇</m:t>
                                            </m:r>
                                            <m:r>
                                              <a:rPr lang="en-US" altLang="ko-KR" sz="2800" b="0" i="1" smtClean="0">
                                                <a:effectLst>
                                                  <a:outerShdw blurRad="38100" dist="38100" dir="2700000" algn="tl">
                                                    <a:srgbClr val="000000">
                                                      <a:alpha val="43137"/>
                                                    </a:srgbClr>
                                                  </a:outerShdw>
                                                </a:effectLst>
                                                <a:latin typeface="Cambria Math" panose="02040503050406030204" pitchFamily="18" charset="0"/>
                                              </a:rPr>
                                              <m:t> /</m:t>
                                            </m:r>
                                            <m:sSub>
                                              <m:sSubPr>
                                                <m:ctrlPr>
                                                  <a:rPr lang="en-US" altLang="ko-KR" sz="2800" b="0" i="1" smtClean="0">
                                                    <a:effectLst>
                                                      <a:outerShdw blurRad="38100" dist="38100" dir="2700000" algn="tl">
                                                        <a:srgbClr val="000000">
                                                          <a:alpha val="43137"/>
                                                        </a:srgbClr>
                                                      </a:outerShdw>
                                                    </a:effectLst>
                                                    <a:latin typeface="Cambria Math" panose="02040503050406030204" pitchFamily="18" charset="0"/>
                                                  </a:rPr>
                                                </m:ctrlPr>
                                              </m:sSubPr>
                                              <m:e>
                                                <m:r>
                                                  <a:rPr lang="en-US" altLang="ko-KR" sz="2800" b="0" i="1" smtClean="0">
                                                    <a:effectLst>
                                                      <a:outerShdw blurRad="38100" dist="38100" dir="2700000" algn="tl">
                                                        <a:srgbClr val="000000">
                                                          <a:alpha val="43137"/>
                                                        </a:srgbClr>
                                                      </a:outerShdw>
                                                    </a:effectLst>
                                                    <a:latin typeface="Cambria Math" panose="02040503050406030204" pitchFamily="18" charset="0"/>
                                                  </a:rPr>
                                                  <m:t>𝑇</m:t>
                                                </m:r>
                                              </m:e>
                                              <m:sub>
                                                <m:r>
                                                  <a:rPr lang="en-US" altLang="ko-KR" sz="2800" b="0" i="1" smtClean="0">
                                                    <a:effectLst>
                                                      <a:outerShdw blurRad="38100" dist="38100" dir="2700000" algn="tl">
                                                        <a:srgbClr val="000000">
                                                          <a:alpha val="43137"/>
                                                        </a:srgbClr>
                                                      </a:outerShdw>
                                                    </a:effectLst>
                                                    <a:latin typeface="Cambria Math" panose="02040503050406030204" pitchFamily="18" charset="0"/>
                                                  </a:rPr>
                                                  <m:t>0</m:t>
                                                </m:r>
                                              </m:sub>
                                            </m:sSub>
                                          </m:e>
                                        </m:d>
                                      </m:e>
                                      <m:sup>
                                        <m:r>
                                          <a:rPr lang="en-US" altLang="ko-KR" sz="2800" b="0" i="1" smtClean="0">
                                            <a:effectLst>
                                              <a:outerShdw blurRad="38100" dist="38100" dir="2700000" algn="tl">
                                                <a:srgbClr val="000000">
                                                  <a:alpha val="43137"/>
                                                </a:srgbClr>
                                              </a:outerShdw>
                                            </a:effectLst>
                                            <a:latin typeface="Cambria Math" panose="02040503050406030204" pitchFamily="18" charset="0"/>
                                          </a:rPr>
                                          <m:t>𝛽</m:t>
                                        </m:r>
                                      </m:sup>
                                    </m:sSup>
                                    <m:r>
                                      <a:rPr lang="en-US" altLang="ko-KR" sz="2800" b="0" i="1" smtClean="0">
                                        <a:effectLst>
                                          <a:outerShdw blurRad="38100" dist="38100" dir="2700000" algn="tl">
                                            <a:srgbClr val="000000">
                                              <a:alpha val="43137"/>
                                            </a:srgbClr>
                                          </a:outerShdw>
                                        </a:effectLst>
                                        <a:latin typeface="Cambria Math" panose="02040503050406030204" pitchFamily="18" charset="0"/>
                                      </a:rPr>
                                      <m:t>)</m:t>
                                    </m:r>
                                  </m:e>
                                  <m:sup>
                                    <m:r>
                                      <a:rPr lang="en-US" altLang="ko-KR" sz="2800" b="0" i="1" smtClean="0">
                                        <a:effectLst>
                                          <a:outerShdw blurRad="38100" dist="38100" dir="2700000" algn="tl">
                                            <a:srgbClr val="000000">
                                              <a:alpha val="43137"/>
                                            </a:srgbClr>
                                          </a:outerShdw>
                                        </a:effectLst>
                                        <a:latin typeface="Cambria Math" panose="02040503050406030204" pitchFamily="18" charset="0"/>
                                      </a:rPr>
                                      <m:t> </m:t>
                                    </m:r>
                                  </m:sup>
                                </m:sSup>
                              </m:oMath>
                            </m:oMathPara>
                          </a14:m>
                          <a:endParaRPr lang="ko-KR" altLang="en-US" sz="2800" dirty="0">
                            <a:effectLst>
                              <a:outerShdw blurRad="38100" dist="38100" dir="2700000" algn="tl">
                                <a:srgbClr val="000000">
                                  <a:alpha val="43137"/>
                                </a:srgbClr>
                              </a:outerShdw>
                            </a:effectLst>
                          </a:endParaRPr>
                        </a:p>
                      </a:txBody>
                      <a:tcPr anchor="ctr"/>
                    </a:tc>
                    <a:extLst>
                      <a:ext uri="{0D108BD9-81ED-4DB2-BD59-A6C34878D82A}">
                        <a16:rowId xmlns:a16="http://schemas.microsoft.com/office/drawing/2014/main" val="1954714271"/>
                      </a:ext>
                    </a:extLst>
                  </a:tr>
                  <a:tr h="1039813">
                    <a:tc>
                      <a:txBody>
                        <a:bodyPr/>
                        <a:lstStyle/>
                        <a:p>
                          <a:pPr latinLnBrk="1"/>
                          <a14:m>
                            <m:oMathPara xmlns:m="http://schemas.openxmlformats.org/officeDocument/2006/math">
                              <m:oMathParaPr>
                                <m:jc m:val="centerGroup"/>
                              </m:oMathParaPr>
                              <m:oMath xmlns:m="http://schemas.openxmlformats.org/officeDocument/2006/math">
                                <m:bar>
                                  <m:barPr>
                                    <m:pos m:val="top"/>
                                    <m:ctrlPr>
                                      <a:rPr lang="en-US" altLang="ko-KR" sz="2000" b="0" i="1" smtClean="0">
                                        <a:effectLst>
                                          <a:outerShdw blurRad="38100" dist="38100" dir="2700000" algn="tl">
                                            <a:srgbClr val="000000">
                                              <a:alpha val="43137"/>
                                            </a:srgbClr>
                                          </a:outerShdw>
                                        </a:effectLst>
                                        <a:latin typeface="Cambria Math" panose="02040503050406030204" pitchFamily="18" charset="0"/>
                                      </a:rPr>
                                    </m:ctrlPr>
                                  </m:barPr>
                                  <m:e>
                                    <m:r>
                                      <a:rPr lang="en-US" altLang="ko-KR" sz="2000" b="0" i="1" smtClean="0">
                                        <a:effectLst>
                                          <a:outerShdw blurRad="38100" dist="38100" dir="2700000" algn="tl">
                                            <a:srgbClr val="000000">
                                              <a:alpha val="43137"/>
                                            </a:srgbClr>
                                          </a:outerShdw>
                                        </a:effectLst>
                                        <a:latin typeface="Cambria Math" panose="02040503050406030204" pitchFamily="18" charset="0"/>
                                      </a:rPr>
                                      <m:t>𝛼</m:t>
                                    </m:r>
                                  </m:e>
                                </m:bar>
                              </m:oMath>
                            </m:oMathPara>
                          </a14:m>
                          <a:endParaRPr lang="en-US" altLang="ko-KR" sz="2000" b="0" dirty="0">
                            <a:effectLst>
                              <a:outerShdw blurRad="38100" dist="38100" dir="2700000" algn="tl">
                                <a:srgbClr val="000000">
                                  <a:alpha val="43137"/>
                                </a:srgbClr>
                              </a:outerShdw>
                            </a:effectLst>
                          </a:endParaRPr>
                        </a:p>
                      </a:txBody>
                      <a:tcPr anchor="ctr"/>
                    </a:tc>
                    <a:tc>
                      <a:txBody>
                        <a:bodyPr/>
                        <a:lstStyle/>
                        <a:p>
                          <a:pPr latinLnBrk="1"/>
                          <a14:m>
                            <m:oMathPara xmlns:m="http://schemas.openxmlformats.org/officeDocument/2006/math">
                              <m:oMathParaPr>
                                <m:jc m:val="centerGroup"/>
                              </m:oMathParaPr>
                              <m:oMath xmlns:m="http://schemas.openxmlformats.org/officeDocument/2006/math">
                                <m:r>
                                  <a:rPr lang="en-US" altLang="ko-KR" sz="2800" b="0" i="1" smtClean="0">
                                    <a:effectLst>
                                      <a:outerShdw blurRad="38100" dist="38100" dir="2700000" algn="tl">
                                        <a:srgbClr val="000000">
                                          <a:alpha val="43137"/>
                                        </a:srgbClr>
                                      </a:outerShdw>
                                    </a:effectLst>
                                    <a:latin typeface="Cambria Math" panose="02040503050406030204" pitchFamily="18" charset="0"/>
                                  </a:rPr>
                                  <m:t>−0.965</m:t>
                                </m:r>
                              </m:oMath>
                            </m:oMathPara>
                          </a14:m>
                          <a:endParaRPr lang="ko-KR" altLang="en-US" sz="2800" dirty="0">
                            <a:effectLst>
                              <a:outerShdw blurRad="38100" dist="38100" dir="2700000" algn="tl">
                                <a:srgbClr val="000000">
                                  <a:alpha val="43137"/>
                                </a:srgbClr>
                              </a:outerShdw>
                            </a:effectLst>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2800" b="0" i="1" smtClean="0">
                                    <a:effectLst>
                                      <a:outerShdw blurRad="38100" dist="38100" dir="2700000" algn="tl">
                                        <a:srgbClr val="000000">
                                          <a:alpha val="43137"/>
                                        </a:srgbClr>
                                      </a:outerShdw>
                                    </a:effectLst>
                                    <a:latin typeface="Cambria Math" panose="02040503050406030204" pitchFamily="18" charset="0"/>
                                  </a:rPr>
                                  <m:t>−0.966 </m:t>
                                </m:r>
                              </m:oMath>
                            </m:oMathPara>
                          </a14:m>
                          <a:endParaRPr lang="ko-KR" altLang="en-US" sz="2800" dirty="0">
                            <a:effectLst>
                              <a:outerShdw blurRad="38100" dist="38100" dir="2700000" algn="tl">
                                <a:srgbClr val="000000">
                                  <a:alpha val="43137"/>
                                </a:srgbClr>
                              </a:outerShdw>
                            </a:effectLst>
                          </a:endParaRPr>
                        </a:p>
                      </a:txBody>
                      <a:tcPr anchor="ctr"/>
                    </a:tc>
                    <a:extLst>
                      <a:ext uri="{0D108BD9-81ED-4DB2-BD59-A6C34878D82A}">
                        <a16:rowId xmlns:a16="http://schemas.microsoft.com/office/drawing/2014/main" val="1707237542"/>
                      </a:ext>
                    </a:extLst>
                  </a:tr>
                  <a:tr h="103981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20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ar>
                                  <m:barPr>
                                    <m:pos m:val="top"/>
                                    <m:ctrlPr>
                                      <a:rPr lang="en-US" altLang="ko-KR" sz="2000" b="0" i="1" smtClean="0">
                                        <a:effectLst>
                                          <a:outerShdw blurRad="38100" dist="38100" dir="2700000" algn="tl">
                                            <a:srgbClr val="000000">
                                              <a:alpha val="43137"/>
                                            </a:srgbClr>
                                          </a:outerShdw>
                                        </a:effectLst>
                                        <a:latin typeface="Cambria Math" panose="02040503050406030204" pitchFamily="18" charset="0"/>
                                      </a:rPr>
                                    </m:ctrlPr>
                                  </m:barPr>
                                  <m:e>
                                    <m:r>
                                      <a:rPr lang="en-US" altLang="ko-KR" sz="2000" b="0" i="1" smtClean="0">
                                        <a:effectLst>
                                          <a:outerShdw blurRad="38100" dist="38100" dir="2700000" algn="tl">
                                            <a:srgbClr val="000000">
                                              <a:alpha val="43137"/>
                                            </a:srgbClr>
                                          </a:outerShdw>
                                        </a:effectLst>
                                        <a:latin typeface="Cambria Math" panose="02040503050406030204" pitchFamily="18" charset="0"/>
                                      </a:rPr>
                                      <m:t>𝛽</m:t>
                                    </m:r>
                                  </m:e>
                                </m:bar>
                              </m:oMath>
                            </m:oMathPara>
                          </a14:m>
                          <a:endParaRPr lang="ko-KR" altLang="en-US" sz="2000"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2800" b="0" i="1" dirty="0">
                            <a:effectLst>
                              <a:outerShdw blurRad="38100" dist="38100" dir="2700000" algn="tl">
                                <a:srgbClr val="000000">
                                  <a:alpha val="43137"/>
                                </a:srgbClr>
                              </a:outerShdw>
                            </a:effectLst>
                            <a:latin typeface="Cambria Math" panose="020405030504060302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2800" b="0" i="1" smtClean="0">
                                    <a:effectLst>
                                      <a:outerShdw blurRad="38100" dist="38100" dir="2700000" algn="tl">
                                        <a:srgbClr val="000000">
                                          <a:alpha val="43137"/>
                                        </a:srgbClr>
                                      </a:outerShdw>
                                    </a:effectLst>
                                    <a:latin typeface="Cambria Math" panose="02040503050406030204" pitchFamily="18" charset="0"/>
                                  </a:rPr>
                                  <m:t>0.374</m:t>
                                </m:r>
                              </m:oMath>
                            </m:oMathPara>
                          </a14:m>
                          <a:endParaRPr lang="ko-KR" altLang="en-US" sz="2800"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2800" b="0" i="1" dirty="0">
                            <a:effectLst>
                              <a:outerShdw blurRad="38100" dist="38100" dir="2700000" algn="tl">
                                <a:srgbClr val="000000">
                                  <a:alpha val="43137"/>
                                </a:srgbClr>
                              </a:outerShdw>
                            </a:effectLst>
                            <a:latin typeface="Cambria Math" panose="020405030504060302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2800" b="0" i="1" smtClean="0">
                                    <a:effectLst>
                                      <a:outerShdw blurRad="38100" dist="38100" dir="2700000" algn="tl">
                                        <a:srgbClr val="000000">
                                          <a:alpha val="43137"/>
                                        </a:srgbClr>
                                      </a:outerShdw>
                                    </a:effectLst>
                                    <a:latin typeface="Cambria Math" panose="02040503050406030204" pitchFamily="18" charset="0"/>
                                  </a:rPr>
                                  <m:t>0.684</m:t>
                                </m:r>
                              </m:oMath>
                            </m:oMathPara>
                          </a14:m>
                          <a:endParaRPr lang="ko-KR" altLang="en-US" sz="2800"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278931470"/>
                      </a:ext>
                    </a:extLst>
                  </a:tr>
                  <a:tr h="103981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20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ctrlPr>
                                </m:sSubPr>
                                <m:e>
                                  <m:bar>
                                    <m:barPr>
                                      <m:pos m:val="top"/>
                                      <m:ctrlP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ctrlPr>
                                    </m:barPr>
                                    <m:e>
                                      <m: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𝑇</m:t>
                                      </m:r>
                                    </m:e>
                                  </m:bar>
                                </m:e>
                                <m:sub>
                                  <m: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0</m:t>
                                  </m:r>
                                </m:sub>
                              </m:sSub>
                            </m:oMath>
                          </a14:m>
                          <a:r>
                            <a:rPr kumimoji="0" lang="en-US" altLang="ko-KR"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n-lt"/>
                              <a:ea typeface="+mn-ea"/>
                              <a:cs typeface="+mn-cs"/>
                            </a:rPr>
                            <a:t>(K)</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2800" b="0" i="1" dirty="0">
                            <a:effectLst>
                              <a:outerShdw blurRad="38100" dist="38100" dir="2700000" algn="tl">
                                <a:srgbClr val="000000">
                                  <a:alpha val="43137"/>
                                </a:srgbClr>
                              </a:outerShdw>
                            </a:effectLst>
                            <a:latin typeface="Cambria Math" panose="020405030504060302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2800" b="0" i="1" smtClean="0">
                                    <a:effectLst>
                                      <a:outerShdw blurRad="38100" dist="38100" dir="2700000" algn="tl">
                                        <a:srgbClr val="000000">
                                          <a:alpha val="43137"/>
                                        </a:srgbClr>
                                      </a:outerShdw>
                                    </a:effectLst>
                                    <a:latin typeface="Cambria Math" panose="02040503050406030204" pitchFamily="18" charset="0"/>
                                  </a:rPr>
                                  <m:t>15291</m:t>
                                </m:r>
                              </m:oMath>
                            </m:oMathPara>
                          </a14:m>
                          <a:endParaRPr lang="ko-KR" altLang="en-US" sz="2800"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2800" b="0" i="1" dirty="0">
                            <a:effectLst>
                              <a:outerShdw blurRad="38100" dist="38100" dir="2700000" algn="tl">
                                <a:srgbClr val="000000">
                                  <a:alpha val="43137"/>
                                </a:srgbClr>
                              </a:outerShdw>
                            </a:effectLst>
                            <a:latin typeface="Cambria Math" panose="020405030504060302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2800" b="0" i="1" smtClean="0">
                                    <a:effectLst>
                                      <a:outerShdw blurRad="38100" dist="38100" dir="2700000" algn="tl">
                                        <a:srgbClr val="000000">
                                          <a:alpha val="43137"/>
                                        </a:srgbClr>
                                      </a:outerShdw>
                                    </a:effectLst>
                                    <a:latin typeface="Cambria Math" panose="02040503050406030204" pitchFamily="18" charset="0"/>
                                  </a:rPr>
                                  <m:t>63626 </m:t>
                                </m:r>
                              </m:oMath>
                            </m:oMathPara>
                          </a14:m>
                          <a:endParaRPr lang="ko-KR" altLang="en-US" sz="2800"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550332923"/>
                      </a:ext>
                    </a:extLst>
                  </a:tr>
                  <a:tr h="103981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ko-KR" sz="28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ctrlPr>
                                </m:sSubPr>
                                <m:e>
                                  <m:bar>
                                    <m:barPr>
                                      <m:pos m:val="top"/>
                                      <m:ctrlPr>
                                        <a:rPr kumimoji="0" lang="en-US" altLang="ko-KR" sz="28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ctrlPr>
                                    </m:barPr>
                                    <m:e>
                                      <m:r>
                                        <a:rPr kumimoji="0" lang="en-US" altLang="ko-KR" sz="28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𝑇</m:t>
                                      </m:r>
                                    </m:e>
                                  </m:bar>
                                </m:e>
                                <m:sub>
                                  <m:r>
                                    <a:rPr kumimoji="0" lang="en-US" altLang="ko-KR" sz="28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0</m:t>
                                  </m:r>
                                </m:sub>
                              </m:sSub>
                            </m:oMath>
                          </a14:m>
                          <a:r>
                            <a:rPr kumimoji="0" lang="en-US" altLang="ko-KR"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n-lt"/>
                              <a:ea typeface="+mn-ea"/>
                              <a:cs typeface="+mn-cs"/>
                            </a:rPr>
                            <a:t>(eV)</a:t>
                          </a:r>
                          <a:endParaRPr lang="ko-KR" altLang="en-US" sz="2800" dirty="0">
                            <a:effectLst>
                              <a:outerShdw blurRad="38100" dist="38100" dir="2700000" algn="tl">
                                <a:srgbClr val="000000">
                                  <a:alpha val="43137"/>
                                </a:srgbClr>
                              </a:outerShdw>
                            </a:effectLst>
                          </a:endParaRPr>
                        </a:p>
                      </a:txBody>
                      <a:tcPr anchor="c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effectLst>
                                <a:outerShdw blurRad="38100" dist="38100" dir="2700000" algn="tl">
                                  <a:srgbClr val="000000">
                                    <a:alpha val="43137"/>
                                  </a:srgbClr>
                                </a:outerShdw>
                              </a:effectLst>
                            </a:rPr>
                            <a:t>1.3eV</a:t>
                          </a:r>
                          <a:endParaRPr lang="ko-KR" altLang="en-US" sz="2800" dirty="0">
                            <a:effectLst>
                              <a:outerShdw blurRad="38100" dist="38100" dir="2700000" algn="tl">
                                <a:srgbClr val="000000">
                                  <a:alpha val="43137"/>
                                </a:srgbClr>
                              </a:outerShdw>
                            </a:effectLst>
                          </a:endParaRPr>
                        </a:p>
                      </a:txBody>
                      <a:tcPr anchor="ctr">
                        <a:noFill/>
                      </a:tcPr>
                    </a:tc>
                    <a:tc>
                      <a:txBody>
                        <a:bodyPr/>
                        <a:lstStyle/>
                        <a:p>
                          <a:pPr algn="ctr" latinLnBrk="1"/>
                          <a:r>
                            <a:rPr lang="en-US" altLang="ko-KR" sz="2800" dirty="0">
                              <a:effectLst>
                                <a:outerShdw blurRad="38100" dist="38100" dir="2700000" algn="tl">
                                  <a:srgbClr val="000000">
                                    <a:alpha val="43137"/>
                                  </a:srgbClr>
                                </a:outerShdw>
                              </a:effectLst>
                            </a:rPr>
                            <a:t>5.5eV</a:t>
                          </a:r>
                          <a:endParaRPr lang="ko-KR" altLang="en-US" sz="2800" dirty="0">
                            <a:effectLst>
                              <a:outerShdw blurRad="38100" dist="38100" dir="2700000" algn="tl">
                                <a:srgbClr val="000000">
                                  <a:alpha val="43137"/>
                                </a:srgbClr>
                              </a:outerShdw>
                            </a:effectLst>
                          </a:endParaRPr>
                        </a:p>
                      </a:txBody>
                      <a:tcPr anchor="ctr">
                        <a:noFill/>
                      </a:tcPr>
                    </a:tc>
                    <a:extLst>
                      <a:ext uri="{0D108BD9-81ED-4DB2-BD59-A6C34878D82A}">
                        <a16:rowId xmlns:a16="http://schemas.microsoft.com/office/drawing/2014/main" val="1203838983"/>
                      </a:ext>
                    </a:extLst>
                  </a:tr>
                  <a:tr h="103981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2000" b="0"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ctrlPr>
                                  </m:sSubPr>
                                  <m:e>
                                    <m: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𝜎</m:t>
                                    </m:r>
                                  </m:e>
                                  <m:sub>
                                    <m:sSub>
                                      <m:sSubPr>
                                        <m:ctrlP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ctrlPr>
                                      </m:sSubPr>
                                      <m:e>
                                        <m: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𝑅</m:t>
                                        </m:r>
                                      </m:e>
                                      <m:sub>
                                        <m: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2</m:t>
                                        </m:r>
                                      </m:sub>
                                    </m:sSub>
                                  </m:sub>
                                </m:sSub>
                                <m: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&lt;</m:t>
                                </m:r>
                                <m:sSub>
                                  <m:sSubPr>
                                    <m:ctrlP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ctrlPr>
                                  </m:sSubPr>
                                  <m:e>
                                    <m: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𝜎</m:t>
                                    </m:r>
                                  </m:e>
                                  <m:sub>
                                    <m:sSub>
                                      <m:sSubPr>
                                        <m:ctrlP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ctrlPr>
                                      </m:sSubPr>
                                      <m:e>
                                        <m: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𝑅</m:t>
                                        </m:r>
                                      </m:e>
                                      <m:sub>
                                        <m:r>
                                          <a:rPr kumimoji="0" lang="en-US" altLang="ko-KR"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ea typeface="+mn-ea"/>
                                            <a:cs typeface="+mn-cs"/>
                                          </a:rPr>
                                          <m:t>3</m:t>
                                        </m:r>
                                      </m:sub>
                                    </m:sSub>
                                  </m:sub>
                                </m:sSub>
                              </m:oMath>
                            </m:oMathPara>
                          </a14:m>
                          <a:endParaRPr kumimoji="0" lang="en-US" altLang="ko-KR"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n-lt"/>
                            <a:ea typeface="+mn-ea"/>
                            <a:cs typeface="+mn-cs"/>
                          </a:endParaRPr>
                        </a:p>
                        <a:p>
                          <a:pPr latinLnBrk="1"/>
                          <a:endParaRPr lang="ko-KR" altLang="en-US" sz="2000" dirty="0">
                            <a:effectLst>
                              <a:outerShdw blurRad="38100" dist="38100" dir="2700000" algn="tl">
                                <a:srgbClr val="000000">
                                  <a:alpha val="43137"/>
                                </a:srgbClr>
                              </a:outerShdw>
                            </a:effectLst>
                          </a:endParaRPr>
                        </a:p>
                      </a:txBody>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2000" b="0" i="1" dirty="0">
                            <a:effectLst>
                              <a:outerShdw blurRad="38100" dist="38100" dir="2700000" algn="tl">
                                <a:srgbClr val="000000">
                                  <a:alpha val="43137"/>
                                </a:srgbClr>
                              </a:outerShdw>
                            </a:effectLst>
                            <a:latin typeface="Cambria Math" panose="020405030504060302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2000" b="0" i="1" smtClean="0">
                                    <a:effectLst>
                                      <a:outerShdw blurRad="38100" dist="38100" dir="2700000" algn="tl">
                                        <a:srgbClr val="000000">
                                          <a:alpha val="43137"/>
                                        </a:srgbClr>
                                      </a:outerShdw>
                                    </a:effectLst>
                                    <a:latin typeface="Cambria Math" panose="02040503050406030204" pitchFamily="18" charset="0"/>
                                  </a:rPr>
                                  <m:t>98.7%</m:t>
                                </m:r>
                              </m:oMath>
                            </m:oMathPara>
                          </a14:m>
                          <a:endParaRPr lang="ko-KR" altLang="en-US" sz="2000" dirty="0">
                            <a:effectLst>
                              <a:outerShdw blurRad="38100" dist="38100" dir="2700000" algn="tl">
                                <a:srgbClr val="000000">
                                  <a:alpha val="43137"/>
                                </a:srgbClr>
                              </a:outerShdw>
                            </a:effectLst>
                          </a:endParaRPr>
                        </a:p>
                      </a:txBody>
                      <a:tcPr/>
                    </a:tc>
                    <a:tc hMerge="1">
                      <a:txBody>
                        <a:bodyPr/>
                        <a:lstStyle/>
                        <a:p>
                          <a:pPr latinLnBrk="1"/>
                          <a:endParaRPr lang="ko-KR" altLang="en-US" dirty="0"/>
                        </a:p>
                      </a:txBody>
                      <a:tcPr/>
                    </a:tc>
                    <a:extLst>
                      <a:ext uri="{0D108BD9-81ED-4DB2-BD59-A6C34878D82A}">
                        <a16:rowId xmlns:a16="http://schemas.microsoft.com/office/drawing/2014/main" val="1800051457"/>
                      </a:ext>
                    </a:extLst>
                  </a:tr>
                </a:tbl>
              </a:graphicData>
            </a:graphic>
          </p:graphicFrame>
        </mc:Choice>
        <mc:Fallback xmlns="">
          <p:graphicFrame>
            <p:nvGraphicFramePr>
              <p:cNvPr id="7" name="표 15">
                <a:extLst>
                  <a:ext uri="{FF2B5EF4-FFF2-40B4-BE49-F238E27FC236}">
                    <a16:creationId xmlns:a16="http://schemas.microsoft.com/office/drawing/2014/main" id="{A60B3A96-6C4B-A8E7-773A-CBA70EFCC076}"/>
                  </a:ext>
                </a:extLst>
              </p:cNvPr>
              <p:cNvGraphicFramePr>
                <a:graphicFrameLocks noGrp="1"/>
              </p:cNvGraphicFramePr>
              <p:nvPr>
                <p:extLst>
                  <p:ext uri="{D42A27DB-BD31-4B8C-83A1-F6EECF244321}">
                    <p14:modId xmlns:p14="http://schemas.microsoft.com/office/powerpoint/2010/main" val="2214179012"/>
                  </p:ext>
                </p:extLst>
              </p:nvPr>
            </p:nvGraphicFramePr>
            <p:xfrm>
              <a:off x="9311616" y="1638300"/>
              <a:ext cx="8407212" cy="7104065"/>
            </p:xfrm>
            <a:graphic>
              <a:graphicData uri="http://schemas.openxmlformats.org/drawingml/2006/table">
                <a:tbl>
                  <a:tblPr firstRow="1" bandRow="1">
                    <a:tableStyleId>{69CF1AB2-1976-4502-BF36-3FF5EA218861}</a:tableStyleId>
                  </a:tblPr>
                  <a:tblGrid>
                    <a:gridCol w="2804184">
                      <a:extLst>
                        <a:ext uri="{9D8B030D-6E8A-4147-A177-3AD203B41FA5}">
                          <a16:colId xmlns:a16="http://schemas.microsoft.com/office/drawing/2014/main" val="1354663694"/>
                        </a:ext>
                      </a:extLst>
                    </a:gridCol>
                    <a:gridCol w="2800624">
                      <a:extLst>
                        <a:ext uri="{9D8B030D-6E8A-4147-A177-3AD203B41FA5}">
                          <a16:colId xmlns:a16="http://schemas.microsoft.com/office/drawing/2014/main" val="3018564420"/>
                        </a:ext>
                      </a:extLst>
                    </a:gridCol>
                    <a:gridCol w="2802404">
                      <a:extLst>
                        <a:ext uri="{9D8B030D-6E8A-4147-A177-3AD203B41FA5}">
                          <a16:colId xmlns:a16="http://schemas.microsoft.com/office/drawing/2014/main" val="892953513"/>
                        </a:ext>
                      </a:extLst>
                    </a:gridCol>
                  </a:tblGrid>
                  <a:tr h="533400">
                    <a:tc>
                      <a:txBody>
                        <a:bodyPr/>
                        <a:lstStyle/>
                        <a:p>
                          <a:pPr latinLnBrk="1"/>
                          <a:endParaRPr lang="ko-KR" altLang="en-US" sz="2800" dirty="0"/>
                        </a:p>
                      </a:txBody>
                      <a:tcPr/>
                    </a:tc>
                    <a:tc>
                      <a:txBody>
                        <a:bodyPr/>
                        <a:lstStyle/>
                        <a:p>
                          <a:pPr algn="ctr" latinLnBrk="1"/>
                          <a:r>
                            <a:rPr lang="en-US" altLang="ko-KR" sz="2800" dirty="0">
                              <a:latin typeface="카페24 써라운드" pitchFamily="2" charset="-127"/>
                              <a:ea typeface="카페24 써라운드" pitchFamily="2" charset="-127"/>
                              <a:cs typeface="카페24 써라운드" pitchFamily="2" charset="-127"/>
                            </a:rPr>
                            <a:t>Relation 2</a:t>
                          </a:r>
                          <a:endParaRPr lang="ko-KR" altLang="en-US" sz="2800" dirty="0">
                            <a:latin typeface="카페24 써라운드" pitchFamily="2" charset="-127"/>
                            <a:ea typeface="카페24 써라운드" pitchFamily="2" charset="-127"/>
                            <a:cs typeface="카페24 써라운드" pitchFamily="2" charset="-127"/>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카페24 써라운드" pitchFamily="2" charset="-127"/>
                              <a:ea typeface="카페24 써라운드" pitchFamily="2" charset="-127"/>
                              <a:cs typeface="카페24 써라운드" pitchFamily="2" charset="-127"/>
                            </a:rPr>
                            <a:t>Relation 3</a:t>
                          </a:r>
                          <a:endParaRPr kumimoji="0" lang="ko-KR" altLang="en-US" sz="2800" b="1" i="0" u="none" strike="noStrike" kern="1200" cap="none" spc="0" normalizeH="0" baseline="0" noProof="0" dirty="0">
                            <a:ln>
                              <a:noFill/>
                            </a:ln>
                            <a:solidFill>
                              <a:prstClr val="black"/>
                            </a:solidFill>
                            <a:effectLst/>
                            <a:uLnTx/>
                            <a:uFillTx/>
                            <a:latin typeface="카페24 써라운드" pitchFamily="2" charset="-127"/>
                            <a:ea typeface="카페24 써라운드" pitchFamily="2" charset="-127"/>
                            <a:cs typeface="카페24 써라운드" pitchFamily="2" charset="-127"/>
                          </a:endParaRPr>
                        </a:p>
                      </a:txBody>
                      <a:tcPr/>
                    </a:tc>
                    <a:extLst>
                      <a:ext uri="{0D108BD9-81ED-4DB2-BD59-A6C34878D82A}">
                        <a16:rowId xmlns:a16="http://schemas.microsoft.com/office/drawing/2014/main" val="554289382"/>
                      </a:ext>
                    </a:extLst>
                  </a:tr>
                  <a:tr h="1371600">
                    <a:tc>
                      <a:txBody>
                        <a:bodyPr/>
                        <a:lstStyle/>
                        <a:p>
                          <a:endParaRPr lang="ko-KR"/>
                        </a:p>
                      </a:txBody>
                      <a:tcPr anchor="ctr">
                        <a:blipFill>
                          <a:blip r:embed="rId5"/>
                          <a:stretch>
                            <a:fillRect l="-217" t="-43556" r="-200435" b="-380444"/>
                          </a:stretch>
                        </a:blipFill>
                      </a:tcPr>
                    </a:tc>
                    <a:tc>
                      <a:txBody>
                        <a:bodyPr/>
                        <a:lstStyle/>
                        <a:p>
                          <a:endParaRPr lang="ko-KR"/>
                        </a:p>
                      </a:txBody>
                      <a:tcPr anchor="ctr">
                        <a:blipFill>
                          <a:blip r:embed="rId5"/>
                          <a:stretch>
                            <a:fillRect l="-100217" t="-43556" r="-100435" b="-380444"/>
                          </a:stretch>
                        </a:blipFill>
                      </a:tcPr>
                    </a:tc>
                    <a:tc>
                      <a:txBody>
                        <a:bodyPr/>
                        <a:lstStyle/>
                        <a:p>
                          <a:endParaRPr lang="ko-KR"/>
                        </a:p>
                      </a:txBody>
                      <a:tcPr anchor="ctr">
                        <a:blipFill>
                          <a:blip r:embed="rId5"/>
                          <a:stretch>
                            <a:fillRect l="-200217" t="-43556" r="-435" b="-380444"/>
                          </a:stretch>
                        </a:blipFill>
                      </a:tcPr>
                    </a:tc>
                    <a:extLst>
                      <a:ext uri="{0D108BD9-81ED-4DB2-BD59-A6C34878D82A}">
                        <a16:rowId xmlns:a16="http://schemas.microsoft.com/office/drawing/2014/main" val="1954714271"/>
                      </a:ext>
                    </a:extLst>
                  </a:tr>
                  <a:tr h="1039813">
                    <a:tc>
                      <a:txBody>
                        <a:bodyPr/>
                        <a:lstStyle/>
                        <a:p>
                          <a:endParaRPr lang="ko-KR"/>
                        </a:p>
                      </a:txBody>
                      <a:tcPr anchor="ctr">
                        <a:blipFill>
                          <a:blip r:embed="rId5"/>
                          <a:stretch>
                            <a:fillRect l="-217" t="-188889" r="-200435" b="-400585"/>
                          </a:stretch>
                        </a:blipFill>
                      </a:tcPr>
                    </a:tc>
                    <a:tc>
                      <a:txBody>
                        <a:bodyPr/>
                        <a:lstStyle/>
                        <a:p>
                          <a:endParaRPr lang="ko-KR"/>
                        </a:p>
                      </a:txBody>
                      <a:tcPr anchor="ctr">
                        <a:blipFill>
                          <a:blip r:embed="rId5"/>
                          <a:stretch>
                            <a:fillRect l="-100217" t="-188889" r="-100435" b="-400585"/>
                          </a:stretch>
                        </a:blipFill>
                      </a:tcPr>
                    </a:tc>
                    <a:tc>
                      <a:txBody>
                        <a:bodyPr/>
                        <a:lstStyle/>
                        <a:p>
                          <a:endParaRPr lang="ko-KR"/>
                        </a:p>
                      </a:txBody>
                      <a:tcPr anchor="ctr">
                        <a:blipFill>
                          <a:blip r:embed="rId5"/>
                          <a:stretch>
                            <a:fillRect l="-200217" t="-188889" r="-435" b="-400585"/>
                          </a:stretch>
                        </a:blipFill>
                      </a:tcPr>
                    </a:tc>
                    <a:extLst>
                      <a:ext uri="{0D108BD9-81ED-4DB2-BD59-A6C34878D82A}">
                        <a16:rowId xmlns:a16="http://schemas.microsoft.com/office/drawing/2014/main" val="1707237542"/>
                      </a:ext>
                    </a:extLst>
                  </a:tr>
                  <a:tr h="1039813">
                    <a:tc>
                      <a:txBody>
                        <a:bodyPr/>
                        <a:lstStyle/>
                        <a:p>
                          <a:endParaRPr lang="ko-KR"/>
                        </a:p>
                      </a:txBody>
                      <a:tcPr>
                        <a:blipFill>
                          <a:blip r:embed="rId5"/>
                          <a:stretch>
                            <a:fillRect l="-217" t="-288889" r="-200435" b="-300585"/>
                          </a:stretch>
                        </a:blipFill>
                      </a:tcPr>
                    </a:tc>
                    <a:tc>
                      <a:txBody>
                        <a:bodyPr/>
                        <a:lstStyle/>
                        <a:p>
                          <a:endParaRPr lang="ko-KR"/>
                        </a:p>
                      </a:txBody>
                      <a:tcPr>
                        <a:blipFill>
                          <a:blip r:embed="rId5"/>
                          <a:stretch>
                            <a:fillRect l="-100217" t="-288889" r="-100435" b="-300585"/>
                          </a:stretch>
                        </a:blipFill>
                      </a:tcPr>
                    </a:tc>
                    <a:tc>
                      <a:txBody>
                        <a:bodyPr/>
                        <a:lstStyle/>
                        <a:p>
                          <a:endParaRPr lang="ko-KR"/>
                        </a:p>
                      </a:txBody>
                      <a:tcPr>
                        <a:blipFill>
                          <a:blip r:embed="rId5"/>
                          <a:stretch>
                            <a:fillRect l="-200217" t="-288889" r="-435" b="-300585"/>
                          </a:stretch>
                        </a:blipFill>
                      </a:tcPr>
                    </a:tc>
                    <a:extLst>
                      <a:ext uri="{0D108BD9-81ED-4DB2-BD59-A6C34878D82A}">
                        <a16:rowId xmlns:a16="http://schemas.microsoft.com/office/drawing/2014/main" val="3278931470"/>
                      </a:ext>
                    </a:extLst>
                  </a:tr>
                  <a:tr h="1039813">
                    <a:tc>
                      <a:txBody>
                        <a:bodyPr/>
                        <a:lstStyle/>
                        <a:p>
                          <a:endParaRPr lang="ko-KR"/>
                        </a:p>
                      </a:txBody>
                      <a:tcPr>
                        <a:blipFill>
                          <a:blip r:embed="rId5"/>
                          <a:stretch>
                            <a:fillRect l="-217" t="-391176" r="-200435" b="-202353"/>
                          </a:stretch>
                        </a:blipFill>
                      </a:tcPr>
                    </a:tc>
                    <a:tc>
                      <a:txBody>
                        <a:bodyPr/>
                        <a:lstStyle/>
                        <a:p>
                          <a:endParaRPr lang="ko-KR"/>
                        </a:p>
                      </a:txBody>
                      <a:tcPr>
                        <a:blipFill>
                          <a:blip r:embed="rId5"/>
                          <a:stretch>
                            <a:fillRect l="-100217" t="-391176" r="-100435" b="-202353"/>
                          </a:stretch>
                        </a:blipFill>
                      </a:tcPr>
                    </a:tc>
                    <a:tc>
                      <a:txBody>
                        <a:bodyPr/>
                        <a:lstStyle/>
                        <a:p>
                          <a:endParaRPr lang="ko-KR"/>
                        </a:p>
                      </a:txBody>
                      <a:tcPr>
                        <a:blipFill>
                          <a:blip r:embed="rId5"/>
                          <a:stretch>
                            <a:fillRect l="-200217" t="-391176" r="-435" b="-202353"/>
                          </a:stretch>
                        </a:blipFill>
                      </a:tcPr>
                    </a:tc>
                    <a:extLst>
                      <a:ext uri="{0D108BD9-81ED-4DB2-BD59-A6C34878D82A}">
                        <a16:rowId xmlns:a16="http://schemas.microsoft.com/office/drawing/2014/main" val="1550332923"/>
                      </a:ext>
                    </a:extLst>
                  </a:tr>
                  <a:tr h="1039813">
                    <a:tc>
                      <a:txBody>
                        <a:bodyPr/>
                        <a:lstStyle/>
                        <a:p>
                          <a:endParaRPr lang="ko-KR"/>
                        </a:p>
                      </a:txBody>
                      <a:tcPr anchor="ctr">
                        <a:blipFill>
                          <a:blip r:embed="rId5"/>
                          <a:stretch>
                            <a:fillRect l="-217" t="-488304" r="-200435" b="-101170"/>
                          </a:stretch>
                        </a:blip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dirty="0">
                              <a:effectLst>
                                <a:outerShdw blurRad="38100" dist="38100" dir="2700000" algn="tl">
                                  <a:srgbClr val="000000">
                                    <a:alpha val="43137"/>
                                  </a:srgbClr>
                                </a:outerShdw>
                              </a:effectLst>
                            </a:rPr>
                            <a:t>1.3eV</a:t>
                          </a:r>
                          <a:endParaRPr lang="ko-KR" altLang="en-US" sz="2800" dirty="0">
                            <a:effectLst>
                              <a:outerShdw blurRad="38100" dist="38100" dir="2700000" algn="tl">
                                <a:srgbClr val="000000">
                                  <a:alpha val="43137"/>
                                </a:srgbClr>
                              </a:outerShdw>
                            </a:effectLst>
                          </a:endParaRPr>
                        </a:p>
                      </a:txBody>
                      <a:tcPr anchor="ctr">
                        <a:noFill/>
                      </a:tcPr>
                    </a:tc>
                    <a:tc>
                      <a:txBody>
                        <a:bodyPr/>
                        <a:lstStyle/>
                        <a:p>
                          <a:pPr algn="ctr" latinLnBrk="1"/>
                          <a:r>
                            <a:rPr lang="en-US" altLang="ko-KR" sz="2800" dirty="0">
                              <a:effectLst>
                                <a:outerShdw blurRad="38100" dist="38100" dir="2700000" algn="tl">
                                  <a:srgbClr val="000000">
                                    <a:alpha val="43137"/>
                                  </a:srgbClr>
                                </a:outerShdw>
                              </a:effectLst>
                            </a:rPr>
                            <a:t>5.5eV</a:t>
                          </a:r>
                          <a:endParaRPr lang="ko-KR" altLang="en-US" sz="2800" dirty="0">
                            <a:effectLst>
                              <a:outerShdw blurRad="38100" dist="38100" dir="2700000" algn="tl">
                                <a:srgbClr val="000000">
                                  <a:alpha val="43137"/>
                                </a:srgbClr>
                              </a:outerShdw>
                            </a:effectLst>
                          </a:endParaRPr>
                        </a:p>
                      </a:txBody>
                      <a:tcPr anchor="ctr">
                        <a:noFill/>
                      </a:tcPr>
                    </a:tc>
                    <a:extLst>
                      <a:ext uri="{0D108BD9-81ED-4DB2-BD59-A6C34878D82A}">
                        <a16:rowId xmlns:a16="http://schemas.microsoft.com/office/drawing/2014/main" val="1203838983"/>
                      </a:ext>
                    </a:extLst>
                  </a:tr>
                  <a:tr h="1039813">
                    <a:tc>
                      <a:txBody>
                        <a:bodyPr/>
                        <a:lstStyle/>
                        <a:p>
                          <a:endParaRPr lang="ko-KR"/>
                        </a:p>
                      </a:txBody>
                      <a:tcPr>
                        <a:blipFill>
                          <a:blip r:embed="rId5"/>
                          <a:stretch>
                            <a:fillRect l="-217" t="-588304" r="-200435" b="-1170"/>
                          </a:stretch>
                        </a:blipFill>
                      </a:tcPr>
                    </a:tc>
                    <a:tc gridSpan="2">
                      <a:txBody>
                        <a:bodyPr/>
                        <a:lstStyle/>
                        <a:p>
                          <a:endParaRPr lang="ko-KR"/>
                        </a:p>
                      </a:txBody>
                      <a:tcPr>
                        <a:blipFill>
                          <a:blip r:embed="rId5"/>
                          <a:stretch>
                            <a:fillRect l="-50109" t="-588304" r="-217" b="-1170"/>
                          </a:stretch>
                        </a:blipFill>
                      </a:tcPr>
                    </a:tc>
                    <a:tc hMerge="1">
                      <a:txBody>
                        <a:bodyPr/>
                        <a:lstStyle/>
                        <a:p>
                          <a:pPr latinLnBrk="1"/>
                          <a:endParaRPr lang="ko-KR" altLang="en-US" dirty="0"/>
                        </a:p>
                      </a:txBody>
                      <a:tcPr/>
                    </a:tc>
                    <a:extLst>
                      <a:ext uri="{0D108BD9-81ED-4DB2-BD59-A6C34878D82A}">
                        <a16:rowId xmlns:a16="http://schemas.microsoft.com/office/drawing/2014/main" val="1800051457"/>
                      </a:ext>
                    </a:extLst>
                  </a:tr>
                </a:tbl>
              </a:graphicData>
            </a:graphic>
          </p:graphicFrame>
        </mc:Fallback>
      </mc:AlternateContent>
      <p:sp>
        <p:nvSpPr>
          <p:cNvPr id="11" name="직사각형 10">
            <a:extLst>
              <a:ext uri="{FF2B5EF4-FFF2-40B4-BE49-F238E27FC236}">
                <a16:creationId xmlns:a16="http://schemas.microsoft.com/office/drawing/2014/main" id="{819939F4-A521-F47B-11FC-0215CDE074CF}"/>
              </a:ext>
            </a:extLst>
          </p:cNvPr>
          <p:cNvSpPr/>
          <p:nvPr/>
        </p:nvSpPr>
        <p:spPr>
          <a:xfrm>
            <a:off x="12143622" y="1641644"/>
            <a:ext cx="2743200" cy="60164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B9411158-B826-60A9-348A-1A2BF2098EC2}"/>
              </a:ext>
            </a:extLst>
          </p:cNvPr>
          <p:cNvSpPr/>
          <p:nvPr/>
        </p:nvSpPr>
        <p:spPr>
          <a:xfrm>
            <a:off x="12677022" y="6743700"/>
            <a:ext cx="1676400" cy="9144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a:extLst>
              <a:ext uri="{FF2B5EF4-FFF2-40B4-BE49-F238E27FC236}">
                <a16:creationId xmlns:a16="http://schemas.microsoft.com/office/drawing/2014/main" id="{F7397205-80B3-2198-38C9-9D8D3169D40F}"/>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
        <p:nvSpPr>
          <p:cNvPr id="2" name="TextBox 1">
            <a:extLst>
              <a:ext uri="{FF2B5EF4-FFF2-40B4-BE49-F238E27FC236}">
                <a16:creationId xmlns:a16="http://schemas.microsoft.com/office/drawing/2014/main" id="{9F90A334-F19B-DE9C-45A1-961BEF88C60E}"/>
              </a:ext>
            </a:extLst>
          </p:cNvPr>
          <p:cNvSpPr txBox="1"/>
          <p:nvPr/>
        </p:nvSpPr>
        <p:spPr>
          <a:xfrm>
            <a:off x="9213935" y="1071350"/>
            <a:ext cx="4301287" cy="523220"/>
          </a:xfrm>
          <a:prstGeom prst="rect">
            <a:avLst/>
          </a:prstGeom>
          <a:noFill/>
        </p:spPr>
        <p:txBody>
          <a:bodyPr wrap="square" rtlCol="0">
            <a:spAutoFit/>
          </a:bodyPr>
          <a:lstStyle/>
          <a:p>
            <a:r>
              <a:rPr lang="en-US" altLang="ko-KR" sz="2800" dirty="0">
                <a:latin typeface="나눔스퀘어OTF ExtraBold" panose="020B0600000101010101" pitchFamily="34" charset="-127"/>
                <a:ea typeface="나눔스퀘어OTF ExtraBold" panose="020B0600000101010101" pitchFamily="34" charset="-127"/>
              </a:rPr>
              <a:t>Iteration : 50,000</a:t>
            </a:r>
            <a:endParaRPr lang="ko-KR" altLang="en-US" sz="2800" dirty="0">
              <a:latin typeface="나눔스퀘어OTF ExtraBold" panose="020B0600000101010101" pitchFamily="34" charset="-127"/>
              <a:ea typeface="나눔스퀘어OTF ExtraBold" panose="020B0600000101010101" pitchFamily="34" charset="-127"/>
            </a:endParaRPr>
          </a:p>
        </p:txBody>
      </p:sp>
    </p:spTree>
    <p:custDataLst>
      <p:tags r:id="rId1"/>
    </p:custDataLst>
    <p:extLst>
      <p:ext uri="{BB962C8B-B14F-4D97-AF65-F5344CB8AC3E}">
        <p14:creationId xmlns:p14="http://schemas.microsoft.com/office/powerpoint/2010/main" val="8223788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3" name="TextBox 12">
            <a:extLst>
              <a:ext uri="{FF2B5EF4-FFF2-40B4-BE49-F238E27FC236}">
                <a16:creationId xmlns:a16="http://schemas.microsoft.com/office/drawing/2014/main" id="{A04C9782-DEB7-0FC4-028D-3AD8BE9ABC4C}"/>
              </a:ext>
            </a:extLst>
          </p:cNvPr>
          <p:cNvSpPr txBox="1"/>
          <p:nvPr/>
        </p:nvSpPr>
        <p:spPr>
          <a:xfrm>
            <a:off x="1828800" y="4481780"/>
            <a:ext cx="14630399" cy="1323439"/>
          </a:xfrm>
          <a:prstGeom prst="rect">
            <a:avLst/>
          </a:prstGeom>
          <a:noFill/>
        </p:spPr>
        <p:txBody>
          <a:bodyPr wrap="square">
            <a:spAutoFit/>
          </a:bodyPr>
          <a:lstStyle/>
          <a:p>
            <a:pPr algn="ctr"/>
            <a:r>
              <a:rPr lang="en-US" altLang="ko-KR" sz="80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Interpretation of results</a:t>
            </a:r>
            <a:endParaRPr lang="ko-KR" altLang="en-US" sz="8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p:sp>
        <p:nvSpPr>
          <p:cNvPr id="3" name="슬라이드 번호 개체 틀 2">
            <a:extLst>
              <a:ext uri="{FF2B5EF4-FFF2-40B4-BE49-F238E27FC236}">
                <a16:creationId xmlns:a16="http://schemas.microsoft.com/office/drawing/2014/main" id="{1F84ECDD-E3EC-95AC-4BC0-EF17BC8BC092}"/>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Tree>
    <p:extLst>
      <p:ext uri="{BB962C8B-B14F-4D97-AF65-F5344CB8AC3E}">
        <p14:creationId xmlns:p14="http://schemas.microsoft.com/office/powerpoint/2010/main" val="12393527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653457-4946-A4A1-2B2C-B9D4B0B6A602}"/>
              </a:ext>
            </a:extLst>
          </p:cNvPr>
          <p:cNvSpPr txBox="1"/>
          <p:nvPr/>
        </p:nvSpPr>
        <p:spPr>
          <a:xfrm>
            <a:off x="305996" y="523081"/>
            <a:ext cx="9497435" cy="769441"/>
          </a:xfrm>
          <a:prstGeom prst="rect">
            <a:avLst/>
          </a:prstGeom>
          <a:noFill/>
        </p:spPr>
        <p:txBody>
          <a:bodyPr wrap="square">
            <a:spAutoFit/>
          </a:bodyPr>
          <a:lstStyle/>
          <a:p>
            <a:r>
              <a:rPr lang="en-US" altLang="ko-KR" sz="4400" b="1" dirty="0">
                <a:solidFill>
                  <a:srgbClr val="00002F"/>
                </a:solidFill>
                <a:sym typeface="Arial"/>
              </a:rPr>
              <a:t>Radius  Affected by Temperature</a:t>
            </a:r>
            <a:endParaRPr lang="ko-KR" altLang="en-US" sz="44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6EE68C4-A0BF-317B-95D1-73FAEE7C4C9B}"/>
                  </a:ext>
                </a:extLst>
              </p:cNvPr>
              <p:cNvSpPr txBox="1"/>
              <p:nvPr/>
            </p:nvSpPr>
            <p:spPr>
              <a:xfrm>
                <a:off x="337591" y="2244541"/>
                <a:ext cx="8721258" cy="1939185"/>
              </a:xfrm>
              <a:prstGeom prst="rect">
                <a:avLst/>
              </a:prstGeom>
              <a:noFill/>
            </p:spPr>
            <p:txBody>
              <a:bodyPr wrap="square" rtlCol="0">
                <a:spAutoFit/>
              </a:bodyPr>
              <a:lstStyle/>
              <a:p>
                <a:r>
                  <a:rPr lang="en-US" altLang="ko-KR" sz="3600" b="0" dirty="0">
                    <a:latin typeface="나눔스퀘어OTF ExtraBold" panose="020B0600000101010101" pitchFamily="34" charset="-127"/>
                    <a:ea typeface="나눔스퀘어OTF ExtraBold" panose="020B0600000101010101" pitchFamily="34" charset="-127"/>
                  </a:rPr>
                  <a:t>In Photometric Method, </a:t>
                </a:r>
              </a:p>
              <a:p>
                <a:endParaRPr lang="en-US" altLang="ko-KR" sz="1800" b="0" i="1" dirty="0">
                  <a:latin typeface="Cambria Math" panose="02040503050406030204" pitchFamily="18" charset="0"/>
                  <a:ea typeface="나눔스퀘어OTF ExtraBold" panose="020B0600000101010101" pitchFamily="34" charset="-127"/>
                </a:endParaRPr>
              </a:p>
              <a:p>
                <a:pPr/>
                <a14:m>
                  <m:oMathPara xmlns:m="http://schemas.openxmlformats.org/officeDocument/2006/math">
                    <m:oMathParaPr>
                      <m:jc m:val="centerGroup"/>
                    </m:oMathParaPr>
                    <m:oMath xmlns:m="http://schemas.openxmlformats.org/officeDocument/2006/math">
                      <m:sSub>
                        <m:sSubPr>
                          <m:ctrlPr>
                            <a:rPr lang="en-US" altLang="ko-KR" sz="4000" b="0" i="1" smtClean="0">
                              <a:latin typeface="Cambria Math" panose="02040503050406030204" pitchFamily="18" charset="0"/>
                              <a:ea typeface="나눔스퀘어OTF ExtraBold" panose="020B0600000101010101" pitchFamily="34" charset="-127"/>
                            </a:rPr>
                          </m:ctrlPr>
                        </m:sSubPr>
                        <m:e>
                          <m:r>
                            <a:rPr lang="en-US" altLang="ko-KR" sz="4000" b="0" i="1" smtClean="0">
                              <a:latin typeface="Cambria Math" panose="02040503050406030204" pitchFamily="18" charset="0"/>
                              <a:ea typeface="나눔스퀘어OTF ExtraBold" panose="020B0600000101010101" pitchFamily="34" charset="-127"/>
                            </a:rPr>
                            <m:t>𝑓</m:t>
                          </m:r>
                        </m:e>
                        <m:sub>
                          <m:r>
                            <a:rPr lang="en-US" altLang="ko-KR" sz="4000" b="0" i="1" smtClean="0">
                              <a:latin typeface="Cambria Math" panose="02040503050406030204" pitchFamily="18" charset="0"/>
                              <a:ea typeface="나눔스퀘어OTF ExtraBold" panose="020B0600000101010101" pitchFamily="34" charset="-127"/>
                            </a:rPr>
                            <m:t>𝜈</m:t>
                          </m:r>
                        </m:sub>
                      </m:sSub>
                      <m:r>
                        <a:rPr lang="en-US" altLang="ko-KR" sz="4000" b="0" i="1" smtClean="0">
                          <a:latin typeface="Cambria Math" panose="02040503050406030204" pitchFamily="18" charset="0"/>
                          <a:ea typeface="나눔스퀘어OTF ExtraBold" panose="020B0600000101010101" pitchFamily="34" charset="-127"/>
                        </a:rPr>
                        <m:t>=4</m:t>
                      </m:r>
                      <m:r>
                        <a:rPr lang="en-US" altLang="ko-KR" sz="4000" b="0" i="1" smtClean="0">
                          <a:latin typeface="Cambria Math" panose="02040503050406030204" pitchFamily="18" charset="0"/>
                          <a:ea typeface="나눔스퀘어OTF ExtraBold" panose="020B0600000101010101" pitchFamily="34" charset="-127"/>
                        </a:rPr>
                        <m:t>𝜋</m:t>
                      </m:r>
                      <m:r>
                        <a:rPr lang="en-US" altLang="ko-KR" sz="4000" b="0" i="1" smtClean="0">
                          <a:latin typeface="Cambria Math" panose="02040503050406030204" pitchFamily="18" charset="0"/>
                          <a:ea typeface="나눔스퀘어OTF ExtraBold" panose="020B0600000101010101" pitchFamily="34" charset="-127"/>
                        </a:rPr>
                        <m:t> </m:t>
                      </m:r>
                      <m:sSup>
                        <m:sSupPr>
                          <m:ctrlPr>
                            <a:rPr lang="en-US" altLang="ko-KR" sz="4000" b="0" i="1" smtClean="0">
                              <a:latin typeface="Cambria Math" panose="02040503050406030204" pitchFamily="18" charset="0"/>
                              <a:ea typeface="나눔스퀘어OTF ExtraBold" panose="020B0600000101010101" pitchFamily="34" charset="-127"/>
                            </a:rPr>
                          </m:ctrlPr>
                        </m:sSupPr>
                        <m:e>
                          <m:d>
                            <m:dPr>
                              <m:ctrlPr>
                                <a:rPr lang="en-US" altLang="ko-KR" sz="4000" b="0" i="1" smtClean="0">
                                  <a:latin typeface="Cambria Math" panose="02040503050406030204" pitchFamily="18" charset="0"/>
                                  <a:ea typeface="나눔스퀘어OTF ExtraBold" panose="020B0600000101010101" pitchFamily="34" charset="-127"/>
                                </a:rPr>
                              </m:ctrlPr>
                            </m:dPr>
                            <m:e>
                              <m:r>
                                <a:rPr lang="en-US" altLang="ko-KR" sz="4000" b="0" i="1" smtClean="0">
                                  <a:latin typeface="Cambria Math" panose="02040503050406030204" pitchFamily="18" charset="0"/>
                                  <a:ea typeface="나눔스퀘어OTF ExtraBold" panose="020B0600000101010101" pitchFamily="34" charset="-127"/>
                                </a:rPr>
                                <m:t>𝑅</m:t>
                              </m:r>
                              <m:r>
                                <a:rPr lang="en-US" altLang="ko-KR" sz="4000" b="0" i="1" smtClean="0">
                                  <a:latin typeface="Cambria Math" panose="02040503050406030204" pitchFamily="18" charset="0"/>
                                  <a:ea typeface="나눔스퀘어OTF ExtraBold" panose="020B0600000101010101" pitchFamily="34" charset="-127"/>
                                </a:rPr>
                                <m:t>/</m:t>
                              </m:r>
                              <m:r>
                                <a:rPr lang="en-US" altLang="ko-KR" sz="4000" b="0" i="1" smtClean="0">
                                  <a:latin typeface="Cambria Math" panose="02040503050406030204" pitchFamily="18" charset="0"/>
                                  <a:ea typeface="나눔스퀘어OTF ExtraBold" panose="020B0600000101010101" pitchFamily="34" charset="-127"/>
                                </a:rPr>
                                <m:t>𝐷</m:t>
                              </m:r>
                            </m:e>
                          </m:d>
                        </m:e>
                        <m:sup>
                          <m:r>
                            <a:rPr lang="en-US" altLang="ko-KR" sz="4000" b="0" i="1" smtClean="0">
                              <a:latin typeface="Cambria Math" panose="02040503050406030204" pitchFamily="18" charset="0"/>
                              <a:ea typeface="나눔스퀘어OTF ExtraBold" panose="020B0600000101010101" pitchFamily="34" charset="-127"/>
                            </a:rPr>
                            <m:t>2</m:t>
                          </m:r>
                        </m:sup>
                      </m:sSup>
                      <m:r>
                        <m:rPr>
                          <m:lit/>
                        </m:rPr>
                        <a:rPr lang="en-US" altLang="ko-KR" sz="4000" i="1">
                          <a:latin typeface="Cambria Math" panose="02040503050406030204" pitchFamily="18" charset="0"/>
                          <a:ea typeface="나눔스퀘어OTF ExtraBold" panose="020B0600000101010101" pitchFamily="34" charset="-127"/>
                        </a:rPr>
                        <m:t>∙</m:t>
                      </m:r>
                      <m:sSub>
                        <m:sSubPr>
                          <m:ctrlPr>
                            <a:rPr lang="en-US" altLang="ko-KR" sz="4000" b="0" i="1" smtClean="0">
                              <a:latin typeface="Cambria Math" panose="02040503050406030204" pitchFamily="18" charset="0"/>
                              <a:ea typeface="나눔스퀘어OTF ExtraBold" panose="020B0600000101010101" pitchFamily="34" charset="-127"/>
                            </a:rPr>
                          </m:ctrlPr>
                        </m:sSubPr>
                        <m:e>
                          <m:r>
                            <a:rPr lang="en-US" altLang="ko-KR" sz="4000" b="0" i="1" smtClean="0">
                              <a:latin typeface="Cambria Math" panose="02040503050406030204" pitchFamily="18" charset="0"/>
                              <a:ea typeface="나눔스퀘어OTF ExtraBold" panose="020B0600000101010101" pitchFamily="34" charset="-127"/>
                            </a:rPr>
                            <m:t>𝐻</m:t>
                          </m:r>
                        </m:e>
                        <m:sub>
                          <m:r>
                            <a:rPr lang="en-US" altLang="ko-KR" sz="4000" b="0" i="1" smtClean="0">
                              <a:latin typeface="Cambria Math" panose="02040503050406030204" pitchFamily="18" charset="0"/>
                              <a:ea typeface="나눔스퀘어OTF ExtraBold" panose="020B0600000101010101" pitchFamily="34" charset="-127"/>
                            </a:rPr>
                            <m:t>𝜈</m:t>
                          </m:r>
                        </m:sub>
                      </m:sSub>
                      <m:r>
                        <a:rPr lang="en-US" altLang="ko-KR" sz="4000" b="0" i="1" smtClean="0">
                          <a:latin typeface="Cambria Math" panose="02040503050406030204" pitchFamily="18" charset="0"/>
                          <a:ea typeface="나눔스퀘어OTF ExtraBold" panose="020B0600000101010101" pitchFamily="34" charset="-127"/>
                        </a:rPr>
                        <m:t>(</m:t>
                      </m:r>
                      <m:sSub>
                        <m:sSubPr>
                          <m:ctrlPr>
                            <a:rPr lang="en-US" altLang="ko-KR" sz="4000" b="0" i="1" smtClean="0">
                              <a:latin typeface="Cambria Math" panose="02040503050406030204" pitchFamily="18" charset="0"/>
                              <a:ea typeface="나눔스퀘어OTF ExtraBold" panose="020B0600000101010101" pitchFamily="34" charset="-127"/>
                            </a:rPr>
                          </m:ctrlPr>
                        </m:sSubPr>
                        <m:e>
                          <m:r>
                            <a:rPr lang="en-US" altLang="ko-KR" sz="4000" b="0" i="1" smtClean="0">
                              <a:latin typeface="Cambria Math" panose="02040503050406030204" pitchFamily="18" charset="0"/>
                              <a:ea typeface="나눔스퀘어OTF ExtraBold" panose="020B0600000101010101" pitchFamily="34" charset="-127"/>
                            </a:rPr>
                            <m:t>𝑇</m:t>
                          </m:r>
                        </m:e>
                        <m:sub>
                          <m:r>
                            <a:rPr lang="en-US" altLang="ko-KR" sz="4000" b="0" i="1" smtClean="0">
                              <a:latin typeface="Cambria Math" panose="02040503050406030204" pitchFamily="18" charset="0"/>
                              <a:ea typeface="나눔스퀘어OTF ExtraBold" panose="020B0600000101010101" pitchFamily="34" charset="-127"/>
                            </a:rPr>
                            <m:t>𝑒𝑓𝑓</m:t>
                          </m:r>
                        </m:sub>
                      </m:sSub>
                      <m:r>
                        <a:rPr lang="en-US" altLang="ko-KR" sz="4000" b="0" i="1" smtClean="0">
                          <a:latin typeface="Cambria Math" panose="02040503050406030204" pitchFamily="18" charset="0"/>
                          <a:ea typeface="나눔스퀘어OTF ExtraBold" panose="020B0600000101010101" pitchFamily="34" charset="-127"/>
                        </a:rPr>
                        <m:t>,</m:t>
                      </m:r>
                      <m:func>
                        <m:funcPr>
                          <m:ctrlPr>
                            <a:rPr lang="en-US" altLang="ko-KR" sz="4000" b="0" i="1" smtClean="0">
                              <a:latin typeface="Cambria Math" panose="02040503050406030204" pitchFamily="18" charset="0"/>
                              <a:ea typeface="나눔스퀘어OTF ExtraBold" panose="020B0600000101010101" pitchFamily="34" charset="-127"/>
                            </a:rPr>
                          </m:ctrlPr>
                        </m:funcPr>
                        <m:fName>
                          <m:r>
                            <m:rPr>
                              <m:sty m:val="p"/>
                            </m:rPr>
                            <a:rPr lang="en-US" altLang="ko-KR" sz="4000" b="0" i="0" smtClean="0">
                              <a:latin typeface="Cambria Math" panose="02040503050406030204" pitchFamily="18" charset="0"/>
                              <a:ea typeface="나눔스퀘어OTF ExtraBold" panose="020B0600000101010101" pitchFamily="34" charset="-127"/>
                            </a:rPr>
                            <m:t>log</m:t>
                          </m:r>
                        </m:fName>
                        <m:e>
                          <m:r>
                            <a:rPr lang="en-US" altLang="ko-KR" sz="4000" b="0" i="1" smtClean="0">
                              <a:latin typeface="Cambria Math" panose="02040503050406030204" pitchFamily="18" charset="0"/>
                              <a:ea typeface="나눔스퀘어OTF ExtraBold" panose="020B0600000101010101" pitchFamily="34" charset="-127"/>
                            </a:rPr>
                            <m:t>𝑔</m:t>
                          </m:r>
                        </m:e>
                      </m:func>
                      <m:r>
                        <a:rPr lang="en-US" altLang="ko-KR" sz="4000" b="0" i="1" smtClean="0">
                          <a:latin typeface="Cambria Math" panose="02040503050406030204" pitchFamily="18" charset="0"/>
                          <a:ea typeface="나눔스퀘어OTF ExtraBold" panose="020B0600000101010101" pitchFamily="34" charset="-127"/>
                        </a:rPr>
                        <m:t>)</m:t>
                      </m:r>
                    </m:oMath>
                  </m:oMathPara>
                </a14:m>
                <a:endParaRPr lang="en-US" altLang="ko-KR" sz="4000" b="0" dirty="0">
                  <a:latin typeface="나눔스퀘어OTF ExtraBold" panose="020B0600000101010101" pitchFamily="34" charset="-127"/>
                  <a:ea typeface="나눔스퀘어OTF ExtraBold" panose="020B0600000101010101" pitchFamily="34" charset="-127"/>
                </a:endParaRPr>
              </a:p>
              <a:p>
                <a:endParaRPr lang="ko-KR" altLang="en-US" dirty="0"/>
              </a:p>
            </p:txBody>
          </p:sp>
        </mc:Choice>
        <mc:Fallback xmlns="">
          <p:sp>
            <p:nvSpPr>
              <p:cNvPr id="10" name="TextBox 9">
                <a:extLst>
                  <a:ext uri="{FF2B5EF4-FFF2-40B4-BE49-F238E27FC236}">
                    <a16:creationId xmlns:a16="http://schemas.microsoft.com/office/drawing/2014/main" id="{D6EE68C4-A0BF-317B-95D1-73FAEE7C4C9B}"/>
                  </a:ext>
                </a:extLst>
              </p:cNvPr>
              <p:cNvSpPr txBox="1">
                <a:spLocks noRot="1" noChangeAspect="1" noMove="1" noResize="1" noEditPoints="1" noAdjustHandles="1" noChangeArrowheads="1" noChangeShapeType="1" noTextEdit="1"/>
              </p:cNvSpPr>
              <p:nvPr/>
            </p:nvSpPr>
            <p:spPr>
              <a:xfrm>
                <a:off x="337591" y="2244541"/>
                <a:ext cx="8721258" cy="1939185"/>
              </a:xfrm>
              <a:prstGeom prst="rect">
                <a:avLst/>
              </a:prstGeom>
              <a:blipFill>
                <a:blip r:embed="rId4"/>
                <a:stretch>
                  <a:fillRect l="-2096" t="-47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0B4B3A-6B6E-1262-2E16-A2178D2C0508}"/>
                  </a:ext>
                </a:extLst>
              </p:cNvPr>
              <p:cNvSpPr txBox="1"/>
              <p:nvPr/>
            </p:nvSpPr>
            <p:spPr>
              <a:xfrm>
                <a:off x="530625" y="4310844"/>
                <a:ext cx="9048176" cy="4552528"/>
              </a:xfrm>
              <a:prstGeom prst="rect">
                <a:avLst/>
              </a:prstGeom>
              <a:noFill/>
            </p:spPr>
            <p:txBody>
              <a:bodyPr wrap="square" lIns="0" tIns="0" rIns="0" bIns="0" rtlCol="0">
                <a:spAutoFit/>
              </a:bodyPr>
              <a:lstStyle/>
              <a:p>
                <a:pPr>
                  <a:lnSpc>
                    <a:spcPct val="150000"/>
                  </a:lnSpc>
                </a:pPr>
                <a:r>
                  <a:rPr lang="en-US" altLang="ko-KR" sz="3200" b="0" dirty="0">
                    <a:latin typeface="나눔스퀘어OTF ExtraBold" panose="020B0600000101010101" pitchFamily="34" charset="-127"/>
                    <a:ea typeface="나눔스퀘어OTF ExtraBold" panose="020B0600000101010101" pitchFamily="34" charset="-127"/>
                  </a:rPr>
                  <a:t>The observed radius is</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ko-KR" sz="3200" b="0" i="1" smtClean="0">
                              <a:latin typeface="Cambria Math" panose="02040503050406030204" pitchFamily="18" charset="0"/>
                            </a:rPr>
                          </m:ctrlPr>
                        </m:sSubPr>
                        <m:e>
                          <m:r>
                            <a:rPr lang="en-US" altLang="ko-KR" sz="3200" b="0" i="1" smtClean="0">
                              <a:latin typeface="Cambria Math" panose="02040503050406030204" pitchFamily="18" charset="0"/>
                            </a:rPr>
                            <m:t>𝑅</m:t>
                          </m:r>
                        </m:e>
                        <m:sub>
                          <m:r>
                            <a:rPr lang="en-US" altLang="ko-KR" sz="3200" b="0" i="1" smtClean="0">
                              <a:latin typeface="Cambria Math" panose="02040503050406030204" pitchFamily="18" charset="0"/>
                            </a:rPr>
                            <m:t>𝑊𝐷</m:t>
                          </m:r>
                        </m:sub>
                      </m:sSub>
                      <m:r>
                        <a:rPr lang="en-US" altLang="ko-KR" sz="3200" b="0" i="1" smtClean="0">
                          <a:latin typeface="Cambria Math" panose="02040503050406030204" pitchFamily="18" charset="0"/>
                        </a:rPr>
                        <m:t>&lt;</m:t>
                      </m:r>
                      <m:sSub>
                        <m:sSubPr>
                          <m:ctrlPr>
                            <a:rPr lang="en-US" altLang="ko-KR" sz="3200" b="0" i="1" smtClean="0">
                              <a:latin typeface="Cambria Math" panose="02040503050406030204" pitchFamily="18" charset="0"/>
                            </a:rPr>
                          </m:ctrlPr>
                        </m:sSubPr>
                        <m:e>
                          <m:r>
                            <a:rPr lang="en-US" altLang="ko-KR" sz="3200" b="0" i="1" smtClean="0">
                              <a:latin typeface="Cambria Math" panose="02040503050406030204" pitchFamily="18" charset="0"/>
                            </a:rPr>
                            <m:t>𝑅</m:t>
                          </m:r>
                        </m:e>
                        <m:sub>
                          <m:r>
                            <a:rPr lang="en-US" altLang="ko-KR" sz="3200" b="0" i="1" smtClean="0">
                              <a:latin typeface="Cambria Math" panose="02040503050406030204" pitchFamily="18" charset="0"/>
                            </a:rPr>
                            <m:t>𝛾</m:t>
                          </m:r>
                        </m:sub>
                      </m:sSub>
                      <m:r>
                        <a:rPr lang="en-US" altLang="ko-KR" sz="3200" b="0" i="1" smtClean="0">
                          <a:latin typeface="Cambria Math" panose="02040503050406030204" pitchFamily="18" charset="0"/>
                        </a:rPr>
                        <m:t>=</m:t>
                      </m:r>
                      <m:r>
                        <a:rPr lang="en-US" altLang="ko-KR" sz="3200" b="0" i="1" smtClean="0">
                          <a:latin typeface="Cambria Math" panose="02040503050406030204" pitchFamily="18" charset="0"/>
                        </a:rPr>
                        <m:t>𝑅</m:t>
                      </m:r>
                    </m:oMath>
                  </m:oMathPara>
                </a14:m>
                <a:endParaRPr lang="en-US" altLang="ko-KR" sz="3200" dirty="0"/>
              </a:p>
              <a:p>
                <a:pPr>
                  <a:lnSpc>
                    <a:spcPct val="150000"/>
                  </a:lnSpc>
                </a:pPr>
                <a:r>
                  <a:rPr lang="en-US" altLang="ko-KR" sz="3200" dirty="0">
                    <a:latin typeface="나눔스퀘어OTF ExtraBold" panose="020B0600000101010101" pitchFamily="34" charset="-127"/>
                    <a:ea typeface="나눔스퀘어OTF ExtraBold" panose="020B0600000101010101" pitchFamily="34" charset="-127"/>
                  </a:rPr>
                  <a:t>photosphere of  white dwarf atmosphere.</a:t>
                </a:r>
              </a:p>
              <a:p>
                <a:endParaRPr lang="en-US" altLang="ko-KR" sz="3600" dirty="0">
                  <a:latin typeface="나눔스퀘어OTF ExtraBold" panose="020B0600000101010101" pitchFamily="34" charset="-127"/>
                  <a:ea typeface="나눔스퀘어OTF ExtraBold" panose="020B0600000101010101" pitchFamily="34" charset="-127"/>
                </a:endParaRPr>
              </a:p>
              <a:p>
                <a:r>
                  <a:rPr lang="en-US" altLang="ko-KR" sz="3600" b="0" i="0" dirty="0">
                    <a:solidFill>
                      <a:srgbClr val="374151"/>
                    </a:solidFill>
                    <a:effectLst/>
                    <a:latin typeface="나눔스퀘어OTF ExtraBold" panose="020B0600000101010101" pitchFamily="34" charset="-127"/>
                    <a:ea typeface="나눔스퀘어OTF ExtraBold" panose="020B0600000101010101" pitchFamily="34" charset="-127"/>
                  </a:rPr>
                  <a:t>Since the atmosphere is in a non-degenerate state, </a:t>
                </a:r>
              </a:p>
              <a:p>
                <a:r>
                  <a:rPr lang="en-US" altLang="ko-KR" sz="3600" b="0" i="0" dirty="0">
                    <a:solidFill>
                      <a:srgbClr val="374151"/>
                    </a:solidFill>
                    <a:effectLst/>
                    <a:latin typeface="나눔스퀘어OTF ExtraBold" panose="020B0600000101010101" pitchFamily="34" charset="-127"/>
                    <a:ea typeface="나눔스퀘어OTF ExtraBold" panose="020B0600000101010101" pitchFamily="34" charset="-127"/>
                  </a:rPr>
                  <a:t>it can be </a:t>
                </a:r>
                <a:r>
                  <a:rPr lang="en-US" altLang="ko-KR" sz="3600" b="1" i="0"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affected by temperature</a:t>
                </a:r>
                <a:r>
                  <a:rPr lang="en-US" altLang="ko-KR" sz="4000" b="0" i="0" dirty="0">
                    <a:solidFill>
                      <a:srgbClr val="374151"/>
                    </a:solidFill>
                    <a:effectLst/>
                    <a:latin typeface="나눔스퀘어OTF ExtraBold" panose="020B0600000101010101" pitchFamily="34" charset="-127"/>
                    <a:ea typeface="나눔스퀘어OTF ExtraBold" panose="020B0600000101010101" pitchFamily="34" charset="-127"/>
                  </a:rPr>
                  <a:t>.</a:t>
                </a:r>
                <a:endParaRPr lang="en-US" altLang="ko-KR" sz="4000" dirty="0">
                  <a:latin typeface="나눔스퀘어OTF ExtraBold" panose="020B0600000101010101" pitchFamily="34" charset="-127"/>
                  <a:ea typeface="나눔스퀘어OTF ExtraBold" panose="020B0600000101010101" pitchFamily="34" charset="-127"/>
                </a:endParaRPr>
              </a:p>
            </p:txBody>
          </p:sp>
        </mc:Choice>
        <mc:Fallback xmlns="">
          <p:sp>
            <p:nvSpPr>
              <p:cNvPr id="12" name="TextBox 11">
                <a:extLst>
                  <a:ext uri="{FF2B5EF4-FFF2-40B4-BE49-F238E27FC236}">
                    <a16:creationId xmlns:a16="http://schemas.microsoft.com/office/drawing/2014/main" id="{940B4B3A-6B6E-1262-2E16-A2178D2C0508}"/>
                  </a:ext>
                </a:extLst>
              </p:cNvPr>
              <p:cNvSpPr txBox="1">
                <a:spLocks noRot="1" noChangeAspect="1" noMove="1" noResize="1" noEditPoints="1" noAdjustHandles="1" noChangeArrowheads="1" noChangeShapeType="1" noTextEdit="1"/>
              </p:cNvSpPr>
              <p:nvPr/>
            </p:nvSpPr>
            <p:spPr>
              <a:xfrm>
                <a:off x="530625" y="4310844"/>
                <a:ext cx="9048176" cy="4552528"/>
              </a:xfrm>
              <a:prstGeom prst="rect">
                <a:avLst/>
              </a:prstGeom>
              <a:blipFill>
                <a:blip r:embed="rId5"/>
                <a:stretch>
                  <a:fillRect l="-3032" b="-5890"/>
                </a:stretch>
              </a:blipFill>
            </p:spPr>
            <p:txBody>
              <a:bodyPr/>
              <a:lstStyle/>
              <a:p>
                <a:r>
                  <a:rPr lang="ko-KR" altLang="en-US">
                    <a:noFill/>
                  </a:rPr>
                  <a:t> </a:t>
                </a:r>
              </a:p>
            </p:txBody>
          </p:sp>
        </mc:Fallback>
      </mc:AlternateContent>
      <p:grpSp>
        <p:nvGrpSpPr>
          <p:cNvPr id="20" name="그룹 19">
            <a:extLst>
              <a:ext uri="{FF2B5EF4-FFF2-40B4-BE49-F238E27FC236}">
                <a16:creationId xmlns:a16="http://schemas.microsoft.com/office/drawing/2014/main" id="{CFA1B3A9-1D14-235E-55D2-46CC18FF85B7}"/>
              </a:ext>
            </a:extLst>
          </p:cNvPr>
          <p:cNvGrpSpPr/>
          <p:nvPr/>
        </p:nvGrpSpPr>
        <p:grpSpPr>
          <a:xfrm>
            <a:off x="9797569" y="1330327"/>
            <a:ext cx="8316798" cy="4402042"/>
            <a:chOff x="10049123" y="2494058"/>
            <a:chExt cx="8238877" cy="4630642"/>
          </a:xfrm>
        </p:grpSpPr>
        <p:pic>
          <p:nvPicPr>
            <p:cNvPr id="9" name="그림 8">
              <a:extLst>
                <a:ext uri="{FF2B5EF4-FFF2-40B4-BE49-F238E27FC236}">
                  <a16:creationId xmlns:a16="http://schemas.microsoft.com/office/drawing/2014/main" id="{EF4594FC-6AB3-F64D-EEA4-60F35CCD8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9123" y="2494058"/>
              <a:ext cx="8238877" cy="463064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866496-5D6E-ED00-A746-B9FEC1B97546}"/>
                    </a:ext>
                  </a:extLst>
                </p:cNvPr>
                <p:cNvSpPr txBox="1"/>
                <p:nvPr/>
              </p:nvSpPr>
              <p:spPr>
                <a:xfrm>
                  <a:off x="15590693" y="4871040"/>
                  <a:ext cx="1752600" cy="6245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3200" b="1" i="1" smtClean="0">
                                <a:effectLst>
                                  <a:outerShdw blurRad="38100" dist="38100" dir="2700000" algn="tl">
                                    <a:srgbClr val="000000">
                                      <a:alpha val="43137"/>
                                    </a:srgbClr>
                                  </a:outerShdw>
                                </a:effectLst>
                                <a:latin typeface="Cambria Math" panose="02040503050406030204" pitchFamily="18" charset="0"/>
                              </a:rPr>
                            </m:ctrlPr>
                          </m:sSubPr>
                          <m:e>
                            <m:r>
                              <a:rPr lang="en-US" altLang="ko-KR" sz="3200" b="1" i="1" smtClean="0">
                                <a:effectLst>
                                  <a:outerShdw blurRad="38100" dist="38100" dir="2700000" algn="tl">
                                    <a:srgbClr val="000000">
                                      <a:alpha val="43137"/>
                                    </a:srgbClr>
                                  </a:outerShdw>
                                </a:effectLst>
                                <a:latin typeface="Cambria Math" panose="02040503050406030204" pitchFamily="18" charset="0"/>
                              </a:rPr>
                              <m:t>𝑹</m:t>
                            </m:r>
                          </m:e>
                          <m:sub>
                            <m:r>
                              <a:rPr lang="en-US" altLang="ko-KR" sz="3200" b="1" i="1" smtClean="0">
                                <a:effectLst>
                                  <a:outerShdw blurRad="38100" dist="38100" dir="2700000" algn="tl">
                                    <a:srgbClr val="000000">
                                      <a:alpha val="43137"/>
                                    </a:srgbClr>
                                  </a:outerShdw>
                                </a:effectLst>
                                <a:latin typeface="Cambria Math" panose="02040503050406030204" pitchFamily="18" charset="0"/>
                              </a:rPr>
                              <m:t>𝜸</m:t>
                            </m:r>
                          </m:sub>
                        </m:sSub>
                      </m:oMath>
                    </m:oMathPara>
                  </a14:m>
                  <a:endParaRPr lang="ko-KR" altLang="en-US" b="1" dirty="0"/>
                </a:p>
              </p:txBody>
            </p:sp>
          </mc:Choice>
          <mc:Fallback xmlns="">
            <p:sp>
              <p:nvSpPr>
                <p:cNvPr id="14" name="TextBox 13">
                  <a:extLst>
                    <a:ext uri="{FF2B5EF4-FFF2-40B4-BE49-F238E27FC236}">
                      <a16:creationId xmlns:a16="http://schemas.microsoft.com/office/drawing/2014/main" id="{18866496-5D6E-ED00-A746-B9FEC1B97546}"/>
                    </a:ext>
                  </a:extLst>
                </p:cNvPr>
                <p:cNvSpPr txBox="1">
                  <a:spLocks noRot="1" noChangeAspect="1" noMove="1" noResize="1" noEditPoints="1" noAdjustHandles="1" noChangeArrowheads="1" noChangeShapeType="1" noTextEdit="1"/>
                </p:cNvSpPr>
                <p:nvPr/>
              </p:nvSpPr>
              <p:spPr>
                <a:xfrm>
                  <a:off x="15590693" y="4871040"/>
                  <a:ext cx="1752600" cy="624595"/>
                </a:xfrm>
                <a:prstGeom prst="rect">
                  <a:avLst/>
                </a:prstGeom>
                <a:blipFill>
                  <a:blip r:embed="rId7"/>
                  <a:stretch>
                    <a:fillRect b="-3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3E3CE99-C9E1-9CFB-17A9-DC8AEEC69FBF}"/>
                    </a:ext>
                  </a:extLst>
                </p:cNvPr>
                <p:cNvSpPr txBox="1"/>
                <p:nvPr/>
              </p:nvSpPr>
              <p:spPr>
                <a:xfrm>
                  <a:off x="14859000" y="4138915"/>
                  <a:ext cx="731693" cy="588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3200" b="1" i="1" smtClean="0">
                                <a:effectLst>
                                  <a:outerShdw blurRad="38100" dist="38100" dir="2700000" algn="tl">
                                    <a:srgbClr val="000000">
                                      <a:alpha val="43137"/>
                                    </a:srgbClr>
                                  </a:outerShdw>
                                </a:effectLst>
                                <a:latin typeface="Cambria Math" panose="02040503050406030204" pitchFamily="18" charset="0"/>
                              </a:rPr>
                            </m:ctrlPr>
                          </m:sSubPr>
                          <m:e>
                            <m:r>
                              <a:rPr lang="en-US" altLang="ko-KR" sz="3200" b="1" i="1" smtClean="0">
                                <a:effectLst>
                                  <a:outerShdw blurRad="38100" dist="38100" dir="2700000" algn="tl">
                                    <a:srgbClr val="000000">
                                      <a:alpha val="43137"/>
                                    </a:srgbClr>
                                  </a:outerShdw>
                                </a:effectLst>
                                <a:latin typeface="Cambria Math" panose="02040503050406030204" pitchFamily="18" charset="0"/>
                              </a:rPr>
                              <m:t>𝑹</m:t>
                            </m:r>
                          </m:e>
                          <m:sub>
                            <m:r>
                              <a:rPr lang="en-US" altLang="ko-KR" sz="3200" b="1" i="1" smtClean="0">
                                <a:effectLst>
                                  <a:outerShdw blurRad="38100" dist="38100" dir="2700000" algn="tl">
                                    <a:srgbClr val="000000">
                                      <a:alpha val="43137"/>
                                    </a:srgbClr>
                                  </a:outerShdw>
                                </a:effectLst>
                                <a:latin typeface="Cambria Math" panose="02040503050406030204" pitchFamily="18" charset="0"/>
                              </a:rPr>
                              <m:t>𝑾𝑫</m:t>
                            </m:r>
                          </m:sub>
                        </m:sSub>
                      </m:oMath>
                    </m:oMathPara>
                  </a14:m>
                  <a:endParaRPr lang="ko-KR" altLang="en-US" sz="4000" dirty="0"/>
                </a:p>
              </p:txBody>
            </p:sp>
          </mc:Choice>
          <mc:Fallback xmlns="">
            <p:sp>
              <p:nvSpPr>
                <p:cNvPr id="18" name="TextBox 17">
                  <a:extLst>
                    <a:ext uri="{FF2B5EF4-FFF2-40B4-BE49-F238E27FC236}">
                      <a16:creationId xmlns:a16="http://schemas.microsoft.com/office/drawing/2014/main" id="{F3E3CE99-C9E1-9CFB-17A9-DC8AEEC69FBF}"/>
                    </a:ext>
                  </a:extLst>
                </p:cNvPr>
                <p:cNvSpPr txBox="1">
                  <a:spLocks noRot="1" noChangeAspect="1" noMove="1" noResize="1" noEditPoints="1" noAdjustHandles="1" noChangeArrowheads="1" noChangeShapeType="1" noTextEdit="1"/>
                </p:cNvSpPr>
                <p:nvPr/>
              </p:nvSpPr>
              <p:spPr>
                <a:xfrm>
                  <a:off x="14859000" y="4138915"/>
                  <a:ext cx="731693" cy="588656"/>
                </a:xfrm>
                <a:prstGeom prst="rect">
                  <a:avLst/>
                </a:prstGeom>
                <a:blipFill>
                  <a:blip r:embed="rId8"/>
                  <a:stretch>
                    <a:fillRect r="-38889"/>
                  </a:stretch>
                </a:blipFill>
              </p:spPr>
              <p:txBody>
                <a:bodyPr/>
                <a:lstStyle/>
                <a:p>
                  <a:r>
                    <a:rPr lang="ko-KR" altLang="en-US">
                      <a:noFill/>
                    </a:rPr>
                    <a:t> </a:t>
                  </a:r>
                </a:p>
              </p:txBody>
            </p:sp>
          </mc:Fallback>
        </mc:AlternateContent>
      </p:grpSp>
      <p:pic>
        <p:nvPicPr>
          <p:cNvPr id="4" name="그림 3">
            <a:extLst>
              <a:ext uri="{FF2B5EF4-FFF2-40B4-BE49-F238E27FC236}">
                <a16:creationId xmlns:a16="http://schemas.microsoft.com/office/drawing/2014/main" id="{24F08282-A2BC-B8E3-2DA0-66032B434DA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694474" y="717404"/>
            <a:ext cx="9497435" cy="716929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D92D70-9E30-8206-7766-778CA7494010}"/>
                  </a:ext>
                </a:extLst>
              </p:cNvPr>
              <p:cNvSpPr txBox="1"/>
              <p:nvPr/>
            </p:nvSpPr>
            <p:spPr>
              <a:xfrm>
                <a:off x="11096224" y="8028244"/>
                <a:ext cx="5943600" cy="13371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3600" b="0" i="0" smtClean="0">
                          <a:latin typeface="Cambria Math" panose="02040503050406030204" pitchFamily="18" charset="0"/>
                        </a:rPr>
                        <m:t>Δ</m:t>
                      </m:r>
                      <m:r>
                        <a:rPr lang="en-US" altLang="ko-KR" sz="3600" b="0" i="1" smtClean="0">
                          <a:latin typeface="Cambria Math" panose="02040503050406030204" pitchFamily="18" charset="0"/>
                        </a:rPr>
                        <m:t>𝑅</m:t>
                      </m:r>
                      <m:r>
                        <a:rPr lang="en-US" altLang="ko-KR" sz="3600" b="0" i="1" smtClean="0">
                          <a:latin typeface="Cambria Math" panose="02040503050406030204" pitchFamily="18" charset="0"/>
                        </a:rPr>
                        <m:t>(%)=</m:t>
                      </m:r>
                      <m:d>
                        <m:dPr>
                          <m:ctrlPr>
                            <a:rPr lang="en-US" altLang="ko-KR" sz="3600" b="0" i="1" smtClean="0">
                              <a:latin typeface="Cambria Math" panose="02040503050406030204" pitchFamily="18" charset="0"/>
                            </a:rPr>
                          </m:ctrlPr>
                        </m:dPr>
                        <m:e>
                          <m:f>
                            <m:fPr>
                              <m:ctrlPr>
                                <a:rPr lang="en-US" altLang="ko-KR" sz="3600" b="0" i="1" smtClean="0">
                                  <a:latin typeface="Cambria Math" panose="02040503050406030204" pitchFamily="18" charset="0"/>
                                </a:rPr>
                              </m:ctrlPr>
                            </m:fPr>
                            <m:num>
                              <m:r>
                                <a:rPr lang="en-US" altLang="ko-KR" sz="3600" b="0" i="1" smtClean="0">
                                  <a:latin typeface="Cambria Math" panose="02040503050406030204" pitchFamily="18" charset="0"/>
                                </a:rPr>
                                <m:t>𝑅</m:t>
                              </m:r>
                              <m:r>
                                <a:rPr lang="en-US" altLang="ko-KR" sz="3600" b="0" i="1" smtClean="0">
                                  <a:latin typeface="Cambria Math" panose="02040503050406030204" pitchFamily="18" charset="0"/>
                                </a:rPr>
                                <m:t>−</m:t>
                              </m:r>
                              <m:sSup>
                                <m:sSupPr>
                                  <m:ctrlPr>
                                    <a:rPr lang="en-US" altLang="ko-KR" sz="3600" b="0" i="1" smtClean="0">
                                      <a:latin typeface="Cambria Math" panose="02040503050406030204" pitchFamily="18" charset="0"/>
                                    </a:rPr>
                                  </m:ctrlPr>
                                </m:sSupPr>
                                <m:e>
                                  <m:r>
                                    <a:rPr lang="en-US" altLang="ko-KR" sz="3600" b="0" i="1" smtClean="0">
                                      <a:latin typeface="Cambria Math" panose="02040503050406030204" pitchFamily="18" charset="0"/>
                                    </a:rPr>
                                    <m:t>𝑅</m:t>
                                  </m:r>
                                </m:e>
                                <m:sup>
                                  <m:r>
                                    <a:rPr lang="en-US" altLang="ko-KR" sz="3600" b="0" i="1" smtClean="0">
                                      <a:latin typeface="Cambria Math" panose="02040503050406030204" pitchFamily="18" charset="0"/>
                                    </a:rPr>
                                    <m:t>′</m:t>
                                  </m:r>
                                </m:sup>
                              </m:sSup>
                            </m:num>
                            <m:den>
                              <m:r>
                                <a:rPr lang="en-US" altLang="ko-KR" sz="3600" b="0" i="1" smtClean="0">
                                  <a:latin typeface="Cambria Math" panose="02040503050406030204" pitchFamily="18" charset="0"/>
                                </a:rPr>
                                <m:t>𝑅</m:t>
                              </m:r>
                            </m:den>
                          </m:f>
                        </m:e>
                      </m:d>
                      <m:r>
                        <a:rPr lang="en-US" altLang="ko-KR" sz="3600" b="0" i="1" smtClean="0">
                          <a:latin typeface="Cambria Math" panose="02040503050406030204" pitchFamily="18" charset="0"/>
                        </a:rPr>
                        <m:t>×100</m:t>
                      </m:r>
                    </m:oMath>
                  </m:oMathPara>
                </a14:m>
                <a:endParaRPr lang="ko-KR" altLang="en-US" sz="3600" dirty="0"/>
              </a:p>
            </p:txBody>
          </p:sp>
        </mc:Choice>
        <mc:Fallback xmlns="">
          <p:sp>
            <p:nvSpPr>
              <p:cNvPr id="5" name="TextBox 4">
                <a:extLst>
                  <a:ext uri="{FF2B5EF4-FFF2-40B4-BE49-F238E27FC236}">
                    <a16:creationId xmlns:a16="http://schemas.microsoft.com/office/drawing/2014/main" id="{2ED92D70-9E30-8206-7766-778CA7494010}"/>
                  </a:ext>
                </a:extLst>
              </p:cNvPr>
              <p:cNvSpPr txBox="1">
                <a:spLocks noRot="1" noChangeAspect="1" noMove="1" noResize="1" noEditPoints="1" noAdjustHandles="1" noChangeArrowheads="1" noChangeShapeType="1" noTextEdit="1"/>
              </p:cNvSpPr>
              <p:nvPr/>
            </p:nvSpPr>
            <p:spPr>
              <a:xfrm>
                <a:off x="11096224" y="8028244"/>
                <a:ext cx="5943600" cy="133716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0B9E08-820F-39FA-F048-5E804BD182A6}"/>
                  </a:ext>
                </a:extLst>
              </p:cNvPr>
              <p:cNvSpPr txBox="1"/>
              <p:nvPr/>
            </p:nvSpPr>
            <p:spPr>
              <a:xfrm>
                <a:off x="13627825" y="2160131"/>
                <a:ext cx="4964446" cy="798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44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bPr>
                        <m:e>
                          <m:r>
                            <a:rPr lang="en-US" altLang="ko-KR" sz="4400" b="1" i="0"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𝐓</m:t>
                          </m:r>
                        </m:e>
                        <m:sub>
                          <m:r>
                            <a:rPr lang="en-US" altLang="ko-KR" sz="4400" b="1" i="0"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𝟎</m:t>
                          </m:r>
                        </m:sub>
                      </m:sSub>
                      <m:r>
                        <a:rPr lang="en-US" altLang="ko-KR" sz="4400" b="1" i="0"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r>
                        <a:rPr lang="en-US" altLang="ko-KR" sz="4400" b="1"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𝟏</m:t>
                      </m:r>
                      <m:r>
                        <a:rPr lang="en-US" altLang="ko-KR" sz="4400" b="1"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r>
                        <a:rPr lang="en-US" altLang="ko-KR" sz="4400" b="1"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𝟑</m:t>
                      </m:r>
                      <m:r>
                        <a:rPr lang="en-US" altLang="ko-KR" sz="4400" b="1"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 </m:t>
                      </m:r>
                      <m:r>
                        <a:rPr lang="en-US" altLang="ko-KR" sz="4400" b="1" i="0"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𝐞𝐕</m:t>
                      </m:r>
                    </m:oMath>
                  </m:oMathPara>
                </a14:m>
                <a:endParaRPr lang="ko-KR" altLang="en-US" sz="4400" b="1" dirty="0">
                  <a:effectLst>
                    <a:outerShdw blurRad="38100" dist="38100" dir="2700000" algn="tl">
                      <a:srgbClr val="000000">
                        <a:alpha val="43137"/>
                      </a:srgbClr>
                    </a:outerShdw>
                  </a:effectLst>
                </a:endParaRPr>
              </a:p>
            </p:txBody>
          </p:sp>
        </mc:Choice>
        <mc:Fallback xmlns="">
          <p:sp>
            <p:nvSpPr>
              <p:cNvPr id="6" name="TextBox 5">
                <a:extLst>
                  <a:ext uri="{FF2B5EF4-FFF2-40B4-BE49-F238E27FC236}">
                    <a16:creationId xmlns:a16="http://schemas.microsoft.com/office/drawing/2014/main" id="{A20B9E08-820F-39FA-F048-5E804BD182A6}"/>
                  </a:ext>
                </a:extLst>
              </p:cNvPr>
              <p:cNvSpPr txBox="1">
                <a:spLocks noRot="1" noChangeAspect="1" noMove="1" noResize="1" noEditPoints="1" noAdjustHandles="1" noChangeArrowheads="1" noChangeShapeType="1" noTextEdit="1"/>
              </p:cNvSpPr>
              <p:nvPr/>
            </p:nvSpPr>
            <p:spPr>
              <a:xfrm>
                <a:off x="13627825" y="2160131"/>
                <a:ext cx="4964446" cy="798937"/>
              </a:xfrm>
              <a:prstGeom prst="rect">
                <a:avLst/>
              </a:prstGeom>
              <a:blipFill>
                <a:blip r:embed="rId11"/>
                <a:stretch>
                  <a:fillRect/>
                </a:stretch>
              </a:blipFill>
            </p:spPr>
            <p:txBody>
              <a:bodyPr/>
              <a:lstStyle/>
              <a:p>
                <a:r>
                  <a:rPr lang="ko-KR" altLang="en-US">
                    <a:noFill/>
                  </a:rPr>
                  <a:t> </a:t>
                </a:r>
              </a:p>
            </p:txBody>
          </p:sp>
        </mc:Fallback>
      </mc:AlternateContent>
      <p:sp>
        <p:nvSpPr>
          <p:cNvPr id="7" name="슬라이드 번호 개체 틀 6">
            <a:extLst>
              <a:ext uri="{FF2B5EF4-FFF2-40B4-BE49-F238E27FC236}">
                <a16:creationId xmlns:a16="http://schemas.microsoft.com/office/drawing/2014/main" id="{C8DD3CB5-7E69-7954-E642-740DF7E6BEA7}"/>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Tree>
    <p:custDataLst>
      <p:tags r:id="rId1"/>
    </p:custDataLst>
    <p:extLst>
      <p:ext uri="{BB962C8B-B14F-4D97-AF65-F5344CB8AC3E}">
        <p14:creationId xmlns:p14="http://schemas.microsoft.com/office/powerpoint/2010/main" val="20087886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animEffect transition="in" filter="fade">
                                      <p:cBhvr>
                                        <p:cTn id="7" dur="1000"/>
                                        <p:tgtEl>
                                          <p:spTgt spid="12">
                                            <p:txEl>
                                              <p:pRg st="4" end="4"/>
                                            </p:txEl>
                                          </p:spTgt>
                                        </p:tgtEl>
                                      </p:cBhvr>
                                    </p:animEffect>
                                    <p:anim calcmode="lin" valueType="num">
                                      <p:cBhvr>
                                        <p:cTn id="8"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xEl>
                                              <p:pRg st="5" end="5"/>
                                            </p:txEl>
                                          </p:spTgt>
                                        </p:tgtEl>
                                        <p:attrNameLst>
                                          <p:attrName>style.visibility</p:attrName>
                                        </p:attrNameLst>
                                      </p:cBhvr>
                                      <p:to>
                                        <p:strVal val="visible"/>
                                      </p:to>
                                    </p:set>
                                    <p:animEffect transition="in" filter="fade">
                                      <p:cBhvr>
                                        <p:cTn id="12" dur="1000"/>
                                        <p:tgtEl>
                                          <p:spTgt spid="12">
                                            <p:txEl>
                                              <p:pRg st="5" end="5"/>
                                            </p:txEl>
                                          </p:spTgt>
                                        </p:tgtEl>
                                      </p:cBhvr>
                                    </p:animEffect>
                                    <p:anim calcmode="lin" valueType="num">
                                      <p:cBhvr>
                                        <p:cTn id="13"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6" name="Google Shape;26;p2"/>
          <p:cNvSpPr txBox="1"/>
          <p:nvPr/>
        </p:nvSpPr>
        <p:spPr>
          <a:xfrm>
            <a:off x="11430000" y="3989398"/>
            <a:ext cx="5338553" cy="1154102"/>
          </a:xfrm>
          <a:prstGeom prst="rect">
            <a:avLst/>
          </a:prstGeom>
          <a:noFill/>
          <a:ln>
            <a:noFill/>
          </a:ln>
        </p:spPr>
        <p:txBody>
          <a:bodyPr spcFirstLastPara="1" wrap="square" lIns="137138" tIns="68550" rIns="137138" bIns="68550" anchor="t" anchorCtr="0">
            <a:spAutoFit/>
          </a:bodyPr>
          <a:lstStyle/>
          <a:p>
            <a:pPr algn="ctr"/>
            <a:r>
              <a:rPr lang="en-US" sz="6600" dirty="0">
                <a:solidFill>
                  <a:srgbClr val="00002F"/>
                </a:solidFill>
                <a:latin typeface="나눔스퀘어OTF ExtraBold" panose="020B0600000101010101" pitchFamily="34" charset="-127"/>
                <a:ea typeface="나눔스퀘어OTF ExtraBold" panose="020B0600000101010101" pitchFamily="34" charset="-127"/>
                <a:cs typeface="Arial"/>
                <a:sym typeface="Arial"/>
              </a:rPr>
              <a:t>CONTENTS</a:t>
            </a:r>
            <a:endParaRPr sz="6600" dirty="0">
              <a:solidFill>
                <a:srgbClr val="00002F"/>
              </a:solidFill>
              <a:latin typeface="나눔스퀘어OTF ExtraBold" panose="020B0600000101010101" pitchFamily="34" charset="-127"/>
              <a:ea typeface="나눔스퀘어OTF ExtraBold" panose="020B0600000101010101" pitchFamily="34" charset="-127"/>
              <a:cs typeface="Arial"/>
              <a:sym typeface="Arial"/>
            </a:endParaRPr>
          </a:p>
        </p:txBody>
      </p:sp>
      <p:cxnSp>
        <p:nvCxnSpPr>
          <p:cNvPr id="27" name="Google Shape;27;p2"/>
          <p:cNvCxnSpPr>
            <a:cxnSpLocks/>
          </p:cNvCxnSpPr>
          <p:nvPr/>
        </p:nvCxnSpPr>
        <p:spPr>
          <a:xfrm>
            <a:off x="11546577" y="5248212"/>
            <a:ext cx="5105400" cy="0"/>
          </a:xfrm>
          <a:prstGeom prst="straightConnector1">
            <a:avLst/>
          </a:prstGeom>
          <a:noFill/>
          <a:ln w="9525" cap="flat" cmpd="sng">
            <a:solidFill>
              <a:srgbClr val="7F7F7F"/>
            </a:solidFill>
            <a:prstDash val="solid"/>
            <a:miter lim="800000"/>
            <a:headEnd type="none" w="sm" len="sm"/>
            <a:tailEnd type="none" w="sm" len="sm"/>
          </a:ln>
        </p:spPr>
      </p:cxnSp>
      <p:sp>
        <p:nvSpPr>
          <p:cNvPr id="62" name="TextBox 61">
            <a:extLst>
              <a:ext uri="{FF2B5EF4-FFF2-40B4-BE49-F238E27FC236}">
                <a16:creationId xmlns:a16="http://schemas.microsoft.com/office/drawing/2014/main" id="{A7F80F1F-3F9F-2520-BA34-ADCC2A88777F}"/>
              </a:ext>
            </a:extLst>
          </p:cNvPr>
          <p:cNvSpPr txBox="1"/>
          <p:nvPr/>
        </p:nvSpPr>
        <p:spPr>
          <a:xfrm>
            <a:off x="1447800" y="1131059"/>
            <a:ext cx="5562600" cy="584775"/>
          </a:xfrm>
          <a:prstGeom prst="rect">
            <a:avLst/>
          </a:prstGeom>
          <a:noFill/>
        </p:spPr>
        <p:txBody>
          <a:bodyPr wrap="square" rtlCol="0">
            <a:spAutoFit/>
          </a:bodyPr>
          <a:lstStyle/>
          <a:p>
            <a:r>
              <a:rPr lang="en-US" altLang="ko-KR" sz="3200" dirty="0">
                <a:latin typeface="나눔스퀘어OTF ExtraBold" panose="020B0600000101010101" pitchFamily="34" charset="-127"/>
                <a:ea typeface="나눔스퀘어OTF ExtraBold" panose="020B0600000101010101" pitchFamily="34" charset="-127"/>
              </a:rPr>
              <a:t>Introduction</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63" name="TextBox 62">
            <a:extLst>
              <a:ext uri="{FF2B5EF4-FFF2-40B4-BE49-F238E27FC236}">
                <a16:creationId xmlns:a16="http://schemas.microsoft.com/office/drawing/2014/main" id="{B58DA444-6871-C8F3-A090-6AF470031B46}"/>
              </a:ext>
            </a:extLst>
          </p:cNvPr>
          <p:cNvSpPr txBox="1"/>
          <p:nvPr/>
        </p:nvSpPr>
        <p:spPr>
          <a:xfrm>
            <a:off x="1447800" y="2314258"/>
            <a:ext cx="8401050" cy="1077218"/>
          </a:xfrm>
          <a:prstGeom prst="rect">
            <a:avLst/>
          </a:prstGeom>
          <a:noFill/>
        </p:spPr>
        <p:txBody>
          <a:bodyPr wrap="square" rtlCol="0">
            <a:spAutoFit/>
          </a:bodyPr>
          <a:lstStyle/>
          <a:p>
            <a:r>
              <a:rPr lang="en-US" altLang="ko-KR" sz="3200" b="0" i="0" dirty="0">
                <a:effectLst/>
                <a:latin typeface="나눔스퀘어OTF ExtraBold" panose="020B0600000101010101" pitchFamily="34" charset="-127"/>
                <a:ea typeface="나눔스퀘어OTF ExtraBold" panose="020B0600000101010101" pitchFamily="34" charset="-127"/>
              </a:rPr>
              <a:t>Mass-Radius </a:t>
            </a:r>
            <a:r>
              <a:rPr lang="en-US" altLang="ko-KR" sz="3200" dirty="0">
                <a:latin typeface="나눔스퀘어OTF ExtraBold" panose="020B0600000101010101" pitchFamily="34" charset="-127"/>
                <a:ea typeface="나눔스퀘어OTF ExtraBold" panose="020B0600000101010101" pitchFamily="34" charset="-127"/>
              </a:rPr>
              <a:t>R</a:t>
            </a:r>
            <a:r>
              <a:rPr lang="en-US" altLang="ko-KR" sz="3200" b="0" i="0" dirty="0">
                <a:effectLst/>
                <a:latin typeface="나눔스퀘어OTF ExtraBold" panose="020B0600000101010101" pitchFamily="34" charset="-127"/>
                <a:ea typeface="나눔스퀘어OTF ExtraBold" panose="020B0600000101010101" pitchFamily="34" charset="-127"/>
              </a:rPr>
              <a:t>elationship with</a:t>
            </a:r>
            <a:br>
              <a:rPr lang="en-US" altLang="ko-KR" sz="3200" dirty="0">
                <a:latin typeface="나눔스퀘어OTF ExtraBold" panose="020B0600000101010101" pitchFamily="34" charset="-127"/>
                <a:ea typeface="나눔스퀘어OTF ExtraBold" panose="020B0600000101010101" pitchFamily="34" charset="-127"/>
              </a:rPr>
            </a:br>
            <a:r>
              <a:rPr lang="en-US" altLang="ko-KR" sz="3200" dirty="0">
                <a:latin typeface="나눔스퀘어OTF ExtraBold" panose="020B0600000101010101" pitchFamily="34" charset="-127"/>
                <a:ea typeface="나눔스퀘어OTF ExtraBold" panose="020B0600000101010101" pitchFamily="34" charset="-127"/>
              </a:rPr>
              <a:t>T</a:t>
            </a:r>
            <a:r>
              <a:rPr lang="en-US" altLang="ko-KR" sz="3200" b="0" i="0" dirty="0">
                <a:effectLst/>
                <a:latin typeface="나눔스퀘어OTF ExtraBold" panose="020B0600000101010101" pitchFamily="34" charset="-127"/>
                <a:ea typeface="나눔스퀘어OTF ExtraBold" panose="020B0600000101010101" pitchFamily="34" charset="-127"/>
              </a:rPr>
              <a:t>emperature Normalization</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65" name="TextBox 64">
            <a:extLst>
              <a:ext uri="{FF2B5EF4-FFF2-40B4-BE49-F238E27FC236}">
                <a16:creationId xmlns:a16="http://schemas.microsoft.com/office/drawing/2014/main" id="{0D9FB5C9-AC58-62F8-8E97-557BBA176FCC}"/>
              </a:ext>
            </a:extLst>
          </p:cNvPr>
          <p:cNvSpPr txBox="1"/>
          <p:nvPr/>
        </p:nvSpPr>
        <p:spPr>
          <a:xfrm>
            <a:off x="1447800" y="3932267"/>
            <a:ext cx="8172450" cy="584775"/>
          </a:xfrm>
          <a:prstGeom prst="rect">
            <a:avLst/>
          </a:prstGeom>
          <a:noFill/>
        </p:spPr>
        <p:txBody>
          <a:bodyPr wrap="square">
            <a:spAutoFit/>
          </a:bodyPr>
          <a:lstStyle/>
          <a:p>
            <a:r>
              <a:rPr lang="en-US" altLang="ko-KR" sz="3200" b="0" i="0" dirty="0">
                <a:effectLst/>
                <a:latin typeface="나눔스퀘어OTF ExtraBold" panose="020B0600000101010101" pitchFamily="34" charset="-127"/>
                <a:ea typeface="나눔스퀘어OTF ExtraBold" panose="020B0600000101010101" pitchFamily="34" charset="-127"/>
              </a:rPr>
              <a:t>Temperature Normalized</a:t>
            </a:r>
            <a:r>
              <a:rPr lang="en-US" altLang="ko-KR" sz="3200" dirty="0">
                <a:latin typeface="나눔스퀘어OTF ExtraBold" panose="020B0600000101010101" pitchFamily="34" charset="-127"/>
                <a:ea typeface="나눔스퀘어OTF ExtraBold" panose="020B0600000101010101" pitchFamily="34" charset="-127"/>
              </a:rPr>
              <a:t> R</a:t>
            </a:r>
            <a:r>
              <a:rPr lang="en-US" altLang="ko-KR" sz="3200" b="0" i="0" dirty="0">
                <a:effectLst/>
                <a:latin typeface="나눔스퀘어OTF ExtraBold" panose="020B0600000101010101" pitchFamily="34" charset="-127"/>
                <a:ea typeface="나눔스퀘어OTF ExtraBold" panose="020B0600000101010101" pitchFamily="34" charset="-127"/>
              </a:rPr>
              <a:t>elations</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67" name="TextBox 66">
            <a:extLst>
              <a:ext uri="{FF2B5EF4-FFF2-40B4-BE49-F238E27FC236}">
                <a16:creationId xmlns:a16="http://schemas.microsoft.com/office/drawing/2014/main" id="{97FEAE54-AD5E-0398-C9F2-315190BB7F67}"/>
              </a:ext>
            </a:extLst>
          </p:cNvPr>
          <p:cNvSpPr txBox="1"/>
          <p:nvPr/>
        </p:nvSpPr>
        <p:spPr>
          <a:xfrm>
            <a:off x="1443789" y="5189646"/>
            <a:ext cx="9144000" cy="1077218"/>
          </a:xfrm>
          <a:prstGeom prst="rect">
            <a:avLst/>
          </a:prstGeom>
          <a:noFill/>
        </p:spPr>
        <p:txBody>
          <a:bodyPr wrap="square">
            <a:spAutoFit/>
          </a:bodyPr>
          <a:lstStyle/>
          <a:p>
            <a:r>
              <a:rPr lang="en-US" altLang="ko-KR" sz="3200" b="0" i="0" dirty="0">
                <a:effectLst/>
                <a:latin typeface="나눔스퀘어OTF ExtraBold" panose="020B0600000101010101" pitchFamily="34" charset="-127"/>
                <a:ea typeface="나눔스퀘어OTF ExtraBold" panose="020B0600000101010101" pitchFamily="34" charset="-127"/>
              </a:rPr>
              <a:t>Ranking by Monte Carlo</a:t>
            </a:r>
            <a:br>
              <a:rPr lang="en-US" altLang="ko-KR" sz="3200" dirty="0">
                <a:latin typeface="나눔스퀘어OTF ExtraBold" panose="020B0600000101010101" pitchFamily="34" charset="-127"/>
                <a:ea typeface="나눔스퀘어OTF ExtraBold" panose="020B0600000101010101" pitchFamily="34" charset="-127"/>
              </a:rPr>
            </a:br>
            <a:r>
              <a:rPr lang="en-US" altLang="ko-KR" sz="3200" b="0" i="0" dirty="0">
                <a:effectLst/>
                <a:latin typeface="나눔스퀘어OTF ExtraBold" panose="020B0600000101010101" pitchFamily="34" charset="-127"/>
                <a:ea typeface="나눔스퀘어OTF ExtraBold" panose="020B0600000101010101" pitchFamily="34" charset="-127"/>
              </a:rPr>
              <a:t>Simulation</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69" name="TextBox 68">
            <a:extLst>
              <a:ext uri="{FF2B5EF4-FFF2-40B4-BE49-F238E27FC236}">
                <a16:creationId xmlns:a16="http://schemas.microsoft.com/office/drawing/2014/main" id="{9DE06782-379C-2471-8237-4ECB3D996C0F}"/>
              </a:ext>
            </a:extLst>
          </p:cNvPr>
          <p:cNvSpPr txBox="1"/>
          <p:nvPr/>
        </p:nvSpPr>
        <p:spPr>
          <a:xfrm>
            <a:off x="1443789" y="6922621"/>
            <a:ext cx="9144000" cy="584775"/>
          </a:xfrm>
          <a:prstGeom prst="rect">
            <a:avLst/>
          </a:prstGeom>
          <a:noFill/>
        </p:spPr>
        <p:txBody>
          <a:bodyPr wrap="square">
            <a:spAutoFit/>
          </a:bodyPr>
          <a:lstStyle/>
          <a:p>
            <a:r>
              <a:rPr lang="en-US" altLang="ko-KR" sz="3200" b="0" i="0" dirty="0">
                <a:effectLst/>
                <a:latin typeface="나눔스퀘어OTF ExtraBold" panose="020B0600000101010101" pitchFamily="34" charset="-127"/>
                <a:ea typeface="나눔스퀘어OTF ExtraBold" panose="020B0600000101010101" pitchFamily="34" charset="-127"/>
              </a:rPr>
              <a:t>Interpretation of Results</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71" name="TextBox 70">
            <a:extLst>
              <a:ext uri="{FF2B5EF4-FFF2-40B4-BE49-F238E27FC236}">
                <a16:creationId xmlns:a16="http://schemas.microsoft.com/office/drawing/2014/main" id="{BE2A1BDB-86EE-74F8-3797-7F0521C4A375}"/>
              </a:ext>
            </a:extLst>
          </p:cNvPr>
          <p:cNvSpPr txBox="1"/>
          <p:nvPr/>
        </p:nvSpPr>
        <p:spPr>
          <a:xfrm>
            <a:off x="1443789" y="8163153"/>
            <a:ext cx="9144000" cy="584775"/>
          </a:xfrm>
          <a:prstGeom prst="rect">
            <a:avLst/>
          </a:prstGeom>
          <a:noFill/>
        </p:spPr>
        <p:txBody>
          <a:bodyPr wrap="square">
            <a:spAutoFit/>
          </a:bodyPr>
          <a:lstStyle/>
          <a:p>
            <a:r>
              <a:rPr lang="en-US" altLang="ko-KR" sz="3200" b="0" i="0" dirty="0">
                <a:effectLst/>
                <a:latin typeface="나눔스퀘어OTF ExtraBold" panose="020B0600000101010101" pitchFamily="34" charset="-127"/>
                <a:ea typeface="나눔스퀘어OTF ExtraBold" panose="020B0600000101010101" pitchFamily="34" charset="-127"/>
              </a:rPr>
              <a:t>Conclusions and Outlook</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3" name="슬라이드 번호 개체 틀 2">
            <a:extLst>
              <a:ext uri="{FF2B5EF4-FFF2-40B4-BE49-F238E27FC236}">
                <a16:creationId xmlns:a16="http://schemas.microsoft.com/office/drawing/2014/main" id="{A2A200C1-6052-D7EA-EC2E-50910FF2413B}"/>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F388FBB9-0B96-3038-628A-43D4E0D8FB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5400" y="3005780"/>
            <a:ext cx="16194304" cy="5946560"/>
          </a:xfrm>
          <a:prstGeom prst="rect">
            <a:avLst/>
          </a:prstGeom>
        </p:spPr>
      </p:pic>
      <p:sp>
        <p:nvSpPr>
          <p:cNvPr id="2" name="TextBox 1">
            <a:extLst>
              <a:ext uri="{FF2B5EF4-FFF2-40B4-BE49-F238E27FC236}">
                <a16:creationId xmlns:a16="http://schemas.microsoft.com/office/drawing/2014/main" id="{F2653457-4946-A4A1-2B2C-B9D4B0B6A602}"/>
              </a:ext>
            </a:extLst>
          </p:cNvPr>
          <p:cNvSpPr txBox="1"/>
          <p:nvPr/>
        </p:nvSpPr>
        <p:spPr>
          <a:xfrm>
            <a:off x="315535" y="566832"/>
            <a:ext cx="8828465" cy="769441"/>
          </a:xfrm>
          <a:prstGeom prst="rect">
            <a:avLst/>
          </a:prstGeom>
          <a:noFill/>
        </p:spPr>
        <p:txBody>
          <a:bodyPr wrap="square">
            <a:spAutoFit/>
          </a:bodyPr>
          <a:lstStyle/>
          <a:p>
            <a:r>
              <a:rPr lang="en-US" altLang="ko-KR" sz="4400" b="1" dirty="0">
                <a:solidFill>
                  <a:srgbClr val="00002F"/>
                </a:solidFill>
                <a:sym typeface="Arial"/>
              </a:rPr>
              <a:t>Result of temperature normalized</a:t>
            </a:r>
            <a:endParaRPr lang="ko-KR" altLang="en-US" sz="4400" b="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EEA5ED-8FD7-5216-557A-DEF5E4AA1A40}"/>
                  </a:ext>
                </a:extLst>
              </p:cNvPr>
              <p:cNvSpPr txBox="1"/>
              <p:nvPr/>
            </p:nvSpPr>
            <p:spPr>
              <a:xfrm>
                <a:off x="518541" y="2005633"/>
                <a:ext cx="7596652" cy="2998770"/>
              </a:xfrm>
              <a:prstGeom prst="rect">
                <a:avLst/>
              </a:prstGeom>
              <a:noFill/>
            </p:spPr>
            <p:txBody>
              <a:bodyPr wrap="square" rtlCol="0">
                <a:spAutoFit/>
              </a:bodyPr>
              <a:lstStyle/>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(A)  </a:t>
                </a:r>
              </a:p>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Theoretical radius (</a:t>
                </a:r>
                <a14:m>
                  <m:oMath xmlns:m="http://schemas.openxmlformats.org/officeDocument/2006/math">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𝑅</m:t>
                    </m:r>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 ~ </m:t>
                    </m:r>
                    <m:sSup>
                      <m:sSupPr>
                        <m:ctrlP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ctrlPr>
                      </m:sSupPr>
                      <m:e>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𝑀</m:t>
                        </m:r>
                      </m:e>
                      <m:sup>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−1/3</m:t>
                        </m:r>
                      </m:sup>
                    </m:sSup>
                  </m:oMath>
                </a14:m>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 and observed radius do not match. </a:t>
                </a:r>
              </a:p>
            </p:txBody>
          </p:sp>
        </mc:Choice>
        <mc:Fallback xmlns="">
          <p:sp>
            <p:nvSpPr>
              <p:cNvPr id="3" name="TextBox 2">
                <a:extLst>
                  <a:ext uri="{FF2B5EF4-FFF2-40B4-BE49-F238E27FC236}">
                    <a16:creationId xmlns:a16="http://schemas.microsoft.com/office/drawing/2014/main" id="{EAEEA5ED-8FD7-5216-557A-DEF5E4AA1A40}"/>
                  </a:ext>
                </a:extLst>
              </p:cNvPr>
              <p:cNvSpPr txBox="1">
                <a:spLocks noRot="1" noChangeAspect="1" noMove="1" noResize="1" noEditPoints="1" noAdjustHandles="1" noChangeArrowheads="1" noChangeShapeType="1" noTextEdit="1"/>
              </p:cNvSpPr>
              <p:nvPr/>
            </p:nvSpPr>
            <p:spPr>
              <a:xfrm>
                <a:off x="518541" y="2005633"/>
                <a:ext cx="7596652" cy="2998770"/>
              </a:xfrm>
              <a:prstGeom prst="rect">
                <a:avLst/>
              </a:prstGeom>
              <a:blipFill>
                <a:blip r:embed="rId5"/>
                <a:stretch>
                  <a:fillRect l="-2006" b="-4065"/>
                </a:stretch>
              </a:blipFill>
            </p:spPr>
            <p:txBody>
              <a:bodyPr/>
              <a:lstStyle/>
              <a:p>
                <a:r>
                  <a:rPr lang="ko-KR" altLang="en-US">
                    <a:noFill/>
                  </a:rPr>
                  <a:t> </a:t>
                </a:r>
              </a:p>
            </p:txBody>
          </p:sp>
        </mc:Fallback>
      </mc:AlternateContent>
      <p:pic>
        <p:nvPicPr>
          <p:cNvPr id="8" name="그림 7">
            <a:extLst>
              <a:ext uri="{FF2B5EF4-FFF2-40B4-BE49-F238E27FC236}">
                <a16:creationId xmlns:a16="http://schemas.microsoft.com/office/drawing/2014/main" id="{3CFD9008-37DE-2D31-2A44-FC5402862453}"/>
              </a:ext>
            </a:extLst>
          </p:cNvPr>
          <p:cNvPicPr>
            <a:picLocks noChangeAspect="1"/>
          </p:cNvPicPr>
          <p:nvPr/>
        </p:nvPicPr>
        <p:blipFill rotWithShape="1">
          <a:blip r:embed="rId4">
            <a:extLst>
              <a:ext uri="{28A0092B-C50C-407E-A947-70E740481C1C}">
                <a14:useLocalDpi xmlns:a14="http://schemas.microsoft.com/office/drawing/2010/main" val="0"/>
              </a:ext>
            </a:extLst>
          </a:blip>
          <a:srcRect l="-315" t="-924" r="68025" b="924"/>
          <a:stretch/>
        </p:blipFill>
        <p:spPr>
          <a:xfrm>
            <a:off x="9845571" y="1769874"/>
            <a:ext cx="6806239" cy="612006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66ECD52-E8F8-500C-1FD0-27F407D1F039}"/>
                  </a:ext>
                </a:extLst>
              </p:cNvPr>
              <p:cNvSpPr txBox="1"/>
              <p:nvPr/>
            </p:nvSpPr>
            <p:spPr>
              <a:xfrm>
                <a:off x="482733" y="1994432"/>
                <a:ext cx="8192031" cy="4968540"/>
              </a:xfrm>
              <a:prstGeom prst="rect">
                <a:avLst/>
              </a:prstGeom>
              <a:noFill/>
            </p:spPr>
            <p:txBody>
              <a:bodyPr wrap="square">
                <a:spAutoFit/>
              </a:bodyPr>
              <a:lstStyle/>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(B)  </a:t>
                </a:r>
              </a:p>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Best fit for the observed radius and mass without temperature (</a:t>
                </a:r>
                <a14:m>
                  <m:oMath xmlns:m="http://schemas.openxmlformats.org/officeDocument/2006/math">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𝑅</m:t>
                    </m:r>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m:t>
                    </m:r>
                    <m:sSup>
                      <m:sSupPr>
                        <m:ctrlP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ctrlPr>
                      </m:sSupPr>
                      <m:e>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𝑀</m:t>
                        </m:r>
                      </m:e>
                      <m:sup>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−1.05</m:t>
                        </m:r>
                      </m:sup>
                    </m:sSup>
                  </m:oMath>
                </a14:m>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 still have large scatter</a:t>
                </a:r>
              </a:p>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Blue dot line is theoretical Radius.</a:t>
                </a:r>
              </a:p>
            </p:txBody>
          </p:sp>
        </mc:Choice>
        <mc:Fallback xmlns="">
          <p:sp>
            <p:nvSpPr>
              <p:cNvPr id="10" name="TextBox 9">
                <a:extLst>
                  <a:ext uri="{FF2B5EF4-FFF2-40B4-BE49-F238E27FC236}">
                    <a16:creationId xmlns:a16="http://schemas.microsoft.com/office/drawing/2014/main" id="{E66ECD52-E8F8-500C-1FD0-27F407D1F039}"/>
                  </a:ext>
                </a:extLst>
              </p:cNvPr>
              <p:cNvSpPr txBox="1">
                <a:spLocks noRot="1" noChangeAspect="1" noMove="1" noResize="1" noEditPoints="1" noAdjustHandles="1" noChangeArrowheads="1" noChangeShapeType="1" noTextEdit="1"/>
              </p:cNvSpPr>
              <p:nvPr/>
            </p:nvSpPr>
            <p:spPr>
              <a:xfrm>
                <a:off x="482733" y="1994432"/>
                <a:ext cx="8192031" cy="4968540"/>
              </a:xfrm>
              <a:prstGeom prst="rect">
                <a:avLst/>
              </a:prstGeom>
              <a:blipFill>
                <a:blip r:embed="rId6"/>
                <a:stretch>
                  <a:fillRect l="-1860" b="-1595"/>
                </a:stretch>
              </a:blipFill>
            </p:spPr>
            <p:txBody>
              <a:bodyPr/>
              <a:lstStyle/>
              <a:p>
                <a:r>
                  <a:rPr lang="ko-KR" altLang="en-US">
                    <a:noFill/>
                  </a:rPr>
                  <a:t> </a:t>
                </a:r>
              </a:p>
            </p:txBody>
          </p:sp>
        </mc:Fallback>
      </mc:AlternateContent>
      <p:pic>
        <p:nvPicPr>
          <p:cNvPr id="14" name="그림 13">
            <a:extLst>
              <a:ext uri="{FF2B5EF4-FFF2-40B4-BE49-F238E27FC236}">
                <a16:creationId xmlns:a16="http://schemas.microsoft.com/office/drawing/2014/main" id="{F3CACF43-936A-ABE3-AB10-33BFC216BE6D}"/>
              </a:ext>
            </a:extLst>
          </p:cNvPr>
          <p:cNvPicPr>
            <a:picLocks noChangeAspect="1"/>
          </p:cNvPicPr>
          <p:nvPr/>
        </p:nvPicPr>
        <p:blipFill rotWithShape="1">
          <a:blip r:embed="rId7">
            <a:extLst>
              <a:ext uri="{28A0092B-C50C-407E-A947-70E740481C1C}">
                <a14:useLocalDpi xmlns:a14="http://schemas.microsoft.com/office/drawing/2010/main" val="0"/>
              </a:ext>
            </a:extLst>
          </a:blip>
          <a:srcRect l="66910" r="-927"/>
          <a:stretch/>
        </p:blipFill>
        <p:spPr>
          <a:xfrm>
            <a:off x="10939291" y="1904499"/>
            <a:ext cx="6455235" cy="5276228"/>
          </a:xfrm>
          <a:prstGeom prst="rect">
            <a:avLst/>
          </a:prstGeom>
        </p:spPr>
      </p:pic>
      <p:sp>
        <p:nvSpPr>
          <p:cNvPr id="18" name="TextBox 17">
            <a:extLst>
              <a:ext uri="{FF2B5EF4-FFF2-40B4-BE49-F238E27FC236}">
                <a16:creationId xmlns:a16="http://schemas.microsoft.com/office/drawing/2014/main" id="{190AF983-69E2-DB31-32C7-26D0D234419A}"/>
              </a:ext>
            </a:extLst>
          </p:cNvPr>
          <p:cNvSpPr txBox="1"/>
          <p:nvPr/>
        </p:nvSpPr>
        <p:spPr>
          <a:xfrm>
            <a:off x="548403" y="1994432"/>
            <a:ext cx="8192031" cy="6853928"/>
          </a:xfrm>
          <a:prstGeom prst="rect">
            <a:avLst/>
          </a:prstGeom>
          <a:noFill/>
        </p:spPr>
        <p:txBody>
          <a:bodyPr wrap="square">
            <a:spAutoFit/>
          </a:bodyPr>
          <a:lstStyle/>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(C)  </a:t>
            </a:r>
          </a:p>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Based on MC results,</a:t>
            </a:r>
          </a:p>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Do R –normalization (R/f(T)) using Relation-2,</a:t>
            </a:r>
          </a:p>
          <a:p>
            <a:pPr>
              <a:lnSpc>
                <a:spcPct val="200000"/>
              </a:lnSpc>
            </a:pPr>
            <a:r>
              <a:rPr lang="en-US" altLang="ko-KR" sz="3200" b="0" dirty="0">
                <a:ea typeface="나눔스퀘어OTF ExtraBold" panose="020B0600000101010101" pitchFamily="34" charset="-127"/>
                <a:cs typeface="카페24 써라운드" pitchFamily="2" charset="-127"/>
              </a:rPr>
              <a:t> </a:t>
            </a:r>
            <a:endPar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endParaRPr>
          </a:p>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Now, we can see the tight and linear fit.</a:t>
            </a:r>
          </a:p>
          <a:p>
            <a:pPr>
              <a:lnSpc>
                <a:spcPct val="200000"/>
              </a:lnSpc>
            </a:pP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Blue dot line is theoretical Radius.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F7241C1-18FA-33F8-DBD3-45AFFA701022}"/>
                  </a:ext>
                </a:extLst>
              </p:cNvPr>
              <p:cNvSpPr txBox="1"/>
              <p:nvPr/>
            </p:nvSpPr>
            <p:spPr>
              <a:xfrm>
                <a:off x="1636190" y="5581817"/>
                <a:ext cx="5624390" cy="12960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𝑓</m:t>
                      </m:r>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m:t>
                      </m:r>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𝑇</m:t>
                      </m:r>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m:t>
                      </m:r>
                      <m:sSup>
                        <m:sSupPr>
                          <m:ctrlPr>
                            <a:rPr lang="en-US" altLang="ko-KR" sz="3200" i="1">
                              <a:latin typeface="Cambria Math" panose="02040503050406030204" pitchFamily="18" charset="0"/>
                              <a:ea typeface="나눔스퀘어OTF ExtraBold" panose="020B0600000101010101" pitchFamily="34" charset="-127"/>
                              <a:cs typeface="카페24 써라운드" pitchFamily="2" charset="-127"/>
                            </a:rPr>
                          </m:ctrlPr>
                        </m:sSupPr>
                        <m:e>
                          <m:d>
                            <m:dPr>
                              <m:ctrlPr>
                                <a:rPr lang="en-US" altLang="ko-KR" sz="3200" i="1">
                                  <a:latin typeface="Cambria Math" panose="02040503050406030204" pitchFamily="18" charset="0"/>
                                  <a:ea typeface="나눔스퀘어OTF ExtraBold" panose="020B0600000101010101" pitchFamily="34" charset="-127"/>
                                  <a:cs typeface="카페24 써라운드" pitchFamily="2" charset="-127"/>
                                </a:rPr>
                              </m:ctrlPr>
                            </m:dPr>
                            <m:e>
                              <m:r>
                                <a:rPr lang="en-US" altLang="ko-KR" sz="3200" i="1">
                                  <a:latin typeface="Cambria Math" panose="02040503050406030204" pitchFamily="18" charset="0"/>
                                  <a:ea typeface="나눔스퀘어OTF ExtraBold" panose="020B0600000101010101" pitchFamily="34" charset="-127"/>
                                  <a:cs typeface="카페24 써라운드" pitchFamily="2" charset="-127"/>
                                </a:rPr>
                                <m:t>1+</m:t>
                              </m:r>
                              <m:f>
                                <m:fPr>
                                  <m:ctrlPr>
                                    <a:rPr lang="en-US" altLang="ko-KR" sz="3200" i="1">
                                      <a:latin typeface="Cambria Math" panose="02040503050406030204" pitchFamily="18" charset="0"/>
                                      <a:ea typeface="나눔스퀘어OTF ExtraBold" panose="020B0600000101010101" pitchFamily="34" charset="-127"/>
                                      <a:cs typeface="카페24 써라운드" pitchFamily="2" charset="-127"/>
                                    </a:rPr>
                                  </m:ctrlPr>
                                </m:fPr>
                                <m:num>
                                  <m:sSub>
                                    <m:sSubPr>
                                      <m:ctrlP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ctrlPr>
                                    </m:sSubPr>
                                    <m:e>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𝑘</m:t>
                                      </m:r>
                                    </m:e>
                                    <m:sub>
                                      <m:r>
                                        <a:rPr lang="en-US" altLang="ko-KR" sz="3200" b="0" i="1" smtClean="0">
                                          <a:latin typeface="Cambria Math" panose="02040503050406030204" pitchFamily="18" charset="0"/>
                                          <a:ea typeface="나눔스퀘어OTF ExtraBold" panose="020B0600000101010101" pitchFamily="34" charset="-127"/>
                                          <a:cs typeface="카페24 써라운드" pitchFamily="2" charset="-127"/>
                                        </a:rPr>
                                        <m:t>𝐵</m:t>
                                      </m:r>
                                    </m:sub>
                                  </m:sSub>
                                  <m:r>
                                    <a:rPr lang="en-US" altLang="ko-KR" sz="3200" i="1">
                                      <a:latin typeface="Cambria Math" panose="02040503050406030204" pitchFamily="18" charset="0"/>
                                      <a:ea typeface="나눔스퀘어OTF ExtraBold" panose="020B0600000101010101" pitchFamily="34" charset="-127"/>
                                      <a:cs typeface="카페24 써라운드" pitchFamily="2" charset="-127"/>
                                    </a:rPr>
                                    <m:t>𝑇</m:t>
                                  </m:r>
                                </m:num>
                                <m:den>
                                  <m:r>
                                    <a:rPr lang="en-US" altLang="ko-KR" sz="3200" i="1" smtClean="0">
                                      <a:latin typeface="Cambria Math" panose="02040503050406030204" pitchFamily="18" charset="0"/>
                                      <a:ea typeface="나눔스퀘어OTF ExtraBold" panose="020B0600000101010101" pitchFamily="34" charset="-127"/>
                                      <a:cs typeface="카페24 써라운드" pitchFamily="2" charset="-127"/>
                                    </a:rPr>
                                    <m:t>1.3</m:t>
                                  </m:r>
                                  <m:r>
                                    <a:rPr lang="en-US" altLang="ko-KR" sz="3200" i="1" smtClean="0">
                                      <a:latin typeface="Cambria Math" panose="02040503050406030204" pitchFamily="18" charset="0"/>
                                      <a:ea typeface="나눔스퀘어OTF ExtraBold" panose="020B0600000101010101" pitchFamily="34" charset="-127"/>
                                      <a:cs typeface="카페24 써라운드" pitchFamily="2" charset="-127"/>
                                    </a:rPr>
                                    <m:t>𝑒𝑉</m:t>
                                  </m:r>
                                </m:den>
                              </m:f>
                            </m:e>
                          </m:d>
                        </m:e>
                        <m:sup>
                          <m:r>
                            <a:rPr lang="en-US" altLang="ko-KR" sz="3200" i="1">
                              <a:latin typeface="Cambria Math" panose="02040503050406030204" pitchFamily="18" charset="0"/>
                              <a:ea typeface="나눔스퀘어OTF ExtraBold" panose="020B0600000101010101" pitchFamily="34" charset="-127"/>
                              <a:cs typeface="카페24 써라운드" pitchFamily="2" charset="-127"/>
                            </a:rPr>
                            <m:t>0.374</m:t>
                          </m:r>
                        </m:sup>
                      </m:sSup>
                    </m:oMath>
                  </m:oMathPara>
                </a14:m>
                <a:endParaRPr lang="ko-KR" altLang="en-US" sz="3200" dirty="0"/>
              </a:p>
            </p:txBody>
          </p:sp>
        </mc:Choice>
        <mc:Fallback xmlns="">
          <p:sp>
            <p:nvSpPr>
              <p:cNvPr id="21" name="TextBox 20">
                <a:extLst>
                  <a:ext uri="{FF2B5EF4-FFF2-40B4-BE49-F238E27FC236}">
                    <a16:creationId xmlns:a16="http://schemas.microsoft.com/office/drawing/2014/main" id="{DF7241C1-18FA-33F8-DBD3-45AFFA701022}"/>
                  </a:ext>
                </a:extLst>
              </p:cNvPr>
              <p:cNvSpPr txBox="1">
                <a:spLocks noRot="1" noChangeAspect="1" noMove="1" noResize="1" noEditPoints="1" noAdjustHandles="1" noChangeArrowheads="1" noChangeShapeType="1" noTextEdit="1"/>
              </p:cNvSpPr>
              <p:nvPr/>
            </p:nvSpPr>
            <p:spPr>
              <a:xfrm>
                <a:off x="1636190" y="5581817"/>
                <a:ext cx="5624390" cy="1296060"/>
              </a:xfrm>
              <a:prstGeom prst="rect">
                <a:avLst/>
              </a:prstGeom>
              <a:blipFill>
                <a:blip r:embed="rId8"/>
                <a:stretch>
                  <a:fillRect/>
                </a:stretch>
              </a:blipFill>
            </p:spPr>
            <p:txBody>
              <a:bodyPr/>
              <a:lstStyle/>
              <a:p>
                <a:r>
                  <a:rPr lang="ko-KR" altLang="en-US">
                    <a:noFill/>
                  </a:rPr>
                  <a:t> </a:t>
                </a:r>
              </a:p>
            </p:txBody>
          </p:sp>
        </mc:Fallback>
      </mc:AlternateContent>
      <p:sp>
        <p:nvSpPr>
          <p:cNvPr id="9" name="슬라이드 번호 개체 틀 8">
            <a:extLst>
              <a:ext uri="{FF2B5EF4-FFF2-40B4-BE49-F238E27FC236}">
                <a16:creationId xmlns:a16="http://schemas.microsoft.com/office/drawing/2014/main" id="{4FBD897A-FDA3-A602-6EF0-1C4839ABB635}"/>
              </a:ext>
            </a:extLst>
          </p:cNvPr>
          <p:cNvSpPr>
            <a:spLocks noGrp="1"/>
          </p:cNvSpPr>
          <p:nvPr>
            <p:ph type="sldNum" sz="quarter" idx="12"/>
          </p:nvPr>
        </p:nvSpPr>
        <p:spPr/>
        <p:txBody>
          <a:bodyPr/>
          <a:lstStyle/>
          <a:p>
            <a:fld id="{B6F15528-21DE-4FAA-801E-634DDDAF4B2B}" type="slidenum">
              <a:rPr lang="en-US" smtClean="0"/>
              <a:pPr/>
              <a:t>20</a:t>
            </a:fld>
            <a:endParaRPr lang="en-US" dirty="0"/>
          </a:p>
        </p:txBody>
      </p:sp>
      <p:pic>
        <p:nvPicPr>
          <p:cNvPr id="13" name="그림 12">
            <a:extLst>
              <a:ext uri="{FF2B5EF4-FFF2-40B4-BE49-F238E27FC236}">
                <a16:creationId xmlns:a16="http://schemas.microsoft.com/office/drawing/2014/main" id="{2DA01EB5-C6D6-1FD3-8FC0-59126C88034B}"/>
              </a:ext>
            </a:extLst>
          </p:cNvPr>
          <p:cNvPicPr>
            <a:picLocks noChangeAspect="1"/>
          </p:cNvPicPr>
          <p:nvPr/>
        </p:nvPicPr>
        <p:blipFill rotWithShape="1">
          <a:blip r:embed="rId7">
            <a:extLst>
              <a:ext uri="{28A0092B-C50C-407E-A947-70E740481C1C}">
                <a14:useLocalDpi xmlns:a14="http://schemas.microsoft.com/office/drawing/2010/main" val="0"/>
              </a:ext>
            </a:extLst>
          </a:blip>
          <a:srcRect l="31738" t="-1377" r="33088" b="1377"/>
          <a:stretch/>
        </p:blipFill>
        <p:spPr>
          <a:xfrm>
            <a:off x="9751242" y="1659662"/>
            <a:ext cx="8090831" cy="5946560"/>
          </a:xfrm>
          <a:prstGeom prst="rect">
            <a:avLst/>
          </a:prstGeom>
        </p:spPr>
      </p:pic>
    </p:spTree>
    <p:custDataLst>
      <p:tags r:id="rId1"/>
    </p:custDataLst>
    <p:extLst>
      <p:ext uri="{BB962C8B-B14F-4D97-AF65-F5344CB8AC3E}">
        <p14:creationId xmlns:p14="http://schemas.microsoft.com/office/powerpoint/2010/main" val="32069464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0" grpId="0"/>
      <p:bldP spid="10" grpId="1"/>
      <p:bldP spid="18"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3" name="TextBox 12">
            <a:extLst>
              <a:ext uri="{FF2B5EF4-FFF2-40B4-BE49-F238E27FC236}">
                <a16:creationId xmlns:a16="http://schemas.microsoft.com/office/drawing/2014/main" id="{A04C9782-DEB7-0FC4-028D-3AD8BE9ABC4C}"/>
              </a:ext>
            </a:extLst>
          </p:cNvPr>
          <p:cNvSpPr txBox="1"/>
          <p:nvPr/>
        </p:nvSpPr>
        <p:spPr>
          <a:xfrm>
            <a:off x="1828800" y="4481780"/>
            <a:ext cx="14630399" cy="1323439"/>
          </a:xfrm>
          <a:prstGeom prst="rect">
            <a:avLst/>
          </a:prstGeom>
          <a:noFill/>
        </p:spPr>
        <p:txBody>
          <a:bodyPr wrap="square">
            <a:spAutoFit/>
          </a:bodyPr>
          <a:lstStyle/>
          <a:p>
            <a:pPr algn="ctr"/>
            <a:r>
              <a:rPr lang="en-US" altLang="ko-KR" sz="80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Conclusions and Outlook</a:t>
            </a:r>
            <a:endParaRPr lang="ko-KR" altLang="en-US" sz="8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p:sp>
        <p:nvSpPr>
          <p:cNvPr id="4" name="슬라이드 번호 개체 틀 3">
            <a:extLst>
              <a:ext uri="{FF2B5EF4-FFF2-40B4-BE49-F238E27FC236}">
                <a16:creationId xmlns:a16="http://schemas.microsoft.com/office/drawing/2014/main" id="{81BAF3E6-692E-766D-CA3B-C88BE2A9102D}"/>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26865816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653457-4946-A4A1-2B2C-B9D4B0B6A602}"/>
              </a:ext>
            </a:extLst>
          </p:cNvPr>
          <p:cNvSpPr txBox="1"/>
          <p:nvPr/>
        </p:nvSpPr>
        <p:spPr>
          <a:xfrm>
            <a:off x="762000" y="1257300"/>
            <a:ext cx="12192000" cy="830997"/>
          </a:xfrm>
          <a:prstGeom prst="rect">
            <a:avLst/>
          </a:prstGeom>
          <a:noFill/>
        </p:spPr>
        <p:txBody>
          <a:bodyPr wrap="square">
            <a:spAutoFit/>
          </a:bodyPr>
          <a:lstStyle/>
          <a:p>
            <a:pPr algn="ctr"/>
            <a:r>
              <a:rPr lang="en-US" altLang="ko-KR" sz="4800" b="1" dirty="0">
                <a:effectLst>
                  <a:outerShdw blurRad="38100" dist="38100" dir="2700000" algn="tl">
                    <a:srgbClr val="000000">
                      <a:alpha val="43137"/>
                    </a:srgbClr>
                  </a:outerShdw>
                </a:effectLst>
                <a:ea typeface="나눔스퀘어OTF ExtraBold" panose="020B0600000101010101" pitchFamily="34" charset="-127"/>
              </a:rPr>
              <a:t>White Dwarf (DA) Characteristic Temperature</a:t>
            </a:r>
            <a:endParaRPr lang="ko-KR" altLang="en-US" sz="4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C94CE4-86E0-8455-A75F-666A5256BBDF}"/>
                  </a:ext>
                </a:extLst>
              </p:cNvPr>
              <p:cNvSpPr txBox="1"/>
              <p:nvPr/>
            </p:nvSpPr>
            <p:spPr>
              <a:xfrm>
                <a:off x="1066800" y="2781300"/>
                <a:ext cx="14020800" cy="5016758"/>
              </a:xfrm>
              <a:prstGeom prst="rect">
                <a:avLst/>
              </a:prstGeom>
              <a:noFill/>
            </p:spPr>
            <p:txBody>
              <a:bodyPr wrap="square" rtlCol="0">
                <a:spAutoFit/>
              </a:bodyPr>
              <a:lstStyle/>
              <a:p>
                <a:r>
                  <a:rPr lang="en-US" altLang="ko-KR" sz="4000" dirty="0">
                    <a:latin typeface="나눔스퀘어OTF ExtraBold" panose="020B0600000101010101" pitchFamily="34" charset="-127"/>
                    <a:ea typeface="나눔스퀘어OTF ExtraBold" panose="020B0600000101010101" pitchFamily="34" charset="-127"/>
                  </a:rPr>
                  <a:t>Parsons et al. 2017 table shows a significant correlation </a:t>
                </a:r>
              </a:p>
              <a:p>
                <a:r>
                  <a:rPr lang="en-US" altLang="ko-KR" sz="4000" dirty="0">
                    <a:latin typeface="나눔스퀘어OTF ExtraBold" panose="020B0600000101010101" pitchFamily="34" charset="-127"/>
                    <a:ea typeface="나눔스퀘어OTF ExtraBold" panose="020B0600000101010101" pitchFamily="34" charset="-127"/>
                  </a:rPr>
                  <a:t>of radius with temperature.</a:t>
                </a:r>
              </a:p>
              <a:p>
                <a:endParaRPr lang="en-US" altLang="ko-KR" sz="4000" dirty="0">
                  <a:latin typeface="나눔스퀘어OTF ExtraBold" panose="020B0600000101010101" pitchFamily="34" charset="-127"/>
                  <a:ea typeface="나눔스퀘어OTF ExtraBold" panose="020B0600000101010101" pitchFamily="34" charset="-127"/>
                </a:endParaRPr>
              </a:p>
              <a:p>
                <a:r>
                  <a:rPr lang="en-US" altLang="ko-KR" sz="4000" dirty="0">
                    <a:latin typeface="나눔스퀘어OTF ExtraBold" panose="020B0600000101010101" pitchFamily="34" charset="-127"/>
                    <a:ea typeface="나눔스퀘어OTF ExtraBold" panose="020B0600000101010101" pitchFamily="34" charset="-127"/>
                  </a:rPr>
                  <a:t>A characteristic temperature   </a:t>
                </a:r>
              </a:p>
              <a:p>
                <a14:m>
                  <m:oMath xmlns:m="http://schemas.openxmlformats.org/officeDocument/2006/math">
                    <m:sSub>
                      <m:sSubPr>
                        <m:ctrlP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bPr>
                      <m:e>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𝑻</m:t>
                        </m:r>
                      </m:e>
                      <m:sub>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𝟎</m:t>
                        </m:r>
                      </m:sub>
                    </m:sSub>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r>
                      <a:rPr lang="en-US" altLang="ko-KR"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𝟏</m:t>
                    </m:r>
                    <m:r>
                      <a:rPr lang="en-US" altLang="ko-KR"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r>
                      <a:rPr lang="en-US" altLang="ko-KR"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𝟑</m:t>
                    </m:r>
                    <m:r>
                      <a:rPr lang="en-US" altLang="ko-KR" sz="4000" b="1"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 </m:t>
                    </m:r>
                    <m:r>
                      <a:rPr lang="en-US" altLang="ko-KR" sz="4000" b="1"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𝐞𝐕</m:t>
                    </m:r>
                    <m:r>
                      <a:rPr lang="en-US" altLang="ko-KR" sz="4000" b="1"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 </m:t>
                    </m:r>
                  </m:oMath>
                </a14:m>
                <a:r>
                  <a:rPr lang="ko-KR" altLang="en-US" sz="40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 </a:t>
                </a:r>
                <a:r>
                  <a:rPr lang="en-US" altLang="ko-KR" sz="40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 </a:t>
                </a:r>
                <a:r>
                  <a:rPr lang="en-US" altLang="ko-KR" sz="4000" dirty="0">
                    <a:latin typeface="나눔스퀘어OTF ExtraBold" panose="020B0600000101010101" pitchFamily="34" charset="-127"/>
                    <a:ea typeface="나눔스퀘어OTF ExtraBold" panose="020B0600000101010101" pitchFamily="34" charset="-127"/>
                  </a:rPr>
                  <a:t>in a model-agnostic analysis.</a:t>
                </a:r>
              </a:p>
              <a:p>
                <a:endParaRPr lang="en-US" altLang="ko-KR" sz="4000" dirty="0">
                  <a:latin typeface="나눔스퀘어OTF ExtraBold" panose="020B0600000101010101" pitchFamily="34" charset="-127"/>
                  <a:ea typeface="나눔스퀘어OTF ExtraBold" panose="020B0600000101010101" pitchFamily="34" charset="-127"/>
                </a:endParaRPr>
              </a:p>
              <a:p>
                <a:r>
                  <a:rPr lang="en-US" altLang="ko-KR" sz="4000" dirty="0">
                    <a:latin typeface="나눔스퀘어OTF ExtraBold" panose="020B0600000101010101" pitchFamily="34" charset="-127"/>
                    <a:ea typeface="나눔스퀘어OTF ExtraBold" panose="020B0600000101010101" pitchFamily="34" charset="-127"/>
                  </a:rPr>
                  <a:t>It is more likely a consequence of a </a:t>
                </a:r>
                <a:r>
                  <a:rPr lang="en-US" altLang="ko-KR" sz="40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hidden agent </a:t>
                </a:r>
                <a:r>
                  <a:rPr lang="en-US" altLang="ko-KR" sz="4000" dirty="0">
                    <a:latin typeface="나눔스퀘어OTF ExtraBold" panose="020B0600000101010101" pitchFamily="34" charset="-127"/>
                    <a:ea typeface="나눔스퀘어OTF ExtraBold" panose="020B0600000101010101" pitchFamily="34" charset="-127"/>
                  </a:rPr>
                  <a:t>rather than the causal agent driving the observed correlation. </a:t>
                </a:r>
                <a:endParaRPr lang="ko-KR" altLang="en-US" sz="4000" dirty="0">
                  <a:latin typeface="나눔스퀘어OTF ExtraBold" panose="020B0600000101010101" pitchFamily="34" charset="-127"/>
                  <a:ea typeface="나눔스퀘어OTF ExtraBold" panose="020B0600000101010101" pitchFamily="34" charset="-127"/>
                </a:endParaRPr>
              </a:p>
            </p:txBody>
          </p:sp>
        </mc:Choice>
        <mc:Fallback xmlns="">
          <p:sp>
            <p:nvSpPr>
              <p:cNvPr id="6" name="TextBox 5">
                <a:extLst>
                  <a:ext uri="{FF2B5EF4-FFF2-40B4-BE49-F238E27FC236}">
                    <a16:creationId xmlns:a16="http://schemas.microsoft.com/office/drawing/2014/main" id="{ECC94CE4-86E0-8455-A75F-666A5256BBDF}"/>
                  </a:ext>
                </a:extLst>
              </p:cNvPr>
              <p:cNvSpPr txBox="1">
                <a:spLocks noRot="1" noChangeAspect="1" noMove="1" noResize="1" noEditPoints="1" noAdjustHandles="1" noChangeArrowheads="1" noChangeShapeType="1" noTextEdit="1"/>
              </p:cNvSpPr>
              <p:nvPr/>
            </p:nvSpPr>
            <p:spPr>
              <a:xfrm>
                <a:off x="1066800" y="2781300"/>
                <a:ext cx="14020800" cy="5016758"/>
              </a:xfrm>
              <a:prstGeom prst="rect">
                <a:avLst/>
              </a:prstGeom>
              <a:blipFill>
                <a:blip r:embed="rId3"/>
                <a:stretch>
                  <a:fillRect l="-1522" t="-2187" r="-2000" b="-4253"/>
                </a:stretch>
              </a:blipFill>
            </p:spPr>
            <p:txBody>
              <a:bodyPr/>
              <a:lstStyle/>
              <a:p>
                <a:r>
                  <a:rPr lang="ko-KR" altLang="en-US">
                    <a:noFill/>
                  </a:rPr>
                  <a:t> </a:t>
                </a:r>
              </a:p>
            </p:txBody>
          </p:sp>
        </mc:Fallback>
      </mc:AlternateContent>
      <p:sp>
        <p:nvSpPr>
          <p:cNvPr id="5" name="슬라이드 번호 개체 틀 4">
            <a:extLst>
              <a:ext uri="{FF2B5EF4-FFF2-40B4-BE49-F238E27FC236}">
                <a16:creationId xmlns:a16="http://schemas.microsoft.com/office/drawing/2014/main" id="{0B88D4F1-B29E-A635-CA10-CEED902FAD3A}"/>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1062181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C94CE4-86E0-8455-A75F-666A5256BBDF}"/>
              </a:ext>
            </a:extLst>
          </p:cNvPr>
          <p:cNvSpPr txBox="1"/>
          <p:nvPr/>
        </p:nvSpPr>
        <p:spPr>
          <a:xfrm>
            <a:off x="1371600" y="2247900"/>
            <a:ext cx="15544800" cy="3046988"/>
          </a:xfrm>
          <a:prstGeom prst="rect">
            <a:avLst/>
          </a:prstGeom>
          <a:noFill/>
        </p:spPr>
        <p:txBody>
          <a:bodyPr wrap="square" rtlCol="0">
            <a:spAutoFit/>
          </a:bodyPr>
          <a:lstStyle/>
          <a:p>
            <a:pPr marL="914400" indent="-914400">
              <a:buAutoNum type="arabicPeriod"/>
            </a:pPr>
            <a:r>
              <a:rPr lang="en-US" altLang="ko-KR" sz="4800" dirty="0">
                <a:latin typeface="나눔스퀘어OTF ExtraBold" panose="020B0600000101010101" pitchFamily="34" charset="-127"/>
                <a:ea typeface="나눔스퀘어OTF ExtraBold" panose="020B0600000101010101" pitchFamily="34" charset="-127"/>
              </a:rPr>
              <a:t>Corona ?</a:t>
            </a:r>
          </a:p>
          <a:p>
            <a:pPr marL="914400" indent="-914400">
              <a:buAutoNum type="arabicPeriod"/>
            </a:pPr>
            <a:endParaRPr lang="en-US" altLang="ko-KR" sz="4800" dirty="0">
              <a:latin typeface="나눔스퀘어OTF ExtraBold" panose="020B0600000101010101" pitchFamily="34" charset="-127"/>
              <a:ea typeface="나눔스퀘어OTF ExtraBold" panose="020B0600000101010101" pitchFamily="34" charset="-127"/>
            </a:endParaRPr>
          </a:p>
          <a:p>
            <a:r>
              <a:rPr lang="en-US" altLang="ko-KR" sz="4800" dirty="0">
                <a:latin typeface="나눔스퀘어OTF ExtraBold" panose="020B0600000101010101" pitchFamily="34" charset="-127"/>
                <a:ea typeface="나눔스퀘어OTF ExtraBold" panose="020B0600000101010101" pitchFamily="34" charset="-127"/>
              </a:rPr>
              <a:t>White dwarfs are known to have magnetic field.</a:t>
            </a:r>
          </a:p>
          <a:p>
            <a:endParaRPr lang="en-US" altLang="ko-KR" sz="4800" dirty="0">
              <a:latin typeface="나눔스퀘어OTF ExtraBold" panose="020B0600000101010101" pitchFamily="34" charset="-127"/>
              <a:ea typeface="나눔스퀘어OTF ExtraBold" panose="020B0600000101010101" pitchFamily="34" charset="-127"/>
            </a:endParaRPr>
          </a:p>
        </p:txBody>
      </p:sp>
      <p:sp>
        <p:nvSpPr>
          <p:cNvPr id="7" name="TextBox 6">
            <a:extLst>
              <a:ext uri="{FF2B5EF4-FFF2-40B4-BE49-F238E27FC236}">
                <a16:creationId xmlns:a16="http://schemas.microsoft.com/office/drawing/2014/main" id="{F2048634-C51E-6D84-AA98-1AC30A619007}"/>
              </a:ext>
            </a:extLst>
          </p:cNvPr>
          <p:cNvSpPr txBox="1"/>
          <p:nvPr/>
        </p:nvSpPr>
        <p:spPr>
          <a:xfrm>
            <a:off x="1360714" y="5291201"/>
            <a:ext cx="15555686" cy="1569660"/>
          </a:xfrm>
          <a:prstGeom prst="rect">
            <a:avLst/>
          </a:prstGeom>
          <a:noFill/>
        </p:spPr>
        <p:txBody>
          <a:bodyPr wrap="square">
            <a:spAutoFit/>
          </a:bodyPr>
          <a:lstStyle/>
          <a:p>
            <a:r>
              <a:rPr lang="en-US" altLang="ko-KR" sz="4800" dirty="0">
                <a:latin typeface="나눔스퀘어OTF ExtraBold" panose="020B0600000101010101" pitchFamily="34" charset="-127"/>
                <a:ea typeface="나눔스퀘어OTF ExtraBold" panose="020B0600000101010101" pitchFamily="34" charset="-127"/>
              </a:rPr>
              <a:t>However, it is inconceivable that 1.3 eV is relevant to temperature scale to a corona.</a:t>
            </a:r>
            <a:endParaRPr lang="ko-KR" altLang="en-US" sz="4800" dirty="0"/>
          </a:p>
        </p:txBody>
      </p:sp>
      <p:sp>
        <p:nvSpPr>
          <p:cNvPr id="5" name="슬라이드 번호 개체 틀 4">
            <a:extLst>
              <a:ext uri="{FF2B5EF4-FFF2-40B4-BE49-F238E27FC236}">
                <a16:creationId xmlns:a16="http://schemas.microsoft.com/office/drawing/2014/main" id="{DE05FEB5-D167-5EFA-8298-6298243637A5}"/>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Tree>
    <p:custDataLst>
      <p:tags r:id="rId1"/>
    </p:custDataLst>
    <p:extLst>
      <p:ext uri="{BB962C8B-B14F-4D97-AF65-F5344CB8AC3E}">
        <p14:creationId xmlns:p14="http://schemas.microsoft.com/office/powerpoint/2010/main" val="35217387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C94CE4-86E0-8455-A75F-666A5256BBDF}"/>
                  </a:ext>
                </a:extLst>
              </p:cNvPr>
              <p:cNvSpPr txBox="1"/>
              <p:nvPr/>
            </p:nvSpPr>
            <p:spPr>
              <a:xfrm>
                <a:off x="838200" y="1181100"/>
                <a:ext cx="10134600" cy="2707151"/>
              </a:xfrm>
              <a:prstGeom prst="rect">
                <a:avLst/>
              </a:prstGeom>
              <a:noFill/>
            </p:spPr>
            <p:txBody>
              <a:bodyPr wrap="square" rtlCol="0">
                <a:spAutoFit/>
              </a:bodyPr>
              <a:lstStyle/>
              <a:p>
                <a:r>
                  <a:rPr lang="en-US" altLang="ko-KR" sz="4800" dirty="0">
                    <a:latin typeface="나눔스퀘어OTF ExtraBold" panose="020B0600000101010101" pitchFamily="34" charset="-127"/>
                    <a:ea typeface="나눔스퀘어OTF ExtraBold" panose="020B0600000101010101" pitchFamily="34" charset="-127"/>
                  </a:rPr>
                  <a:t>2. Ideal gas law at atmosphere ?</a:t>
                </a:r>
              </a:p>
              <a:p>
                <a:pPr marL="914400" indent="-914400">
                  <a:buAutoNum type="arabicPeriod"/>
                </a:pPr>
                <a:endParaRPr lang="en-US" altLang="ko-KR" sz="4800" dirty="0">
                  <a:latin typeface="나눔스퀘어OTF ExtraBold" panose="020B0600000101010101" pitchFamily="34" charset="-127"/>
                  <a:ea typeface="나눔스퀘어OTF ExtraBold" panose="020B0600000101010101" pitchFamily="34" charset="-127"/>
                </a:endParaRPr>
              </a:p>
              <a:p>
                <a:r>
                  <a:rPr lang="en-US" altLang="ko-KR" sz="2400" dirty="0">
                    <a:latin typeface="나눔스퀘어OTF ExtraBold" panose="020B0600000101010101" pitchFamily="34" charset="-127"/>
                    <a:ea typeface="나눔스퀘어OTF ExtraBold" panose="020B0600000101010101" pitchFamily="34" charset="-127"/>
                  </a:rPr>
                  <a:t>Photometric radius </a:t>
                </a:r>
                <a14:m>
                  <m:oMath xmlns:m="http://schemas.openxmlformats.org/officeDocument/2006/math">
                    <m:r>
                      <a:rPr lang="en-US" altLang="ko-KR" sz="2400">
                        <a:latin typeface="Cambria Math" panose="02040503050406030204" pitchFamily="18" charset="0"/>
                        <a:ea typeface="나눔스퀘어OTF ExtraBold" panose="020B0600000101010101" pitchFamily="34" charset="-127"/>
                      </a:rPr>
                      <m:t>,</m:t>
                    </m:r>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𝑅</m:t>
                        </m:r>
                      </m:e>
                      <m:sub>
                        <m:r>
                          <a:rPr lang="en-US" altLang="ko-KR" sz="2400" b="0" i="1" smtClean="0">
                            <a:latin typeface="Cambria Math" panose="02040503050406030204" pitchFamily="18" charset="0"/>
                            <a:ea typeface="나눔스퀘어OTF ExtraBold" panose="020B0600000101010101" pitchFamily="34" charset="-127"/>
                          </a:rPr>
                          <m:t>𝛾</m:t>
                        </m:r>
                      </m:sub>
                    </m:sSub>
                    <m:r>
                      <a:rPr lang="en-US" altLang="ko-KR" sz="2400" b="0" i="1" smtClean="0">
                        <a:latin typeface="Cambria Math" panose="02040503050406030204" pitchFamily="18" charset="0"/>
                        <a:ea typeface="나눔스퀘어OTF ExtraBold" panose="020B0600000101010101" pitchFamily="34" charset="-127"/>
                      </a:rPr>
                      <m:t>=</m:t>
                    </m:r>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𝑅</m:t>
                        </m:r>
                      </m:e>
                      <m:sub>
                        <m:r>
                          <a:rPr lang="en-US" altLang="ko-KR" sz="2400" b="0" i="1" smtClean="0">
                            <a:latin typeface="Cambria Math" panose="02040503050406030204" pitchFamily="18" charset="0"/>
                            <a:ea typeface="나눔스퀘어OTF ExtraBold" panose="020B0600000101010101" pitchFamily="34" charset="-127"/>
                          </a:rPr>
                          <m:t>𝑊𝐷</m:t>
                        </m:r>
                      </m:sub>
                    </m:sSub>
                    <m:r>
                      <a:rPr lang="en-US" altLang="ko-KR" sz="2400" b="0" i="1" smtClean="0">
                        <a:latin typeface="Cambria Math" panose="02040503050406030204" pitchFamily="18" charset="0"/>
                        <a:ea typeface="나눔스퀘어OTF ExtraBold" panose="020B0600000101010101" pitchFamily="34" charset="-127"/>
                      </a:rPr>
                      <m:t>+</m:t>
                    </m:r>
                    <m:r>
                      <a:rPr lang="en-US" altLang="ko-KR" sz="2400" b="0" i="1" smtClean="0">
                        <a:latin typeface="Cambria Math" panose="02040503050406030204" pitchFamily="18" charset="0"/>
                        <a:ea typeface="나눔스퀘어OTF ExtraBold" panose="020B0600000101010101" pitchFamily="34" charset="-127"/>
                      </a:rPr>
                      <m:t>h</m:t>
                    </m:r>
                  </m:oMath>
                </a14:m>
                <a:r>
                  <a:rPr lang="ko-KR" altLang="en-US" sz="2400" dirty="0">
                    <a:latin typeface="나눔스퀘어OTF ExtraBold" panose="020B0600000101010101" pitchFamily="34" charset="-127"/>
                    <a:ea typeface="나눔스퀘어OTF ExtraBold" panose="020B0600000101010101" pitchFamily="34" charset="-127"/>
                  </a:rPr>
                  <a:t> </a:t>
                </a:r>
                <a:r>
                  <a:rPr lang="en-US" altLang="ko-KR" sz="2400" dirty="0">
                    <a:latin typeface="나눔스퀘어OTF ExtraBold" panose="020B0600000101010101" pitchFamily="34" charset="-127"/>
                    <a:ea typeface="나눔스퀘어OTF ExtraBold" panose="020B0600000101010101" pitchFamily="34" charset="-127"/>
                  </a:rPr>
                  <a:t>,defines </a:t>
                </a:r>
                <a14:m>
                  <m:oMath xmlns:m="http://schemas.openxmlformats.org/officeDocument/2006/math">
                    <m:r>
                      <a:rPr lang="en-US" altLang="ko-KR" sz="2400" i="1">
                        <a:latin typeface="Cambria Math" panose="02040503050406030204" pitchFamily="18" charset="0"/>
                        <a:ea typeface="나눔스퀘어OTF ExtraBold" panose="020B0600000101010101" pitchFamily="34" charset="-127"/>
                      </a:rPr>
                      <m:t>h</m:t>
                    </m:r>
                  </m:oMath>
                </a14:m>
                <a:r>
                  <a:rPr lang="en-US" altLang="ko-KR" sz="2400" dirty="0">
                    <a:latin typeface="나눔스퀘어OTF ExtraBold" panose="020B0600000101010101" pitchFamily="34" charset="-127"/>
                    <a:ea typeface="나눔스퀘어OTF ExtraBold" panose="020B0600000101010101" pitchFamily="34" charset="-127"/>
                  </a:rPr>
                  <a:t> is thickness.</a:t>
                </a:r>
              </a:p>
              <a:p>
                <a:endParaRPr lang="en-US" altLang="ko-KR" sz="2400" dirty="0">
                  <a:latin typeface="나눔스퀘어OTF ExtraBold" panose="020B0600000101010101" pitchFamily="34" charset="-127"/>
                  <a:ea typeface="나눔스퀘어OTF ExtraBold" panose="020B0600000101010101" pitchFamily="34" charset="-127"/>
                </a:endParaRPr>
              </a:p>
              <a:p>
                <a:r>
                  <a:rPr lang="en-US" altLang="ko-KR" sz="2400" dirty="0">
                    <a:latin typeface="나눔스퀘어OTF ExtraBold" panose="020B0600000101010101" pitchFamily="34" charset="-127"/>
                    <a:ea typeface="나눔스퀘어OTF ExtraBold" panose="020B0600000101010101" pitchFamily="34" charset="-127"/>
                  </a:rPr>
                  <a:t>Based on </a:t>
                </a:r>
                <a14:m>
                  <m:oMath xmlns:m="http://schemas.openxmlformats.org/officeDocument/2006/math">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𝑘</m:t>
                        </m:r>
                      </m:e>
                      <m:sub>
                        <m:r>
                          <a:rPr lang="en-US" altLang="ko-KR" sz="2400" b="0" i="1" smtClean="0">
                            <a:latin typeface="Cambria Math" panose="02040503050406030204" pitchFamily="18" charset="0"/>
                            <a:ea typeface="나눔스퀘어OTF ExtraBold" panose="020B0600000101010101" pitchFamily="34" charset="-127"/>
                          </a:rPr>
                          <m:t>𝐵</m:t>
                        </m:r>
                      </m:sub>
                    </m:sSub>
                    <m:r>
                      <a:rPr lang="en-US" altLang="ko-KR" sz="2400" b="0" i="1" smtClean="0">
                        <a:latin typeface="Cambria Math" panose="02040503050406030204" pitchFamily="18" charset="0"/>
                        <a:ea typeface="나눔스퀘어OTF ExtraBold" panose="020B0600000101010101" pitchFamily="34" charset="-127"/>
                      </a:rPr>
                      <m:t>𝑇</m:t>
                    </m:r>
                    <m:r>
                      <a:rPr lang="en-US" altLang="ko-KR" sz="2400" b="0" i="1" smtClean="0">
                        <a:latin typeface="Cambria Math" panose="02040503050406030204" pitchFamily="18" charset="0"/>
                        <a:ea typeface="나눔스퀘어OTF ExtraBold" panose="020B0600000101010101" pitchFamily="34" charset="-127"/>
                      </a:rPr>
                      <m:t>=</m:t>
                    </m:r>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𝑚</m:t>
                        </m:r>
                      </m:e>
                      <m:sub>
                        <m:r>
                          <a:rPr lang="en-US" altLang="ko-KR" sz="2400" b="0" i="1" smtClean="0">
                            <a:latin typeface="Cambria Math" panose="02040503050406030204" pitchFamily="18" charset="0"/>
                            <a:ea typeface="나눔스퀘어OTF ExtraBold" panose="020B0600000101010101" pitchFamily="34" charset="-127"/>
                          </a:rPr>
                          <m:t>𝑖</m:t>
                        </m:r>
                      </m:sub>
                    </m:sSub>
                    <m:r>
                      <a:rPr lang="en-US" altLang="ko-KR" sz="2400" b="0" i="1" smtClean="0">
                        <a:latin typeface="Cambria Math" panose="02040503050406030204" pitchFamily="18" charset="0"/>
                        <a:ea typeface="나눔스퀘어OTF ExtraBold" panose="020B0600000101010101" pitchFamily="34" charset="-127"/>
                      </a:rPr>
                      <m:t>𝑔𝐻</m:t>
                    </m:r>
                  </m:oMath>
                </a14:m>
                <a:r>
                  <a:rPr lang="en-US" altLang="ko-KR" sz="2400" dirty="0">
                    <a:latin typeface="나눔스퀘어OTF ExtraBold" panose="020B0600000101010101" pitchFamily="34" charset="-127"/>
                    <a:ea typeface="나눔스퀘어OTF ExtraBold" panose="020B0600000101010101" pitchFamily="34" charset="-127"/>
                  </a:rPr>
                  <a:t>, </a:t>
                </a:r>
                <a14:m>
                  <m:oMath xmlns:m="http://schemas.openxmlformats.org/officeDocument/2006/math">
                    <m:r>
                      <a:rPr lang="en-US" altLang="ko-KR" sz="2400" i="1">
                        <a:latin typeface="Cambria Math" panose="02040503050406030204" pitchFamily="18" charset="0"/>
                        <a:ea typeface="나눔스퀘어OTF ExtraBold" panose="020B0600000101010101" pitchFamily="34" charset="-127"/>
                      </a:rPr>
                      <m:t>𝐻</m:t>
                    </m:r>
                  </m:oMath>
                </a14:m>
                <a:r>
                  <a:rPr lang="en-US" altLang="ko-KR" sz="2400" dirty="0">
                    <a:latin typeface="나눔스퀘어OTF ExtraBold" panose="020B0600000101010101" pitchFamily="34" charset="-127"/>
                    <a:ea typeface="나눔스퀘어OTF ExtraBold" panose="020B0600000101010101" pitchFamily="34" charset="-127"/>
                  </a:rPr>
                  <a:t> is scale height.</a:t>
                </a:r>
                <a:endParaRPr lang="ko-KR" altLang="en-US" sz="3200" dirty="0"/>
              </a:p>
            </p:txBody>
          </p:sp>
        </mc:Choice>
        <mc:Fallback xmlns="">
          <p:sp>
            <p:nvSpPr>
              <p:cNvPr id="6" name="TextBox 5">
                <a:extLst>
                  <a:ext uri="{FF2B5EF4-FFF2-40B4-BE49-F238E27FC236}">
                    <a16:creationId xmlns:a16="http://schemas.microsoft.com/office/drawing/2014/main" id="{ECC94CE4-86E0-8455-A75F-666A5256BBDF}"/>
                  </a:ext>
                </a:extLst>
              </p:cNvPr>
              <p:cNvSpPr txBox="1">
                <a:spLocks noRot="1" noChangeAspect="1" noMove="1" noResize="1" noEditPoints="1" noAdjustHandles="1" noChangeArrowheads="1" noChangeShapeType="1" noTextEdit="1"/>
              </p:cNvSpPr>
              <p:nvPr/>
            </p:nvSpPr>
            <p:spPr>
              <a:xfrm>
                <a:off x="838200" y="1181100"/>
                <a:ext cx="10134600" cy="2707151"/>
              </a:xfrm>
              <a:prstGeom prst="rect">
                <a:avLst/>
              </a:prstGeom>
              <a:blipFill>
                <a:blip r:embed="rId4"/>
                <a:stretch>
                  <a:fillRect l="-2768" t="-5180" b="-4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910708-DDCB-4C1C-0307-DE5AA80E6561}"/>
                  </a:ext>
                </a:extLst>
              </p:cNvPr>
              <p:cNvSpPr txBox="1"/>
              <p:nvPr/>
            </p:nvSpPr>
            <p:spPr>
              <a:xfrm>
                <a:off x="865239" y="4548087"/>
                <a:ext cx="13084629" cy="1410643"/>
              </a:xfrm>
              <a:prstGeom prst="rect">
                <a:avLst/>
              </a:prstGeom>
              <a:noFill/>
            </p:spPr>
            <p:txBody>
              <a:bodyPr wrap="square" rtlCol="0">
                <a:spAutoFit/>
              </a:bodyPr>
              <a:lstStyle/>
              <a:p>
                <a:r>
                  <a:rPr lang="en-US" altLang="ko-KR" sz="2800" dirty="0">
                    <a:latin typeface="나눔스퀘어OTF ExtraBold" panose="020B0600000101010101" pitchFamily="34" charset="-127"/>
                    <a:ea typeface="나눔스퀘어OTF ExtraBold" panose="020B0600000101010101" pitchFamily="34" charset="-127"/>
                  </a:rPr>
                  <a:t>The mass of the atmosphere is expected to be no more than </a:t>
                </a:r>
                <a14:m>
                  <m:oMath xmlns:m="http://schemas.openxmlformats.org/officeDocument/2006/math">
                    <m:sSup>
                      <m:sSupPr>
                        <m:ctrlPr>
                          <a:rPr lang="en-US" altLang="ko-KR" sz="2800" b="0" i="1" smtClean="0">
                            <a:latin typeface="Cambria Math" panose="02040503050406030204" pitchFamily="18" charset="0"/>
                            <a:ea typeface="나눔스퀘어OTF ExtraBold" panose="020B0600000101010101" pitchFamily="34" charset="-127"/>
                          </a:rPr>
                        </m:ctrlPr>
                      </m:sSupPr>
                      <m:e>
                        <m:r>
                          <a:rPr lang="en-US" altLang="ko-KR" sz="2800" b="0" i="1" smtClean="0">
                            <a:latin typeface="Cambria Math" panose="02040503050406030204" pitchFamily="18" charset="0"/>
                            <a:ea typeface="나눔스퀘어OTF ExtraBold" panose="020B0600000101010101" pitchFamily="34" charset="-127"/>
                          </a:rPr>
                          <m:t>10</m:t>
                        </m:r>
                      </m:e>
                      <m:sup>
                        <m:r>
                          <a:rPr lang="en-US" altLang="ko-KR" sz="2800" b="0" i="1" smtClean="0">
                            <a:latin typeface="Cambria Math" panose="02040503050406030204" pitchFamily="18" charset="0"/>
                            <a:ea typeface="나눔스퀘어OTF ExtraBold" panose="020B0600000101010101" pitchFamily="34" charset="-127"/>
                          </a:rPr>
                          <m:t>−4</m:t>
                        </m:r>
                      </m:sup>
                    </m:sSup>
                    <m:sSub>
                      <m:sSubPr>
                        <m:ctrlPr>
                          <a:rPr lang="en-US" altLang="ko-KR" sz="2800" b="0" i="1" smtClean="0">
                            <a:latin typeface="Cambria Math" panose="02040503050406030204" pitchFamily="18" charset="0"/>
                            <a:ea typeface="나눔스퀘어OTF ExtraBold" panose="020B0600000101010101" pitchFamily="34" charset="-127"/>
                          </a:rPr>
                        </m:ctrlPr>
                      </m:sSubPr>
                      <m:e>
                        <m:r>
                          <a:rPr lang="en-US" altLang="ko-KR" sz="2800" b="0" i="1" smtClean="0">
                            <a:latin typeface="Cambria Math" panose="02040503050406030204" pitchFamily="18" charset="0"/>
                            <a:ea typeface="나눔스퀘어OTF ExtraBold" panose="020B0600000101010101" pitchFamily="34" charset="-127"/>
                          </a:rPr>
                          <m:t>𝑀</m:t>
                        </m:r>
                      </m:e>
                      <m:sub>
                        <m:r>
                          <a:rPr lang="en-US" altLang="ko-KR" sz="2800" b="0" i="1" smtClean="0">
                            <a:latin typeface="Cambria Math" panose="02040503050406030204" pitchFamily="18" charset="0"/>
                            <a:ea typeface="나눔스퀘어OTF ExtraBold" panose="020B0600000101010101" pitchFamily="34" charset="-127"/>
                          </a:rPr>
                          <m:t>⊙ </m:t>
                        </m:r>
                      </m:sub>
                    </m:sSub>
                  </m:oMath>
                </a14:m>
                <a:r>
                  <a:rPr lang="en-US" altLang="ko-KR" sz="2800" dirty="0">
                    <a:latin typeface="나눔스퀘어OTF ExtraBold" panose="020B0600000101010101" pitchFamily="34" charset="-127"/>
                    <a:ea typeface="나눔스퀘어OTF ExtraBold" panose="020B0600000101010101" pitchFamily="34" charset="-127"/>
                  </a:rPr>
                  <a:t>.</a:t>
                </a:r>
              </a:p>
              <a:p>
                <a:endParaRPr lang="en-US" altLang="ko-KR" sz="2800" dirty="0">
                  <a:latin typeface="나눔스퀘어OTF ExtraBold" panose="020B0600000101010101" pitchFamily="34" charset="-127"/>
                  <a:ea typeface="나눔스퀘어OTF ExtraBold" panose="020B0600000101010101" pitchFamily="34" charset="-127"/>
                </a:endParaRPr>
              </a:p>
              <a:p>
                <a:r>
                  <a:rPr lang="en-US" altLang="ko-KR" sz="2800" dirty="0">
                    <a:latin typeface="나눔스퀘어OTF ExtraBold" panose="020B0600000101010101" pitchFamily="34" charset="-127"/>
                    <a:ea typeface="나눔스퀘어OTF ExtraBold" panose="020B0600000101010101" pitchFamily="34" charset="-127"/>
                  </a:rPr>
                  <a:t>Using outer</a:t>
                </a:r>
                <a:r>
                  <a:rPr lang="ko-KR" altLang="en-US" sz="2800" dirty="0">
                    <a:latin typeface="나눔스퀘어OTF ExtraBold" panose="020B0600000101010101" pitchFamily="34" charset="-127"/>
                    <a:ea typeface="나눔스퀘어OTF ExtraBold" panose="020B0600000101010101" pitchFamily="34" charset="-127"/>
                  </a:rPr>
                  <a:t> </a:t>
                </a:r>
                <a:r>
                  <a:rPr lang="en-US" altLang="ko-KR" sz="2800" dirty="0">
                    <a:latin typeface="나눔스퀘어OTF ExtraBold" panose="020B0600000101010101" pitchFamily="34" charset="-127"/>
                    <a:ea typeface="나눔스퀘어OTF ExtraBold" panose="020B0600000101010101" pitchFamily="34" charset="-127"/>
                  </a:rPr>
                  <a:t>opacity condition of the atmosphere :</a:t>
                </a:r>
              </a:p>
            </p:txBody>
          </p:sp>
        </mc:Choice>
        <mc:Fallback xmlns="">
          <p:sp>
            <p:nvSpPr>
              <p:cNvPr id="7" name="TextBox 6">
                <a:extLst>
                  <a:ext uri="{FF2B5EF4-FFF2-40B4-BE49-F238E27FC236}">
                    <a16:creationId xmlns:a16="http://schemas.microsoft.com/office/drawing/2014/main" id="{D9910708-DDCB-4C1C-0307-DE5AA80E6561}"/>
                  </a:ext>
                </a:extLst>
              </p:cNvPr>
              <p:cNvSpPr txBox="1">
                <a:spLocks noRot="1" noChangeAspect="1" noMove="1" noResize="1" noEditPoints="1" noAdjustHandles="1" noChangeArrowheads="1" noChangeShapeType="1" noTextEdit="1"/>
              </p:cNvSpPr>
              <p:nvPr/>
            </p:nvSpPr>
            <p:spPr>
              <a:xfrm>
                <a:off x="865239" y="4548087"/>
                <a:ext cx="13084629" cy="1410643"/>
              </a:xfrm>
              <a:prstGeom prst="rect">
                <a:avLst/>
              </a:prstGeom>
              <a:blipFill>
                <a:blip r:embed="rId5"/>
                <a:stretch>
                  <a:fillRect l="-979" t="-3030" b="-11255"/>
                </a:stretch>
              </a:blipFill>
            </p:spPr>
            <p:txBody>
              <a:bodyPr/>
              <a:lstStyle/>
              <a:p>
                <a:r>
                  <a:rPr lang="ko-KR" altLang="en-US">
                    <a:noFill/>
                  </a:rPr>
                  <a:t> </a:t>
                </a:r>
              </a:p>
            </p:txBody>
          </p:sp>
        </mc:Fallback>
      </mc:AlternateContent>
      <p:sp>
        <p:nvSpPr>
          <p:cNvPr id="10" name="화살표: 오른쪽 9">
            <a:extLst>
              <a:ext uri="{FF2B5EF4-FFF2-40B4-BE49-F238E27FC236}">
                <a16:creationId xmlns:a16="http://schemas.microsoft.com/office/drawing/2014/main" id="{FC79685C-C0C2-5C6F-26AA-6F575DCE9504}"/>
              </a:ext>
            </a:extLst>
          </p:cNvPr>
          <p:cNvSpPr/>
          <p:nvPr/>
        </p:nvSpPr>
        <p:spPr>
          <a:xfrm>
            <a:off x="7467600" y="6452569"/>
            <a:ext cx="1676400" cy="57342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463BDB50-7D61-2EFA-6AD6-98D78AEF436C}"/>
              </a:ext>
            </a:extLst>
          </p:cNvPr>
          <p:cNvGrpSpPr/>
          <p:nvPr/>
        </p:nvGrpSpPr>
        <p:grpSpPr>
          <a:xfrm>
            <a:off x="10439400" y="6230235"/>
            <a:ext cx="4770862" cy="1043077"/>
            <a:chOff x="9144000" y="5840096"/>
            <a:chExt cx="9241970" cy="149390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F97DA6-AF45-6117-6A99-5E3A8FDCA361}"/>
                    </a:ext>
                  </a:extLst>
                </p:cNvPr>
                <p:cNvSpPr txBox="1"/>
                <p:nvPr/>
              </p:nvSpPr>
              <p:spPr>
                <a:xfrm>
                  <a:off x="9369475" y="6087210"/>
                  <a:ext cx="8160657"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4800" b="0" i="1" smtClean="0">
                            <a:latin typeface="Cambria Math" panose="02040503050406030204" pitchFamily="18" charset="0"/>
                          </a:rPr>
                          <m:t>h</m:t>
                        </m:r>
                        <m:r>
                          <a:rPr lang="en-US" altLang="ko-KR" sz="4800" b="0" i="1" smtClean="0">
                            <a:latin typeface="Cambria Math" panose="02040503050406030204" pitchFamily="18" charset="0"/>
                          </a:rPr>
                          <m:t>=0.1%</m:t>
                        </m:r>
                        <m:sSub>
                          <m:sSubPr>
                            <m:ctrlPr>
                              <a:rPr lang="en-US" altLang="ko-KR" sz="4800" b="0" i="1" smtClean="0">
                                <a:latin typeface="Cambria Math" panose="02040503050406030204" pitchFamily="18" charset="0"/>
                              </a:rPr>
                            </m:ctrlPr>
                          </m:sSubPr>
                          <m:e>
                            <m:r>
                              <a:rPr lang="en-US" altLang="ko-KR" sz="4800" b="0" i="1" smtClean="0">
                                <a:latin typeface="Cambria Math" panose="02040503050406030204" pitchFamily="18" charset="0"/>
                              </a:rPr>
                              <m:t>𝑅</m:t>
                            </m:r>
                          </m:e>
                          <m:sub>
                            <m:r>
                              <a:rPr lang="en-US" altLang="ko-KR" sz="4800" b="0" i="1" smtClean="0">
                                <a:latin typeface="Cambria Math" panose="02040503050406030204" pitchFamily="18" charset="0"/>
                              </a:rPr>
                              <m:t>𝑊𝐷</m:t>
                            </m:r>
                          </m:sub>
                        </m:sSub>
                      </m:oMath>
                    </m:oMathPara>
                  </a14:m>
                  <a:endParaRPr lang="ko-KR" altLang="en-US" sz="4800" dirty="0"/>
                </a:p>
              </p:txBody>
            </p:sp>
          </mc:Choice>
          <mc:Fallback xmlns="">
            <p:sp>
              <p:nvSpPr>
                <p:cNvPr id="5" name="TextBox 4">
                  <a:extLst>
                    <a:ext uri="{FF2B5EF4-FFF2-40B4-BE49-F238E27FC236}">
                      <a16:creationId xmlns:a16="http://schemas.microsoft.com/office/drawing/2014/main" id="{C6F97DA6-AF45-6117-6A99-5E3A8FDCA361}"/>
                    </a:ext>
                  </a:extLst>
                </p:cNvPr>
                <p:cNvSpPr txBox="1">
                  <a:spLocks noRot="1" noChangeAspect="1" noMove="1" noResize="1" noEditPoints="1" noAdjustHandles="1" noChangeArrowheads="1" noChangeShapeType="1" noTextEdit="1"/>
                </p:cNvSpPr>
                <p:nvPr/>
              </p:nvSpPr>
              <p:spPr>
                <a:xfrm>
                  <a:off x="9369475" y="6087210"/>
                  <a:ext cx="8160657" cy="738664"/>
                </a:xfrm>
                <a:prstGeom prst="rect">
                  <a:avLst/>
                </a:prstGeom>
                <a:blipFill>
                  <a:blip r:embed="rId6"/>
                  <a:stretch>
                    <a:fillRect b="-36905"/>
                  </a:stretch>
                </a:blipFill>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BAFDB898-7F2E-76FF-7CEB-282426DA957F}"/>
                </a:ext>
              </a:extLst>
            </p:cNvPr>
            <p:cNvSpPr/>
            <p:nvPr/>
          </p:nvSpPr>
          <p:spPr>
            <a:xfrm>
              <a:off x="9144000" y="5840096"/>
              <a:ext cx="9241970" cy="149390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a:extLst>
              <a:ext uri="{FF2B5EF4-FFF2-40B4-BE49-F238E27FC236}">
                <a16:creationId xmlns:a16="http://schemas.microsoft.com/office/drawing/2014/main" id="{D9997247-8838-14F7-B30A-D7C00257B227}"/>
              </a:ext>
            </a:extLst>
          </p:cNvPr>
          <p:cNvGrpSpPr/>
          <p:nvPr/>
        </p:nvGrpSpPr>
        <p:grpSpPr>
          <a:xfrm>
            <a:off x="11201400" y="2051613"/>
            <a:ext cx="7620000" cy="2046828"/>
            <a:chOff x="10319657" y="3414806"/>
            <a:chExt cx="7620000" cy="204682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186B81-CC09-ED25-7DB2-0996A159B13C}"/>
                    </a:ext>
                  </a:extLst>
                </p:cNvPr>
                <p:cNvSpPr txBox="1"/>
                <p:nvPr/>
              </p:nvSpPr>
              <p:spPr>
                <a:xfrm>
                  <a:off x="11059886" y="4791129"/>
                  <a:ext cx="5965371" cy="670505"/>
                </a:xfrm>
                <a:prstGeom prst="rect">
                  <a:avLst/>
                </a:prstGeom>
                <a:noFill/>
              </p:spPr>
              <p:txBody>
                <a:bodyPr wrap="square">
                  <a:spAutoFit/>
                </a:bodyPr>
                <a:lstStyle/>
                <a:p>
                  <a14:m>
                    <m:oMath xmlns:m="http://schemas.openxmlformats.org/officeDocument/2006/math">
                      <m:sSub>
                        <m:sSubPr>
                          <m:ctrlPr>
                            <a:rPr lang="en-US" altLang="ko-KR" sz="3600" i="1" smtClean="0">
                              <a:latin typeface="Cambria Math" panose="02040503050406030204" pitchFamily="18" charset="0"/>
                            </a:rPr>
                          </m:ctrlPr>
                        </m:sSubPr>
                        <m:e>
                          <m:r>
                            <m:rPr>
                              <m:sty m:val="p"/>
                            </m:rPr>
                            <a:rPr lang="en-US" altLang="ko-KR" sz="3600" b="0" i="0">
                              <a:latin typeface="Cambria Math" panose="02040503050406030204" pitchFamily="18" charset="0"/>
                            </a:rPr>
                            <m:t>H</m:t>
                          </m:r>
                        </m:e>
                        <m:sub>
                          <m:r>
                            <a:rPr lang="en-US" altLang="ko-KR" sz="3600" b="0" i="0">
                              <a:latin typeface="Cambria Math" panose="02040503050406030204" pitchFamily="18" charset="0"/>
                            </a:rPr>
                            <m:t>0</m:t>
                          </m:r>
                        </m:sub>
                      </m:sSub>
                      <m:r>
                        <a:rPr lang="en-US" altLang="ko-KR" sz="3600" b="0" i="0" smtClean="0">
                          <a:latin typeface="Cambria Math" panose="02040503050406030204" pitchFamily="18" charset="0"/>
                        </a:rPr>
                        <m:t>≃1%</m:t>
                      </m:r>
                      <m:sSub>
                        <m:sSubPr>
                          <m:ctrlPr>
                            <a:rPr lang="en-US" altLang="ko-KR" sz="3600" i="1" smtClean="0">
                              <a:latin typeface="Cambria Math" panose="02040503050406030204" pitchFamily="18" charset="0"/>
                            </a:rPr>
                          </m:ctrlPr>
                        </m:sSubPr>
                        <m:e>
                          <m:r>
                            <m:rPr>
                              <m:sty m:val="p"/>
                            </m:rPr>
                            <a:rPr lang="en-US" altLang="ko-KR" sz="3600" b="0" i="0" smtClean="0">
                              <a:latin typeface="Cambria Math" panose="02040503050406030204" pitchFamily="18" charset="0"/>
                            </a:rPr>
                            <m:t>H</m:t>
                          </m:r>
                        </m:e>
                        <m:sub>
                          <m:r>
                            <a:rPr lang="en-US" altLang="ko-KR" sz="3600" b="0" i="0" smtClean="0">
                              <a:latin typeface="Cambria Math" panose="02040503050406030204" pitchFamily="18" charset="0"/>
                              <a:ea typeface="Cambria Math" panose="02040503050406030204" pitchFamily="18" charset="0"/>
                            </a:rPr>
                            <m:t>⊕</m:t>
                          </m:r>
                        </m:sub>
                      </m:sSub>
                    </m:oMath>
                  </a14:m>
                  <a:r>
                    <a:rPr lang="ko-KR" altLang="en-US" sz="3600" dirty="0">
                      <a:latin typeface="나눔스퀘어OTF ExtraBold" panose="020B0600000101010101" pitchFamily="34" charset="-127"/>
                      <a:ea typeface="나눔스퀘어OTF ExtraBold" panose="020B0600000101010101" pitchFamily="34" charset="-127"/>
                    </a:rPr>
                    <a:t> </a:t>
                  </a:r>
                  <a:r>
                    <a:rPr lang="en-US" altLang="ko-KR" sz="3600" dirty="0">
                      <a:latin typeface="나눔스퀘어OTF ExtraBold" panose="020B0600000101010101" pitchFamily="34" charset="-127"/>
                      <a:ea typeface="나눔스퀘어OTF ExtraBold" panose="020B0600000101010101" pitchFamily="34" charset="-127"/>
                    </a:rPr>
                    <a:t>, </a:t>
                  </a:r>
                  <a14:m>
                    <m:oMath xmlns:m="http://schemas.openxmlformats.org/officeDocument/2006/math">
                      <m:sSub>
                        <m:sSubPr>
                          <m:ctrlPr>
                            <a:rPr lang="en-US" altLang="ko-KR" sz="3600" i="1">
                              <a:latin typeface="Cambria Math" panose="02040503050406030204" pitchFamily="18" charset="0"/>
                            </a:rPr>
                          </m:ctrlPr>
                        </m:sSubPr>
                        <m:e>
                          <m:r>
                            <m:rPr>
                              <m:sty m:val="p"/>
                            </m:rPr>
                            <a:rPr lang="en-US" altLang="ko-KR" sz="3600" b="0" i="0">
                              <a:latin typeface="Cambria Math" panose="02040503050406030204" pitchFamily="18" charset="0"/>
                            </a:rPr>
                            <m:t>H</m:t>
                          </m:r>
                        </m:e>
                        <m:sub>
                          <m:r>
                            <a:rPr lang="en-US" altLang="ko-KR" sz="3600" b="0" i="0">
                              <a:latin typeface="Cambria Math" panose="02040503050406030204" pitchFamily="18" charset="0"/>
                              <a:ea typeface="Cambria Math" panose="02040503050406030204" pitchFamily="18" charset="0"/>
                            </a:rPr>
                            <m:t>⊕</m:t>
                          </m:r>
                        </m:sub>
                      </m:sSub>
                    </m:oMath>
                  </a14:m>
                  <a:r>
                    <a:rPr lang="en-US" altLang="ko-KR" sz="3600" dirty="0">
                      <a:latin typeface="나눔스퀘어OTF ExtraBold" panose="020B0600000101010101" pitchFamily="34" charset="-127"/>
                      <a:ea typeface="나눔스퀘어OTF ExtraBold" panose="020B0600000101010101" pitchFamily="34" charset="-127"/>
                    </a:rPr>
                    <a:t> = 9 km  </a:t>
                  </a:r>
                  <a:endParaRPr lang="ko-KR" altLang="en-US" sz="3600" dirty="0">
                    <a:latin typeface="나눔스퀘어OTF ExtraBold" panose="020B0600000101010101" pitchFamily="34" charset="-127"/>
                    <a:ea typeface="나눔스퀘어OTF ExtraBold" panose="020B0600000101010101" pitchFamily="34" charset="-127"/>
                  </a:endParaRPr>
                </a:p>
              </p:txBody>
            </p:sp>
          </mc:Choice>
          <mc:Fallback xmlns="">
            <p:sp>
              <p:nvSpPr>
                <p:cNvPr id="4" name="TextBox 3">
                  <a:extLst>
                    <a:ext uri="{FF2B5EF4-FFF2-40B4-BE49-F238E27FC236}">
                      <a16:creationId xmlns:a16="http://schemas.microsoft.com/office/drawing/2014/main" id="{1E186B81-CC09-ED25-7DB2-0996A159B13C}"/>
                    </a:ext>
                  </a:extLst>
                </p:cNvPr>
                <p:cNvSpPr txBox="1">
                  <a:spLocks noRot="1" noChangeAspect="1" noMove="1" noResize="1" noEditPoints="1" noAdjustHandles="1" noChangeArrowheads="1" noChangeShapeType="1" noTextEdit="1"/>
                </p:cNvSpPr>
                <p:nvPr/>
              </p:nvSpPr>
              <p:spPr>
                <a:xfrm>
                  <a:off x="11059886" y="4791129"/>
                  <a:ext cx="5965371" cy="670505"/>
                </a:xfrm>
                <a:prstGeom prst="rect">
                  <a:avLst/>
                </a:prstGeom>
                <a:blipFill>
                  <a:blip r:embed="rId7"/>
                  <a:stretch>
                    <a:fillRect t="-12727" b="-318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435745-313D-8D7B-C476-8260A0A46672}"/>
                    </a:ext>
                  </a:extLst>
                </p:cNvPr>
                <p:cNvSpPr txBox="1"/>
                <p:nvPr/>
              </p:nvSpPr>
              <p:spPr>
                <a:xfrm>
                  <a:off x="10319657" y="3414806"/>
                  <a:ext cx="7620000" cy="1208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ko-KR" sz="3200" i="0" smtClean="0">
                            <a:latin typeface="Cambria Math" panose="02040503050406030204" pitchFamily="18" charset="0"/>
                          </a:rPr>
                          <m:t>H</m:t>
                        </m:r>
                        <m:r>
                          <a:rPr lang="en-US" altLang="ko-KR" sz="3200" i="0" smtClean="0">
                            <a:latin typeface="Cambria Math" panose="02040503050406030204" pitchFamily="18" charset="0"/>
                          </a:rPr>
                          <m:t>=</m:t>
                        </m:r>
                        <m:sSub>
                          <m:sSubPr>
                            <m:ctrlPr>
                              <a:rPr lang="en-US" altLang="ko-KR" sz="3200" i="1">
                                <a:latin typeface="Cambria Math" panose="02040503050406030204" pitchFamily="18" charset="0"/>
                              </a:rPr>
                            </m:ctrlPr>
                          </m:sSubPr>
                          <m:e>
                            <m:r>
                              <m:rPr>
                                <m:sty m:val="p"/>
                              </m:rPr>
                              <a:rPr lang="en-US" altLang="ko-KR" sz="3200" i="0">
                                <a:latin typeface="Cambria Math" panose="02040503050406030204" pitchFamily="18" charset="0"/>
                              </a:rPr>
                              <m:t>H</m:t>
                            </m:r>
                          </m:e>
                          <m:sub>
                            <m:r>
                              <a:rPr lang="en-US" altLang="ko-KR" sz="3200" i="0">
                                <a:latin typeface="Cambria Math" panose="02040503050406030204" pitchFamily="18" charset="0"/>
                              </a:rPr>
                              <m:t>0</m:t>
                            </m:r>
                          </m:sub>
                        </m:sSub>
                        <m:r>
                          <a:rPr lang="en-US" altLang="ko-KR" sz="3200" i="0">
                            <a:latin typeface="Cambria Math" panose="02040503050406030204" pitchFamily="18" charset="0"/>
                          </a:rPr>
                          <m:t> </m:t>
                        </m:r>
                        <m:d>
                          <m:dPr>
                            <m:ctrlPr>
                              <a:rPr lang="en-US" altLang="ko-KR" sz="3200" i="1">
                                <a:latin typeface="Cambria Math" panose="02040503050406030204" pitchFamily="18" charset="0"/>
                              </a:rPr>
                            </m:ctrlPr>
                          </m:dPr>
                          <m:e>
                            <m:f>
                              <m:fPr>
                                <m:ctrlPr>
                                  <a:rPr lang="en-US" altLang="ko-KR" sz="3200" i="1">
                                    <a:latin typeface="Cambria Math" panose="02040503050406030204" pitchFamily="18" charset="0"/>
                                  </a:rPr>
                                </m:ctrlPr>
                              </m:fPr>
                              <m:num>
                                <m:sSub>
                                  <m:sSubPr>
                                    <m:ctrlPr>
                                      <a:rPr lang="en-US" altLang="ko-KR" sz="3200" i="1">
                                        <a:latin typeface="Cambria Math" panose="02040503050406030204" pitchFamily="18" charset="0"/>
                                      </a:rPr>
                                    </m:ctrlPr>
                                  </m:sSubPr>
                                  <m:e>
                                    <m:r>
                                      <m:rPr>
                                        <m:sty m:val="p"/>
                                      </m:rPr>
                                      <a:rPr lang="en-US" altLang="ko-KR" sz="3200" i="0">
                                        <a:latin typeface="Cambria Math" panose="02040503050406030204" pitchFamily="18" charset="0"/>
                                      </a:rPr>
                                      <m:t>m</m:t>
                                    </m:r>
                                  </m:e>
                                  <m:sub>
                                    <m:r>
                                      <m:rPr>
                                        <m:sty m:val="p"/>
                                      </m:rPr>
                                      <a:rPr lang="en-US" altLang="ko-KR" sz="3200" i="0">
                                        <a:latin typeface="Cambria Math" panose="02040503050406030204" pitchFamily="18" charset="0"/>
                                      </a:rPr>
                                      <m:t>p</m:t>
                                    </m:r>
                                  </m:sub>
                                </m:sSub>
                              </m:num>
                              <m:den>
                                <m:sSub>
                                  <m:sSubPr>
                                    <m:ctrlPr>
                                      <a:rPr lang="en-US" altLang="ko-KR" sz="3200" i="1">
                                        <a:latin typeface="Cambria Math" panose="02040503050406030204" pitchFamily="18" charset="0"/>
                                      </a:rPr>
                                    </m:ctrlPr>
                                  </m:sSubPr>
                                  <m:e>
                                    <m:r>
                                      <m:rPr>
                                        <m:sty m:val="p"/>
                                      </m:rPr>
                                      <a:rPr lang="en-US" altLang="ko-KR" sz="3200" i="0">
                                        <a:latin typeface="Cambria Math" panose="02040503050406030204" pitchFamily="18" charset="0"/>
                                      </a:rPr>
                                      <m:t>m</m:t>
                                    </m:r>
                                  </m:e>
                                  <m:sub>
                                    <m:r>
                                      <m:rPr>
                                        <m:sty m:val="p"/>
                                      </m:rPr>
                                      <a:rPr lang="en-US" altLang="ko-KR" sz="3200" i="0">
                                        <a:latin typeface="Cambria Math" panose="02040503050406030204" pitchFamily="18" charset="0"/>
                                      </a:rPr>
                                      <m:t>i</m:t>
                                    </m:r>
                                  </m:sub>
                                </m:sSub>
                              </m:den>
                            </m:f>
                          </m:e>
                        </m:d>
                        <m:d>
                          <m:dPr>
                            <m:ctrlPr>
                              <a:rPr lang="en-US" altLang="ko-KR" sz="3200" i="1">
                                <a:latin typeface="Cambria Math" panose="02040503050406030204" pitchFamily="18" charset="0"/>
                              </a:rPr>
                            </m:ctrlPr>
                          </m:dPr>
                          <m:e>
                            <m:f>
                              <m:fPr>
                                <m:ctrlPr>
                                  <a:rPr lang="en-US" altLang="ko-KR" sz="3200" i="1">
                                    <a:latin typeface="Cambria Math" panose="02040503050406030204" pitchFamily="18" charset="0"/>
                                  </a:rPr>
                                </m:ctrlPr>
                              </m:fPr>
                              <m:num>
                                <m:sSub>
                                  <m:sSubPr>
                                    <m:ctrlPr>
                                      <a:rPr lang="en-US" altLang="ko-KR" sz="3200" i="1">
                                        <a:latin typeface="Cambria Math" panose="02040503050406030204" pitchFamily="18" charset="0"/>
                                      </a:rPr>
                                    </m:ctrlPr>
                                  </m:sSubPr>
                                  <m:e>
                                    <m:r>
                                      <m:rPr>
                                        <m:sty m:val="p"/>
                                      </m:rPr>
                                      <a:rPr lang="en-US" altLang="ko-KR" sz="3200" i="0">
                                        <a:latin typeface="Cambria Math" panose="02040503050406030204" pitchFamily="18" charset="0"/>
                                      </a:rPr>
                                      <m:t>k</m:t>
                                    </m:r>
                                  </m:e>
                                  <m:sub>
                                    <m:r>
                                      <m:rPr>
                                        <m:sty m:val="p"/>
                                      </m:rPr>
                                      <a:rPr lang="en-US" altLang="ko-KR" sz="3200" i="0">
                                        <a:latin typeface="Cambria Math" panose="02040503050406030204" pitchFamily="18" charset="0"/>
                                      </a:rPr>
                                      <m:t>B</m:t>
                                    </m:r>
                                  </m:sub>
                                </m:sSub>
                                <m:r>
                                  <m:rPr>
                                    <m:sty m:val="p"/>
                                  </m:rPr>
                                  <a:rPr lang="en-US" altLang="ko-KR" sz="3200" i="0">
                                    <a:latin typeface="Cambria Math" panose="02040503050406030204" pitchFamily="18" charset="0"/>
                                  </a:rPr>
                                  <m:t>T</m:t>
                                </m:r>
                              </m:num>
                              <m:den>
                                <m:r>
                                  <a:rPr lang="en-US" altLang="ko-KR" sz="3200" i="0">
                                    <a:latin typeface="Cambria Math" panose="02040503050406030204" pitchFamily="18" charset="0"/>
                                  </a:rPr>
                                  <m:t>1</m:t>
                                </m:r>
                                <m:r>
                                  <m:rPr>
                                    <m:sty m:val="p"/>
                                  </m:rPr>
                                  <a:rPr lang="en-US" altLang="ko-KR" sz="3200" i="0">
                                    <a:latin typeface="Cambria Math" panose="02040503050406030204" pitchFamily="18" charset="0"/>
                                  </a:rPr>
                                  <m:t>eV</m:t>
                                </m:r>
                              </m:den>
                            </m:f>
                          </m:e>
                        </m:d>
                        <m:r>
                          <a:rPr lang="en-US" altLang="ko-KR" sz="3200" i="0">
                            <a:latin typeface="Cambria Math" panose="02040503050406030204" pitchFamily="18" charset="0"/>
                          </a:rPr>
                          <m:t> </m:t>
                        </m:r>
                        <m:d>
                          <m:dPr>
                            <m:ctrlPr>
                              <a:rPr lang="en-US" altLang="ko-KR" sz="3200" i="1">
                                <a:latin typeface="Cambria Math" panose="02040503050406030204" pitchFamily="18" charset="0"/>
                              </a:rPr>
                            </m:ctrlPr>
                          </m:dPr>
                          <m:e>
                            <m:f>
                              <m:fPr>
                                <m:ctrlPr>
                                  <a:rPr lang="en-US" altLang="ko-KR" sz="3200" i="1">
                                    <a:latin typeface="Cambria Math" panose="02040503050406030204" pitchFamily="18" charset="0"/>
                                  </a:rPr>
                                </m:ctrlPr>
                              </m:fPr>
                              <m:num>
                                <m:sSup>
                                  <m:sSupPr>
                                    <m:ctrlPr>
                                      <a:rPr lang="en-US" altLang="ko-KR" sz="3200" i="1">
                                        <a:latin typeface="Cambria Math" panose="02040503050406030204" pitchFamily="18" charset="0"/>
                                      </a:rPr>
                                    </m:ctrlPr>
                                  </m:sSupPr>
                                  <m:e>
                                    <m:r>
                                      <a:rPr lang="en-US" altLang="ko-KR" sz="3200" i="0">
                                        <a:latin typeface="Cambria Math" panose="02040503050406030204" pitchFamily="18" charset="0"/>
                                      </a:rPr>
                                      <m:t>10</m:t>
                                    </m:r>
                                  </m:e>
                                  <m:sup>
                                    <m:r>
                                      <a:rPr lang="en-US" altLang="ko-KR" sz="3200" i="0">
                                        <a:latin typeface="Cambria Math" panose="02040503050406030204" pitchFamily="18" charset="0"/>
                                      </a:rPr>
                                      <m:t>6</m:t>
                                    </m:r>
                                  </m:sup>
                                </m:sSup>
                                <m:r>
                                  <m:rPr>
                                    <m:sty m:val="p"/>
                                  </m:rPr>
                                  <a:rPr lang="en-US" altLang="ko-KR" sz="3200" i="0">
                                    <a:latin typeface="Cambria Math" panose="02040503050406030204" pitchFamily="18" charset="0"/>
                                  </a:rPr>
                                  <m:t>m</m:t>
                                </m:r>
                                <m:r>
                                  <a:rPr lang="en-US" altLang="ko-KR" sz="3200" i="0">
                                    <a:latin typeface="Cambria Math" panose="02040503050406030204" pitchFamily="18" charset="0"/>
                                  </a:rPr>
                                  <m:t>/</m:t>
                                </m:r>
                                <m:sSup>
                                  <m:sSupPr>
                                    <m:ctrlPr>
                                      <a:rPr lang="en-US" altLang="ko-KR" sz="3200" i="1">
                                        <a:latin typeface="Cambria Math" panose="02040503050406030204" pitchFamily="18" charset="0"/>
                                      </a:rPr>
                                    </m:ctrlPr>
                                  </m:sSupPr>
                                  <m:e>
                                    <m:r>
                                      <m:rPr>
                                        <m:sty m:val="p"/>
                                      </m:rPr>
                                      <a:rPr lang="en-US" altLang="ko-KR" sz="3200" i="0">
                                        <a:latin typeface="Cambria Math" panose="02040503050406030204" pitchFamily="18" charset="0"/>
                                      </a:rPr>
                                      <m:t>s</m:t>
                                    </m:r>
                                  </m:e>
                                  <m:sup>
                                    <m:r>
                                      <a:rPr lang="en-US" altLang="ko-KR" sz="3200" i="0">
                                        <a:latin typeface="Cambria Math" panose="02040503050406030204" pitchFamily="18" charset="0"/>
                                      </a:rPr>
                                      <m:t>2</m:t>
                                    </m:r>
                                  </m:sup>
                                </m:sSup>
                              </m:num>
                              <m:den>
                                <m:r>
                                  <m:rPr>
                                    <m:sty m:val="p"/>
                                  </m:rPr>
                                  <a:rPr lang="en-US" altLang="ko-KR" sz="3200" i="0">
                                    <a:latin typeface="Cambria Math" panose="02040503050406030204" pitchFamily="18" charset="0"/>
                                  </a:rPr>
                                  <m:t>g</m:t>
                                </m:r>
                              </m:den>
                            </m:f>
                          </m:e>
                        </m:d>
                      </m:oMath>
                    </m:oMathPara>
                  </a14:m>
                  <a:endParaRPr lang="ko-KR" altLang="en-US" sz="3200" dirty="0"/>
                </a:p>
              </p:txBody>
            </p:sp>
          </mc:Choice>
          <mc:Fallback xmlns="">
            <p:sp>
              <p:nvSpPr>
                <p:cNvPr id="13" name="TextBox 12">
                  <a:extLst>
                    <a:ext uri="{FF2B5EF4-FFF2-40B4-BE49-F238E27FC236}">
                      <a16:creationId xmlns:a16="http://schemas.microsoft.com/office/drawing/2014/main" id="{88435745-313D-8D7B-C476-8260A0A46672}"/>
                    </a:ext>
                  </a:extLst>
                </p:cNvPr>
                <p:cNvSpPr txBox="1">
                  <a:spLocks noRot="1" noChangeAspect="1" noMove="1" noResize="1" noEditPoints="1" noAdjustHandles="1" noChangeArrowheads="1" noChangeShapeType="1" noTextEdit="1"/>
                </p:cNvSpPr>
                <p:nvPr/>
              </p:nvSpPr>
              <p:spPr>
                <a:xfrm>
                  <a:off x="10319657" y="3414806"/>
                  <a:ext cx="7620000" cy="1208792"/>
                </a:xfrm>
                <a:prstGeom prst="rect">
                  <a:avLst/>
                </a:prstGeom>
                <a:blipFill>
                  <a:blip r:embed="rId8"/>
                  <a:stretch>
                    <a:fillRect/>
                  </a:stretch>
                </a:blipFill>
              </p:spPr>
              <p:txBody>
                <a:bodyPr/>
                <a:lstStyle/>
                <a:p>
                  <a:r>
                    <a:rPr lang="ko-KR" altLang="en-US">
                      <a:noFill/>
                    </a:rPr>
                    <a:t> </a:t>
                  </a:r>
                </a:p>
              </p:txBody>
            </p:sp>
          </mc:Fallback>
        </mc:AlternateContent>
      </p:grpSp>
      <p:sp>
        <p:nvSpPr>
          <p:cNvPr id="15" name="화살표: 오른쪽 14">
            <a:extLst>
              <a:ext uri="{FF2B5EF4-FFF2-40B4-BE49-F238E27FC236}">
                <a16:creationId xmlns:a16="http://schemas.microsoft.com/office/drawing/2014/main" id="{D101E1BE-CE5C-23F3-E5EC-BBA1DB73E182}"/>
              </a:ext>
            </a:extLst>
          </p:cNvPr>
          <p:cNvSpPr/>
          <p:nvPr/>
        </p:nvSpPr>
        <p:spPr>
          <a:xfrm>
            <a:off x="9751849" y="3036674"/>
            <a:ext cx="1676400" cy="57342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73E3993-8BDC-8F16-4FB8-3B21B66ED831}"/>
                  </a:ext>
                </a:extLst>
              </p:cNvPr>
              <p:cNvSpPr txBox="1"/>
              <p:nvPr/>
            </p:nvSpPr>
            <p:spPr>
              <a:xfrm>
                <a:off x="810985" y="7520629"/>
                <a:ext cx="11076215" cy="690574"/>
              </a:xfrm>
              <a:prstGeom prst="rect">
                <a:avLst/>
              </a:prstGeom>
              <a:noFill/>
            </p:spPr>
            <p:txBody>
              <a:bodyPr wrap="square" rtlCol="0">
                <a:spAutoFit/>
              </a:bodyPr>
              <a:lstStyle/>
              <a:p>
                <a:r>
                  <a:rPr lang="en-US" altLang="ko-KR" sz="3600" dirty="0">
                    <a:latin typeface="나눔스퀘어OTF ExtraBold" panose="020B0600000101010101" pitchFamily="34" charset="-127"/>
                    <a:ea typeface="나눔스퀘어OTF ExtraBold" panose="020B0600000101010101" pitchFamily="34" charset="-127"/>
                  </a:rPr>
                  <a:t>This means  </a:t>
                </a:r>
                <a14:m>
                  <m:oMath xmlns:m="http://schemas.openxmlformats.org/officeDocument/2006/math">
                    <m:sSub>
                      <m:sSubPr>
                        <m:ctrlPr>
                          <a:rPr lang="en-US" altLang="ko-KR" sz="3600" b="0" i="1" smtClean="0">
                            <a:latin typeface="Cambria Math" panose="02040503050406030204" pitchFamily="18" charset="0"/>
                            <a:ea typeface="나눔스퀘어OTF ExtraBold" panose="020B0600000101010101" pitchFamily="34" charset="-127"/>
                          </a:rPr>
                        </m:ctrlPr>
                      </m:sSubPr>
                      <m:e>
                        <m:r>
                          <a:rPr lang="en-US" altLang="ko-KR" sz="3600" b="0" i="1" smtClean="0">
                            <a:latin typeface="Cambria Math" panose="02040503050406030204" pitchFamily="18" charset="0"/>
                            <a:ea typeface="나눔스퀘어OTF ExtraBold" panose="020B0600000101010101" pitchFamily="34" charset="-127"/>
                          </a:rPr>
                          <m:t>𝑅</m:t>
                        </m:r>
                      </m:e>
                      <m:sub>
                        <m:r>
                          <a:rPr lang="en-US" altLang="ko-KR" sz="3600" b="0" i="1" smtClean="0">
                            <a:latin typeface="Cambria Math" panose="02040503050406030204" pitchFamily="18" charset="0"/>
                            <a:ea typeface="나눔스퀘어OTF ExtraBold" panose="020B0600000101010101" pitchFamily="34" charset="-127"/>
                          </a:rPr>
                          <m:t>𝛾</m:t>
                        </m:r>
                        <m:r>
                          <a:rPr lang="en-US" altLang="ko-KR" sz="3600" b="0" i="1" smtClean="0">
                            <a:latin typeface="Cambria Math" panose="02040503050406030204" pitchFamily="18" charset="0"/>
                            <a:ea typeface="나눔스퀘어OTF ExtraBold" panose="020B0600000101010101" pitchFamily="34" charset="-127"/>
                          </a:rPr>
                          <m:t>  </m:t>
                        </m:r>
                      </m:sub>
                    </m:sSub>
                    <m:r>
                      <a:rPr lang="en-US" altLang="ko-KR" sz="3600" b="0" i="1" smtClean="0">
                        <a:latin typeface="Cambria Math" panose="02040503050406030204" pitchFamily="18" charset="0"/>
                        <a:ea typeface="나눔스퀘어OTF ExtraBold" panose="020B0600000101010101" pitchFamily="34" charset="-127"/>
                      </a:rPr>
                      <m:t>≈</m:t>
                    </m:r>
                    <m:sSub>
                      <m:sSubPr>
                        <m:ctrlPr>
                          <a:rPr lang="en-US" altLang="ko-KR" sz="3600" b="0" i="1" smtClean="0">
                            <a:latin typeface="Cambria Math" panose="02040503050406030204" pitchFamily="18" charset="0"/>
                            <a:ea typeface="나눔스퀘어OTF ExtraBold" panose="020B0600000101010101" pitchFamily="34" charset="-127"/>
                          </a:rPr>
                        </m:ctrlPr>
                      </m:sSubPr>
                      <m:e>
                        <m:r>
                          <a:rPr lang="en-US" altLang="ko-KR" sz="3600" b="0" i="1" smtClean="0">
                            <a:latin typeface="Cambria Math" panose="02040503050406030204" pitchFamily="18" charset="0"/>
                            <a:ea typeface="나눔스퀘어OTF ExtraBold" panose="020B0600000101010101" pitchFamily="34" charset="-127"/>
                          </a:rPr>
                          <m:t>𝑅</m:t>
                        </m:r>
                      </m:e>
                      <m:sub>
                        <m:r>
                          <a:rPr lang="en-US" altLang="ko-KR" sz="3600" b="0" i="1" smtClean="0">
                            <a:latin typeface="Cambria Math" panose="02040503050406030204" pitchFamily="18" charset="0"/>
                            <a:ea typeface="나눔스퀘어OTF ExtraBold" panose="020B0600000101010101" pitchFamily="34" charset="-127"/>
                          </a:rPr>
                          <m:t>𝑊𝐷</m:t>
                        </m:r>
                      </m:sub>
                    </m:sSub>
                  </m:oMath>
                </a14:m>
                <a:r>
                  <a:rPr lang="en-US" altLang="ko-KR" sz="2800" dirty="0"/>
                  <a:t> . </a:t>
                </a:r>
                <a:endParaRPr lang="ko-KR" altLang="en-US" sz="2800" dirty="0"/>
              </a:p>
            </p:txBody>
          </p:sp>
        </mc:Choice>
        <mc:Fallback xmlns="">
          <p:sp>
            <p:nvSpPr>
              <p:cNvPr id="18" name="TextBox 17">
                <a:extLst>
                  <a:ext uri="{FF2B5EF4-FFF2-40B4-BE49-F238E27FC236}">
                    <a16:creationId xmlns:a16="http://schemas.microsoft.com/office/drawing/2014/main" id="{173E3993-8BDC-8F16-4FB8-3B21B66ED831}"/>
                  </a:ext>
                </a:extLst>
              </p:cNvPr>
              <p:cNvSpPr txBox="1">
                <a:spLocks noRot="1" noChangeAspect="1" noMove="1" noResize="1" noEditPoints="1" noAdjustHandles="1" noChangeArrowheads="1" noChangeShapeType="1" noTextEdit="1"/>
              </p:cNvSpPr>
              <p:nvPr/>
            </p:nvSpPr>
            <p:spPr>
              <a:xfrm>
                <a:off x="810985" y="7520629"/>
                <a:ext cx="11076215" cy="690574"/>
              </a:xfrm>
              <a:prstGeom prst="rect">
                <a:avLst/>
              </a:prstGeom>
              <a:blipFill>
                <a:blip r:embed="rId9"/>
                <a:stretch>
                  <a:fillRect l="-1651" t="-12389" b="-283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68EF84-6202-2657-3737-100F0AE8F6AC}"/>
                  </a:ext>
                </a:extLst>
              </p:cNvPr>
              <p:cNvSpPr txBox="1"/>
              <p:nvPr/>
            </p:nvSpPr>
            <p:spPr>
              <a:xfrm>
                <a:off x="1191712" y="6301098"/>
                <a:ext cx="5166530"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4800" b="0" i="1" smtClean="0">
                          <a:latin typeface="Cambria Math" panose="02040503050406030204" pitchFamily="18" charset="0"/>
                        </a:rPr>
                        <m:t>h</m:t>
                      </m:r>
                      <m:r>
                        <a:rPr lang="en-US" altLang="ko-KR" sz="4800" b="0" i="1" smtClean="0">
                          <a:latin typeface="Cambria Math" panose="02040503050406030204" pitchFamily="18" charset="0"/>
                        </a:rPr>
                        <m:t>=</m:t>
                      </m:r>
                      <m:r>
                        <a:rPr lang="en-US" altLang="ko-KR" sz="4800" b="0" i="1" smtClean="0">
                          <a:latin typeface="Cambria Math" panose="02040503050406030204" pitchFamily="18" charset="0"/>
                        </a:rPr>
                        <m:t>𝐻</m:t>
                      </m:r>
                      <m:func>
                        <m:funcPr>
                          <m:ctrlPr>
                            <a:rPr lang="en-US" altLang="ko-KR" sz="4800" b="0" i="1" smtClean="0">
                              <a:latin typeface="Cambria Math" panose="02040503050406030204" pitchFamily="18" charset="0"/>
                            </a:rPr>
                          </m:ctrlPr>
                        </m:funcPr>
                        <m:fName>
                          <m:r>
                            <m:rPr>
                              <m:sty m:val="p"/>
                            </m:rPr>
                            <a:rPr lang="en-US" altLang="ko-KR" sz="4800" b="0" i="0" smtClean="0">
                              <a:latin typeface="Cambria Math" panose="02040503050406030204" pitchFamily="18" charset="0"/>
                            </a:rPr>
                            <m:t>log</m:t>
                          </m:r>
                        </m:fName>
                        <m:e>
                          <m:sSub>
                            <m:sSubPr>
                              <m:ctrlPr>
                                <a:rPr lang="en-US" altLang="ko-KR" sz="4800" b="0" i="1" smtClean="0">
                                  <a:latin typeface="Cambria Math" panose="02040503050406030204" pitchFamily="18" charset="0"/>
                                </a:rPr>
                              </m:ctrlPr>
                            </m:sSubPr>
                            <m:e>
                              <m:r>
                                <a:rPr lang="en-US" altLang="ko-KR" sz="4800" b="0" i="1" smtClean="0">
                                  <a:latin typeface="Cambria Math" panose="02040503050406030204" pitchFamily="18" charset="0"/>
                                </a:rPr>
                                <m:t>(</m:t>
                              </m:r>
                              <m:r>
                                <a:rPr lang="en-US" altLang="ko-KR" sz="4800" b="0" i="1" smtClean="0">
                                  <a:latin typeface="Cambria Math" panose="02040503050406030204" pitchFamily="18" charset="0"/>
                                </a:rPr>
                                <m:t>𝜎</m:t>
                              </m:r>
                            </m:e>
                            <m:sub>
                              <m:r>
                                <a:rPr lang="en-US" altLang="ko-KR" sz="4800" b="0" i="1" smtClean="0">
                                  <a:latin typeface="Cambria Math" panose="02040503050406030204" pitchFamily="18" charset="0"/>
                                </a:rPr>
                                <m:t>𝑇</m:t>
                              </m:r>
                            </m:sub>
                          </m:sSub>
                          <m:sSub>
                            <m:sSubPr>
                              <m:ctrlPr>
                                <a:rPr lang="en-US" altLang="ko-KR" sz="4800" b="0" i="1" smtClean="0">
                                  <a:latin typeface="Cambria Math" panose="02040503050406030204" pitchFamily="18" charset="0"/>
                                </a:rPr>
                              </m:ctrlPr>
                            </m:sSubPr>
                            <m:e>
                              <m:r>
                                <a:rPr lang="en-US" altLang="ko-KR" sz="4800" b="0" i="1" smtClean="0">
                                  <a:latin typeface="Cambria Math" panose="02040503050406030204" pitchFamily="18" charset="0"/>
                                </a:rPr>
                                <m:t>𝑛</m:t>
                              </m:r>
                            </m:e>
                            <m:sub>
                              <m:r>
                                <a:rPr lang="en-US" altLang="ko-KR" sz="4800" b="0" i="1" smtClean="0">
                                  <a:latin typeface="Cambria Math" panose="02040503050406030204" pitchFamily="18" charset="0"/>
                                </a:rPr>
                                <m:t>0</m:t>
                              </m:r>
                            </m:sub>
                          </m:sSub>
                          <m:r>
                            <a:rPr lang="en-US" altLang="ko-KR" sz="4800" b="0" i="1" smtClean="0">
                              <a:latin typeface="Cambria Math" panose="02040503050406030204" pitchFamily="18" charset="0"/>
                            </a:rPr>
                            <m:t>𝐻</m:t>
                          </m:r>
                          <m:r>
                            <a:rPr lang="en-US" altLang="ko-KR" sz="4800" b="0" i="1" smtClean="0">
                              <a:latin typeface="Cambria Math" panose="02040503050406030204" pitchFamily="18" charset="0"/>
                            </a:rPr>
                            <m:t>)</m:t>
                          </m:r>
                        </m:e>
                      </m:func>
                    </m:oMath>
                  </m:oMathPara>
                </a14:m>
                <a:endParaRPr lang="ko-KR" altLang="en-US" sz="4800" dirty="0"/>
              </a:p>
            </p:txBody>
          </p:sp>
        </mc:Choice>
        <mc:Fallback xmlns="">
          <p:sp>
            <p:nvSpPr>
              <p:cNvPr id="12" name="TextBox 11">
                <a:extLst>
                  <a:ext uri="{FF2B5EF4-FFF2-40B4-BE49-F238E27FC236}">
                    <a16:creationId xmlns:a16="http://schemas.microsoft.com/office/drawing/2014/main" id="{D568EF84-6202-2657-3737-100F0AE8F6AC}"/>
                  </a:ext>
                </a:extLst>
              </p:cNvPr>
              <p:cNvSpPr txBox="1">
                <a:spLocks noRot="1" noChangeAspect="1" noMove="1" noResize="1" noEditPoints="1" noAdjustHandles="1" noChangeArrowheads="1" noChangeShapeType="1" noTextEdit="1"/>
              </p:cNvSpPr>
              <p:nvPr/>
            </p:nvSpPr>
            <p:spPr>
              <a:xfrm>
                <a:off x="1191712" y="6301098"/>
                <a:ext cx="5166530" cy="830997"/>
              </a:xfrm>
              <a:prstGeom prst="rect">
                <a:avLst/>
              </a:prstGeom>
              <a:blipFill>
                <a:blip r:embed="rId10"/>
                <a:stretch>
                  <a:fillRect/>
                </a:stretch>
              </a:blipFill>
            </p:spPr>
            <p:txBody>
              <a:bodyPr/>
              <a:lstStyle/>
              <a:p>
                <a:r>
                  <a:rPr lang="ko-KR" altLang="en-US">
                    <a:noFill/>
                  </a:rPr>
                  <a:t> </a:t>
                </a:r>
              </a:p>
            </p:txBody>
          </p:sp>
        </mc:Fallback>
      </mc:AlternateContent>
      <p:sp>
        <p:nvSpPr>
          <p:cNvPr id="9" name="슬라이드 번호 개체 틀 8">
            <a:extLst>
              <a:ext uri="{FF2B5EF4-FFF2-40B4-BE49-F238E27FC236}">
                <a16:creationId xmlns:a16="http://schemas.microsoft.com/office/drawing/2014/main" id="{3F4FBB7F-1716-BF9D-973E-F6617EAE7394}"/>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Tree>
    <p:custDataLst>
      <p:tags r:id="rId1"/>
    </p:custDataLst>
    <p:extLst>
      <p:ext uri="{BB962C8B-B14F-4D97-AF65-F5344CB8AC3E}">
        <p14:creationId xmlns:p14="http://schemas.microsoft.com/office/powerpoint/2010/main" val="14262540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1000"/>
                                        <p:tgtEl>
                                          <p:spTgt spid="18">
                                            <p:txEl>
                                              <p:pRg st="0" end="0"/>
                                            </p:txEl>
                                          </p:spTgt>
                                        </p:tgtEl>
                                      </p:cBhvr>
                                    </p:animEffect>
                                    <p:anim calcmode="lin" valueType="num">
                                      <p:cBhvr>
                                        <p:cTn id="3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DAE9EC-FEDF-07B2-6650-931B100E7390}"/>
                  </a:ext>
                </a:extLst>
              </p:cNvPr>
              <p:cNvSpPr txBox="1"/>
              <p:nvPr/>
            </p:nvSpPr>
            <p:spPr>
              <a:xfrm>
                <a:off x="2667000" y="1790700"/>
                <a:ext cx="16002000" cy="5421292"/>
              </a:xfrm>
              <a:prstGeom prst="rect">
                <a:avLst/>
              </a:prstGeom>
              <a:noFill/>
            </p:spPr>
            <p:txBody>
              <a:bodyPr wrap="square" rtlCol="0">
                <a:spAutoFit/>
              </a:bodyPr>
              <a:lstStyle/>
              <a:p>
                <a:endParaRPr lang="en-US" altLang="ko-KR" sz="1000" dirty="0">
                  <a:latin typeface="나눔스퀘어OTF ExtraBold" panose="020B0600000101010101" pitchFamily="34" charset="-127"/>
                  <a:ea typeface="나눔스퀘어OTF ExtraBold" panose="020B0600000101010101" pitchFamily="34" charset="-127"/>
                </a:endParaRPr>
              </a:p>
              <a:p>
                <a:pPr marL="457200" indent="-457200">
                  <a:lnSpc>
                    <a:spcPct val="150000"/>
                  </a:lnSpc>
                  <a:buFont typeface="Arial" panose="020B0604020202020204" pitchFamily="34" charset="0"/>
                  <a:buChar char="•"/>
                </a:pPr>
                <a:r>
                  <a:rPr lang="en-US" altLang="ko-KR" sz="2400" dirty="0">
                    <a:latin typeface="나눔스퀘어OTF ExtraBold" panose="020B0600000101010101" pitchFamily="34" charset="-127"/>
                    <a:ea typeface="나눔스퀘어OTF ExtraBold" panose="020B0600000101010101" pitchFamily="34" charset="-127"/>
                  </a:rPr>
                  <a:t>Our model-agnostic approach  identifies Relation-2 to be  preferred over</a:t>
                </a:r>
              </a:p>
              <a:p>
                <a:pPr>
                  <a:lnSpc>
                    <a:spcPct val="150000"/>
                  </a:lnSpc>
                </a:pPr>
                <a:r>
                  <a:rPr lang="en-US" altLang="ko-KR" sz="2400" dirty="0">
                    <a:latin typeface="나눔스퀘어OTF ExtraBold" panose="020B0600000101010101" pitchFamily="34" charset="-127"/>
                    <a:ea typeface="나눔스퀘어OTF ExtraBold" panose="020B0600000101010101" pitchFamily="34" charset="-127"/>
                  </a:rPr>
                  <a:t>      Relation -3 at  </a:t>
                </a:r>
                <a:r>
                  <a:rPr lang="en-US" altLang="ko-KR" sz="24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6</a:t>
                </a:r>
                <a14:m>
                  <m:oMath xmlns:m="http://schemas.openxmlformats.org/officeDocument/2006/math">
                    <m:r>
                      <a:rPr lang="en-US" altLang="ko-KR" sz="24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𝝈</m:t>
                    </m:r>
                    <m:r>
                      <a:rPr lang="en-US" altLang="ko-KR" sz="2400" b="1"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 </m:t>
                    </m:r>
                  </m:oMath>
                </a14:m>
                <a:r>
                  <a:rPr lang="en-US" altLang="ko-KR" sz="2400" dirty="0">
                    <a:latin typeface="나눔스퀘어OTF ExtraBold" panose="020B0600000101010101" pitchFamily="34" charset="-127"/>
                    <a:ea typeface="나눔스퀘어OTF ExtraBold" panose="020B0600000101010101" pitchFamily="34" charset="-127"/>
                  </a:rPr>
                  <a:t>confidence level.</a:t>
                </a:r>
              </a:p>
              <a:p>
                <a:pPr>
                  <a:lnSpc>
                    <a:spcPct val="150000"/>
                  </a:lnSpc>
                </a:pPr>
                <a:endParaRPr lang="en-US" altLang="ko-KR" sz="1050" dirty="0">
                  <a:latin typeface="나눔스퀘어OTF ExtraBold" panose="020B0600000101010101" pitchFamily="34" charset="-127"/>
                  <a:ea typeface="나눔스퀘어OTF ExtraBold" panose="020B0600000101010101" pitchFamily="34" charset="-127"/>
                </a:endParaRPr>
              </a:p>
              <a:p>
                <a:pPr marL="571500" indent="-571500">
                  <a:lnSpc>
                    <a:spcPct val="150000"/>
                  </a:lnSpc>
                  <a:buFont typeface="Arial" panose="020B0604020202020204" pitchFamily="34" charset="0"/>
                  <a:buChar char="•"/>
                </a:pPr>
                <a:r>
                  <a:rPr lang="en-US" altLang="ko-KR" sz="2400" dirty="0">
                    <a:latin typeface="나눔스퀘어OTF ExtraBold" panose="020B0600000101010101" pitchFamily="34" charset="-127"/>
                    <a:ea typeface="나눔스퀘어OTF ExtraBold" panose="020B0600000101010101" pitchFamily="34" charset="-127"/>
                  </a:rPr>
                  <a:t>Relation-2 identifies a characteristic temperature  of </a:t>
                </a:r>
                <a:r>
                  <a:rPr lang="en-US" altLang="ko-KR" sz="24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1.3 eV  = 15291 K.</a:t>
                </a:r>
              </a:p>
              <a:p>
                <a:pPr marL="571500" indent="-571500">
                  <a:lnSpc>
                    <a:spcPct val="150000"/>
                  </a:lnSpc>
                  <a:buFont typeface="Arial" panose="020B0604020202020204" pitchFamily="34" charset="0"/>
                  <a:buChar char="•"/>
                </a:pPr>
                <a:endParaRPr lang="en-US" altLang="ko-KR" sz="24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a:p>
                <a:pPr marL="571500" indent="-571500">
                  <a:lnSpc>
                    <a:spcPct val="150000"/>
                  </a:lnSpc>
                  <a:buFont typeface="Arial" panose="020B0604020202020204" pitchFamily="34" charset="0"/>
                  <a:buChar char="•"/>
                </a:pPr>
                <a:r>
                  <a:rPr lang="en-US" altLang="ko-KR" sz="2400" dirty="0">
                    <a:latin typeface="나눔스퀘어OTF ExtraBold" panose="020B0600000101010101" pitchFamily="34" charset="-127"/>
                    <a:ea typeface="나눔스퀘어OTF ExtraBold" panose="020B0600000101010101" pitchFamily="34" charset="-127"/>
                  </a:rPr>
                  <a:t>Conventional atmosphere can not explain the observed expansion of  the photosphere.</a:t>
                </a:r>
              </a:p>
              <a:p>
                <a:pPr>
                  <a:lnSpc>
                    <a:spcPct val="150000"/>
                  </a:lnSpc>
                </a:pPr>
                <a:endParaRPr lang="en-US" altLang="ko-KR" sz="2400" dirty="0">
                  <a:latin typeface="나눔스퀘어OTF ExtraBold" panose="020B0600000101010101" pitchFamily="34" charset="-127"/>
                  <a:ea typeface="나눔스퀘어OTF ExtraBold" panose="020B0600000101010101" pitchFamily="34" charset="-127"/>
                </a:endParaRPr>
              </a:p>
              <a:p>
                <a:pPr marL="457200" indent="-457200">
                  <a:lnSpc>
                    <a:spcPct val="150000"/>
                  </a:lnSpc>
                  <a:buFont typeface="Arial" panose="020B0604020202020204" pitchFamily="34" charset="0"/>
                  <a:buChar char="•"/>
                </a:pPr>
                <a:r>
                  <a:rPr lang="en-US" altLang="ko-KR" sz="2400" dirty="0">
                    <a:latin typeface="나눔스퀘어OTF ExtraBold" panose="020B0600000101010101" pitchFamily="34" charset="-127"/>
                    <a:ea typeface="나눔스퀘어OTF ExtraBold" panose="020B0600000101010101" pitchFamily="34" charset="-127"/>
                  </a:rPr>
                  <a:t>Accretion process and tidal interaction in these binary systems ?</a:t>
                </a:r>
              </a:p>
              <a:p>
                <a:pPr marL="457200" indent="-457200">
                  <a:lnSpc>
                    <a:spcPct val="150000"/>
                  </a:lnSpc>
                  <a:buFont typeface="Arial" panose="020B0604020202020204" pitchFamily="34" charset="0"/>
                  <a:buChar char="•"/>
                </a:pPr>
                <a:endParaRPr lang="en-US" altLang="ko-KR" sz="2400" dirty="0">
                  <a:latin typeface="나눔스퀘어OTF ExtraBold" panose="020B0600000101010101" pitchFamily="34" charset="-127"/>
                  <a:ea typeface="나눔스퀘어OTF ExtraBold" panose="020B0600000101010101" pitchFamily="34" charset="-127"/>
                </a:endParaRPr>
              </a:p>
              <a:p>
                <a:pPr marL="457200" indent="-457200">
                  <a:lnSpc>
                    <a:spcPct val="150000"/>
                  </a:lnSpc>
                  <a:buFont typeface="Arial" panose="020B0604020202020204" pitchFamily="34" charset="0"/>
                  <a:buChar char="•"/>
                </a:pPr>
                <a:r>
                  <a:rPr lang="en-US" altLang="ko-KR" sz="2400" dirty="0">
                    <a:latin typeface="나눔스퀘어OTF ExtraBold" panose="020B0600000101010101" pitchFamily="34" charset="-127"/>
                    <a:ea typeface="나눔스퀘어OTF ExtraBold" panose="020B0600000101010101" pitchFamily="34" charset="-127"/>
                  </a:rPr>
                  <a:t>What would be the results for the other white dwarf classes ?</a:t>
                </a:r>
                <a:endParaRPr lang="ko-KR" altLang="en-US" sz="2400" dirty="0">
                  <a:latin typeface="나눔스퀘어OTF ExtraBold" panose="020B0600000101010101" pitchFamily="34" charset="-127"/>
                  <a:ea typeface="나눔스퀘어OTF ExtraBold" panose="020B0600000101010101" pitchFamily="34" charset="-127"/>
                </a:endParaRPr>
              </a:p>
            </p:txBody>
          </p:sp>
        </mc:Choice>
        <mc:Fallback xmlns="">
          <p:sp>
            <p:nvSpPr>
              <p:cNvPr id="3" name="TextBox 2">
                <a:extLst>
                  <a:ext uri="{FF2B5EF4-FFF2-40B4-BE49-F238E27FC236}">
                    <a16:creationId xmlns:a16="http://schemas.microsoft.com/office/drawing/2014/main" id="{47DAE9EC-FEDF-07B2-6650-931B100E7390}"/>
                  </a:ext>
                </a:extLst>
              </p:cNvPr>
              <p:cNvSpPr txBox="1">
                <a:spLocks noRot="1" noChangeAspect="1" noMove="1" noResize="1" noEditPoints="1" noAdjustHandles="1" noChangeArrowheads="1" noChangeShapeType="1" noTextEdit="1"/>
              </p:cNvSpPr>
              <p:nvPr/>
            </p:nvSpPr>
            <p:spPr>
              <a:xfrm>
                <a:off x="2667000" y="1790700"/>
                <a:ext cx="16002000" cy="5421292"/>
              </a:xfrm>
              <a:prstGeom prst="rect">
                <a:avLst/>
              </a:prstGeom>
              <a:blipFill>
                <a:blip r:embed="rId3"/>
                <a:stretch>
                  <a:fillRect l="-533" b="-1687"/>
                </a:stretch>
              </a:blipFill>
            </p:spPr>
            <p:txBody>
              <a:bodyPr/>
              <a:lstStyle/>
              <a:p>
                <a:r>
                  <a:rPr lang="ko-KR" altLang="en-US">
                    <a:noFill/>
                  </a:rPr>
                  <a:t> </a:t>
                </a:r>
              </a:p>
            </p:txBody>
          </p:sp>
        </mc:Fallback>
      </mc:AlternateContent>
      <p:sp>
        <p:nvSpPr>
          <p:cNvPr id="7" name="슬라이드 번호 개체 틀 6">
            <a:extLst>
              <a:ext uri="{FF2B5EF4-FFF2-40B4-BE49-F238E27FC236}">
                <a16:creationId xmlns:a16="http://schemas.microsoft.com/office/drawing/2014/main" id="{A308EAC5-901A-265F-5785-D5A166A98B2F}"/>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Tree>
    <p:extLst>
      <p:ext uri="{BB962C8B-B14F-4D97-AF65-F5344CB8AC3E}">
        <p14:creationId xmlns:p14="http://schemas.microsoft.com/office/powerpoint/2010/main" val="33082821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B5A1E-BD9E-8076-ABF4-F9C8840E2891}"/>
              </a:ext>
            </a:extLst>
          </p:cNvPr>
          <p:cNvSpPr txBox="1"/>
          <p:nvPr/>
        </p:nvSpPr>
        <p:spPr>
          <a:xfrm>
            <a:off x="4378209" y="230889"/>
            <a:ext cx="8686800" cy="8957580"/>
          </a:xfrm>
          <a:prstGeom prst="rect">
            <a:avLst/>
          </a:prstGeom>
          <a:noFill/>
        </p:spPr>
        <p:txBody>
          <a:bodyPr wrap="square" rtlCol="0">
            <a:spAutoFit/>
          </a:bodyPr>
          <a:lstStyle/>
          <a:p>
            <a:pPr algn="ctr">
              <a:lnSpc>
                <a:spcPct val="150000"/>
              </a:lnSpc>
            </a:pPr>
            <a:r>
              <a:rPr lang="ko-KR" altLang="en-US" sz="6600" b="1" dirty="0">
                <a:latin typeface="Bahnschrift SemiBold Condensed" panose="020B0502040204020203" pitchFamily="34" charset="0"/>
              </a:rPr>
              <a:t>감사합니다</a:t>
            </a:r>
            <a:endParaRPr lang="en-US" altLang="ko-KR" sz="6600" b="1" dirty="0">
              <a:latin typeface="Bahnschrift SemiBold Condensed" panose="020B0502040204020203" pitchFamily="34" charset="0"/>
            </a:endParaRPr>
          </a:p>
          <a:p>
            <a:pPr algn="ctr">
              <a:lnSpc>
                <a:spcPct val="150000"/>
              </a:lnSpc>
            </a:pPr>
            <a:r>
              <a:rPr lang="en-US" altLang="ko-KR" sz="5400" b="0" i="0" dirty="0">
                <a:solidFill>
                  <a:srgbClr val="202124"/>
                </a:solidFill>
                <a:effectLst/>
                <a:latin typeface="Abadi" panose="020B0604020104020204" pitchFamily="34" charset="0"/>
              </a:rPr>
              <a:t> </a:t>
            </a:r>
            <a:r>
              <a:rPr lang="en-US" altLang="ko-KR" sz="5400" b="0" i="0" dirty="0">
                <a:solidFill>
                  <a:srgbClr val="040C28"/>
                </a:solidFill>
                <a:effectLst/>
                <a:latin typeface="MS PGothic" panose="020B0600070205080204" pitchFamily="34" charset="-128"/>
                <a:ea typeface="MS PGothic" panose="020B0600070205080204" pitchFamily="34" charset="-128"/>
              </a:rPr>
              <a:t>Dank u </a:t>
            </a:r>
            <a:endParaRPr lang="en-US" altLang="ja-JP" sz="5400" b="0" i="0" dirty="0">
              <a:solidFill>
                <a:srgbClr val="000000"/>
              </a:solidFill>
              <a:effectLst/>
              <a:latin typeface="MS PGothic" panose="020B0600070205080204" pitchFamily="34" charset="-128"/>
              <a:ea typeface="MS PGothic" panose="020B0600070205080204" pitchFamily="34" charset="-128"/>
            </a:endParaRPr>
          </a:p>
          <a:p>
            <a:pPr algn="ctr">
              <a:lnSpc>
                <a:spcPct val="150000"/>
              </a:lnSpc>
            </a:pPr>
            <a:r>
              <a:rPr lang="en-US" altLang="ko-KR" sz="5400" b="0" i="0" dirty="0">
                <a:solidFill>
                  <a:srgbClr val="000000"/>
                </a:solidFill>
                <a:effectLst/>
                <a:latin typeface="MS PGothic" panose="020B0600070205080204" pitchFamily="34" charset="-128"/>
                <a:ea typeface="MS PGothic" panose="020B0600070205080204" pitchFamily="34" charset="-128"/>
              </a:rPr>
              <a:t>Merci </a:t>
            </a:r>
          </a:p>
          <a:p>
            <a:pPr algn="ctr">
              <a:lnSpc>
                <a:spcPct val="150000"/>
              </a:lnSpc>
            </a:pPr>
            <a:r>
              <a:rPr lang="en-US" altLang="ko-KR" sz="5400" b="0" i="0" dirty="0">
                <a:solidFill>
                  <a:srgbClr val="000000"/>
                </a:solidFill>
                <a:effectLst/>
                <a:latin typeface="MS PGothic" panose="020B0600070205080204" pitchFamily="34" charset="-128"/>
                <a:ea typeface="MS PGothic" panose="020B0600070205080204" pitchFamily="34" charset="-128"/>
              </a:rPr>
              <a:t>Thank you</a:t>
            </a:r>
          </a:p>
          <a:p>
            <a:pPr algn="ctr">
              <a:lnSpc>
                <a:spcPct val="150000"/>
              </a:lnSpc>
            </a:pPr>
            <a:r>
              <a:rPr lang="en-US" altLang="ko-KR" sz="5400" b="0" i="0" dirty="0">
                <a:solidFill>
                  <a:srgbClr val="000000"/>
                </a:solidFill>
                <a:effectLst/>
                <a:latin typeface="MS PGothic" panose="020B0600070205080204" pitchFamily="34" charset="-128"/>
                <a:ea typeface="MS PGothic" panose="020B0600070205080204" pitchFamily="34" charset="-128"/>
              </a:rPr>
              <a:t>Gracias</a:t>
            </a:r>
            <a:endParaRPr lang="en-US" altLang="ko-KR" sz="5400" dirty="0">
              <a:solidFill>
                <a:srgbClr val="000000"/>
              </a:solidFill>
              <a:latin typeface="MS PGothic" panose="020B0600070205080204" pitchFamily="34" charset="-128"/>
              <a:ea typeface="MS PGothic" panose="020B0600070205080204" pitchFamily="34" charset="-128"/>
            </a:endParaRPr>
          </a:p>
          <a:p>
            <a:pPr algn="ctr">
              <a:lnSpc>
                <a:spcPct val="150000"/>
              </a:lnSpc>
            </a:pPr>
            <a:r>
              <a:rPr lang="vi-VN" altLang="ko-KR" sz="5400" b="0" i="0" dirty="0">
                <a:solidFill>
                  <a:srgbClr val="000000"/>
                </a:solidFill>
                <a:effectLst/>
                <a:latin typeface="Bahnschrift SemiBold Condensed" panose="020B0502040204020203" pitchFamily="34" charset="0"/>
                <a:ea typeface="MS PGothic" panose="020B0600070205080204" pitchFamily="34" charset="-128"/>
              </a:rPr>
              <a:t>Cảm ơn</a:t>
            </a:r>
            <a:r>
              <a:rPr lang="en-US" altLang="ko-KR" sz="5400" b="0" i="0" dirty="0">
                <a:solidFill>
                  <a:srgbClr val="000000"/>
                </a:solidFill>
                <a:effectLst/>
                <a:latin typeface="MS PGothic" panose="020B0600070205080204" pitchFamily="34" charset="-128"/>
                <a:ea typeface="MS PGothic" panose="020B0600070205080204" pitchFamily="34" charset="-128"/>
              </a:rPr>
              <a:t> </a:t>
            </a:r>
          </a:p>
          <a:p>
            <a:pPr algn="ctr">
              <a:lnSpc>
                <a:spcPct val="150000"/>
              </a:lnSpc>
            </a:pPr>
            <a:r>
              <a:rPr lang="en-US" altLang="ko-KR" sz="5400" b="0" i="0" dirty="0" err="1">
                <a:solidFill>
                  <a:srgbClr val="000000"/>
                </a:solidFill>
                <a:effectLst/>
                <a:latin typeface="MS PGothic" panose="020B0600070205080204" pitchFamily="34" charset="-128"/>
                <a:ea typeface="MS PGothic" panose="020B0600070205080204" pitchFamily="34" charset="-128"/>
              </a:rPr>
              <a:t>Vielen</a:t>
            </a:r>
            <a:r>
              <a:rPr lang="en-US" altLang="ko-KR" sz="5400" b="0" i="0" dirty="0">
                <a:solidFill>
                  <a:srgbClr val="000000"/>
                </a:solidFill>
                <a:effectLst/>
                <a:latin typeface="MS PGothic" panose="020B0600070205080204" pitchFamily="34" charset="-128"/>
                <a:ea typeface="MS PGothic" panose="020B0600070205080204" pitchFamily="34" charset="-128"/>
              </a:rPr>
              <a:t> Dank</a:t>
            </a:r>
            <a:endParaRPr lang="en-US" altLang="ko-KR" sz="5400" b="1" dirty="0">
              <a:latin typeface="MS PGothic" panose="020B0600070205080204" pitchFamily="34" charset="-128"/>
              <a:ea typeface="MS PGothic" panose="020B0600070205080204" pitchFamily="34" charset="-128"/>
            </a:endParaRPr>
          </a:p>
        </p:txBody>
      </p:sp>
      <p:pic>
        <p:nvPicPr>
          <p:cNvPr id="6" name="그래픽 5">
            <a:extLst>
              <a:ext uri="{FF2B5EF4-FFF2-40B4-BE49-F238E27FC236}">
                <a16:creationId xmlns:a16="http://schemas.microsoft.com/office/drawing/2014/main" id="{100BAC65-FBC5-5A82-4E14-E1867A9F2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57346" y="3147579"/>
            <a:ext cx="4686302" cy="3124200"/>
          </a:xfrm>
          <a:prstGeom prst="rect">
            <a:avLst/>
          </a:prstGeom>
        </p:spPr>
      </p:pic>
      <p:pic>
        <p:nvPicPr>
          <p:cNvPr id="7" name="그래픽 6">
            <a:extLst>
              <a:ext uri="{FF2B5EF4-FFF2-40B4-BE49-F238E27FC236}">
                <a16:creationId xmlns:a16="http://schemas.microsoft.com/office/drawing/2014/main" id="{1C3DD747-0212-0AE2-180E-762E1F2830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086100"/>
            <a:ext cx="4686302" cy="3124200"/>
          </a:xfrm>
          <a:prstGeom prst="rect">
            <a:avLst/>
          </a:prstGeom>
        </p:spPr>
      </p:pic>
      <p:pic>
        <p:nvPicPr>
          <p:cNvPr id="13" name="그래픽 12">
            <a:extLst>
              <a:ext uri="{FF2B5EF4-FFF2-40B4-BE49-F238E27FC236}">
                <a16:creationId xmlns:a16="http://schemas.microsoft.com/office/drawing/2014/main" id="{D3E5CB79-81FA-8AD7-CF42-D74256035A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64459" y="3404116"/>
            <a:ext cx="1518704" cy="1101653"/>
          </a:xfrm>
          <a:prstGeom prst="rect">
            <a:avLst/>
          </a:prstGeom>
        </p:spPr>
      </p:pic>
      <p:pic>
        <p:nvPicPr>
          <p:cNvPr id="15" name="그래픽 14">
            <a:extLst>
              <a:ext uri="{FF2B5EF4-FFF2-40B4-BE49-F238E27FC236}">
                <a16:creationId xmlns:a16="http://schemas.microsoft.com/office/drawing/2014/main" id="{A7824B5B-D18F-2DD3-0E19-7C3216FBF00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170545" y="5984742"/>
            <a:ext cx="1354716" cy="903144"/>
          </a:xfrm>
          <a:prstGeom prst="rect">
            <a:avLst/>
          </a:prstGeom>
        </p:spPr>
      </p:pic>
      <p:pic>
        <p:nvPicPr>
          <p:cNvPr id="17" name="그래픽 16">
            <a:extLst>
              <a:ext uri="{FF2B5EF4-FFF2-40B4-BE49-F238E27FC236}">
                <a16:creationId xmlns:a16="http://schemas.microsoft.com/office/drawing/2014/main" id="{915AA70E-0488-8D6A-2D53-E65A7C21AE5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70545" y="7227973"/>
            <a:ext cx="1354716" cy="750851"/>
          </a:xfrm>
          <a:prstGeom prst="rect">
            <a:avLst/>
          </a:prstGeom>
        </p:spPr>
      </p:pic>
      <p:pic>
        <p:nvPicPr>
          <p:cNvPr id="19" name="그래픽 18">
            <a:extLst>
              <a:ext uri="{FF2B5EF4-FFF2-40B4-BE49-F238E27FC236}">
                <a16:creationId xmlns:a16="http://schemas.microsoft.com/office/drawing/2014/main" id="{21CD7646-5783-DA93-1072-3ABEDC36BAA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170545" y="8334073"/>
            <a:ext cx="1312618" cy="824317"/>
          </a:xfrm>
          <a:prstGeom prst="rect">
            <a:avLst/>
          </a:prstGeom>
        </p:spPr>
      </p:pic>
      <p:pic>
        <p:nvPicPr>
          <p:cNvPr id="21" name="그래픽 20">
            <a:extLst>
              <a:ext uri="{FF2B5EF4-FFF2-40B4-BE49-F238E27FC236}">
                <a16:creationId xmlns:a16="http://schemas.microsoft.com/office/drawing/2014/main" id="{12A702CE-8D32-C4FB-AE59-542FB0FAE9B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83459" y="1734103"/>
            <a:ext cx="1941802" cy="1292696"/>
          </a:xfrm>
          <a:prstGeom prst="rect">
            <a:avLst/>
          </a:prstGeom>
        </p:spPr>
      </p:pic>
      <p:pic>
        <p:nvPicPr>
          <p:cNvPr id="23" name="그래픽 22">
            <a:extLst>
              <a:ext uri="{FF2B5EF4-FFF2-40B4-BE49-F238E27FC236}">
                <a16:creationId xmlns:a16="http://schemas.microsoft.com/office/drawing/2014/main" id="{72F75767-3B7F-B422-60C7-C86B472D6D3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170546" y="4657306"/>
            <a:ext cx="1354716" cy="1099704"/>
          </a:xfrm>
          <a:prstGeom prst="rect">
            <a:avLst/>
          </a:prstGeom>
        </p:spPr>
      </p:pic>
      <p:sp>
        <p:nvSpPr>
          <p:cNvPr id="4" name="슬라이드 번호 개체 틀 3">
            <a:extLst>
              <a:ext uri="{FF2B5EF4-FFF2-40B4-BE49-F238E27FC236}">
                <a16:creationId xmlns:a16="http://schemas.microsoft.com/office/drawing/2014/main" id="{60CA9C1C-5592-B778-D063-1BBB205C8298}"/>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Tree>
    <p:extLst>
      <p:ext uri="{BB962C8B-B14F-4D97-AF65-F5344CB8AC3E}">
        <p14:creationId xmlns:p14="http://schemas.microsoft.com/office/powerpoint/2010/main" val="43778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3558B-EE54-44CB-D2B9-B8DA3445DF96}"/>
              </a:ext>
            </a:extLst>
          </p:cNvPr>
          <p:cNvSpPr txBox="1"/>
          <p:nvPr/>
        </p:nvSpPr>
        <p:spPr>
          <a:xfrm>
            <a:off x="5791200" y="3162300"/>
            <a:ext cx="6705600" cy="3154710"/>
          </a:xfrm>
          <a:prstGeom prst="rect">
            <a:avLst/>
          </a:prstGeom>
          <a:noFill/>
        </p:spPr>
        <p:txBody>
          <a:bodyPr wrap="square" rtlCol="0">
            <a:spAutoFit/>
          </a:bodyPr>
          <a:lstStyle/>
          <a:p>
            <a:r>
              <a:rPr lang="en-US" altLang="ko-KR" sz="19900" dirty="0"/>
              <a:t>Q &amp; A</a:t>
            </a:r>
            <a:endParaRPr lang="ko-KR" altLang="en-US" sz="19900" dirty="0"/>
          </a:p>
        </p:txBody>
      </p:sp>
      <p:sp>
        <p:nvSpPr>
          <p:cNvPr id="4" name="슬라이드 번호 개체 틀 3">
            <a:extLst>
              <a:ext uri="{FF2B5EF4-FFF2-40B4-BE49-F238E27FC236}">
                <a16:creationId xmlns:a16="http://schemas.microsoft.com/office/drawing/2014/main" id="{8E6B7A87-248B-3695-BE70-7B33265DA893}"/>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Tree>
    <p:extLst>
      <p:ext uri="{BB962C8B-B14F-4D97-AF65-F5344CB8AC3E}">
        <p14:creationId xmlns:p14="http://schemas.microsoft.com/office/powerpoint/2010/main" val="2375921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BE795A-77A4-5B67-F349-E6CEE2BD6717}"/>
              </a:ext>
            </a:extLst>
          </p:cNvPr>
          <p:cNvSpPr txBox="1"/>
          <p:nvPr/>
        </p:nvSpPr>
        <p:spPr>
          <a:xfrm>
            <a:off x="1905000" y="1641644"/>
            <a:ext cx="4376396" cy="523413"/>
          </a:xfrm>
          <a:prstGeom prst="rect">
            <a:avLst/>
          </a:prstGeom>
          <a:noFill/>
        </p:spPr>
        <p:txBody>
          <a:bodyPr wrap="square">
            <a:spAutoFit/>
          </a:bodyPr>
          <a:lstStyle/>
          <a:p>
            <a:r>
              <a:rPr lang="en-US" altLang="ko-KR" sz="2700" b="1" dirty="0">
                <a:solidFill>
                  <a:srgbClr val="00002F"/>
                </a:solidFill>
                <a:sym typeface="Arial"/>
              </a:rPr>
              <a:t>*Monte Carlo</a:t>
            </a:r>
            <a:endParaRPr lang="ko-KR" altLang="en-US" sz="2700" b="1" dirty="0"/>
          </a:p>
        </p:txBody>
      </p:sp>
      <p:sp>
        <p:nvSpPr>
          <p:cNvPr id="17" name="TextBox 16">
            <a:extLst>
              <a:ext uri="{FF2B5EF4-FFF2-40B4-BE49-F238E27FC236}">
                <a16:creationId xmlns:a16="http://schemas.microsoft.com/office/drawing/2014/main" id="{23FD1394-180D-DF6D-6F82-6EEC96283AEA}"/>
              </a:ext>
            </a:extLst>
          </p:cNvPr>
          <p:cNvSpPr txBox="1"/>
          <p:nvPr/>
        </p:nvSpPr>
        <p:spPr>
          <a:xfrm>
            <a:off x="841340" y="619758"/>
            <a:ext cx="15389260" cy="1569660"/>
          </a:xfrm>
          <a:prstGeom prst="rect">
            <a:avLst/>
          </a:prstGeom>
          <a:noFill/>
        </p:spPr>
        <p:txBody>
          <a:bodyPr wrap="square">
            <a:spAutoFit/>
          </a:bodyPr>
          <a:lstStyle/>
          <a:p>
            <a:r>
              <a:rPr lang="en-US" altLang="ko-KR" sz="4800" dirty="0">
                <a:solidFill>
                  <a:srgbClr val="00002F"/>
                </a:solidFill>
                <a:latin typeface="여기어때 잘난체 OTF" panose="020B0600000101010101" pitchFamily="34" charset="-127"/>
                <a:ea typeface="여기어때 잘난체 OTF" panose="020B0600000101010101" pitchFamily="34" charset="-127"/>
                <a:cs typeface="Arial"/>
                <a:sym typeface="Arial"/>
              </a:rPr>
              <a:t>04. </a:t>
            </a:r>
            <a:r>
              <a:rPr lang="en-US" altLang="ko-KR" sz="48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Ranking by Monte Carlo Simulation</a:t>
            </a:r>
            <a:endParaRPr lang="ko-KR" altLang="en-US" sz="4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a:p>
            <a:endParaRPr lang="en-US" altLang="ko-KR" sz="4800" b="1" dirty="0">
              <a:solidFill>
                <a:srgbClr val="00002F"/>
              </a:solidFill>
              <a:latin typeface="여기어때 잘난체 OTF" panose="020B0600000101010101" pitchFamily="34" charset="-127"/>
              <a:ea typeface="여기어때 잘난체 OTF" panose="020B0600000101010101" pitchFamily="34" charset="-127"/>
            </a:endParaRPr>
          </a:p>
        </p:txBody>
      </p:sp>
      <p:sp>
        <p:nvSpPr>
          <p:cNvPr id="8" name="TextBox 7">
            <a:extLst>
              <a:ext uri="{FF2B5EF4-FFF2-40B4-BE49-F238E27FC236}">
                <a16:creationId xmlns:a16="http://schemas.microsoft.com/office/drawing/2014/main" id="{722FFFD8-5C0B-D736-5C16-A61B88BCF601}"/>
              </a:ext>
            </a:extLst>
          </p:cNvPr>
          <p:cNvSpPr txBox="1"/>
          <p:nvPr/>
        </p:nvSpPr>
        <p:spPr>
          <a:xfrm>
            <a:off x="7991168" y="8177922"/>
            <a:ext cx="1533832" cy="523220"/>
          </a:xfrm>
          <a:prstGeom prst="rect">
            <a:avLst/>
          </a:prstGeom>
          <a:noFill/>
        </p:spPr>
        <p:txBody>
          <a:bodyPr wrap="square" rtlCol="0">
            <a:spAutoFit/>
          </a:bodyPr>
          <a:lstStyle/>
          <a:p>
            <a:r>
              <a:rPr lang="en-US" altLang="ko-KR" sz="2800" dirty="0">
                <a:latin typeface="나눔스퀘어OTF Bold" panose="020B0600000101010101" pitchFamily="34" charset="-127"/>
                <a:ea typeface="나눔스퀘어OTF Bold" panose="020B0600000101010101" pitchFamily="34" charset="-127"/>
              </a:rPr>
              <a:t>Original</a:t>
            </a:r>
            <a:endParaRPr lang="ko-KR" altLang="en-US" sz="2800" dirty="0">
              <a:latin typeface="나눔스퀘어OTF Bold" panose="020B0600000101010101" pitchFamily="34" charset="-127"/>
              <a:ea typeface="나눔스퀘어OTF Bold" panose="020B0600000101010101" pitchFamily="34" charset="-127"/>
            </a:endParaRPr>
          </a:p>
        </p:txBody>
      </p:sp>
      <p:pic>
        <p:nvPicPr>
          <p:cNvPr id="11" name="그림 10">
            <a:extLst>
              <a:ext uri="{FF2B5EF4-FFF2-40B4-BE49-F238E27FC236}">
                <a16:creationId xmlns:a16="http://schemas.microsoft.com/office/drawing/2014/main" id="{B7A08B65-699E-51F3-88ED-3FE2D418B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 y="2874142"/>
            <a:ext cx="5870067" cy="5247801"/>
          </a:xfrm>
          <a:prstGeom prst="rect">
            <a:avLst/>
          </a:prstGeom>
          <a:scene3d>
            <a:camera prst="isometricOffAxis1Right"/>
            <a:lightRig rig="threePt" dir="t"/>
          </a:scene3d>
        </p:spPr>
      </p:pic>
      <p:pic>
        <p:nvPicPr>
          <p:cNvPr id="12" name="그림 11">
            <a:extLst>
              <a:ext uri="{FF2B5EF4-FFF2-40B4-BE49-F238E27FC236}">
                <a16:creationId xmlns:a16="http://schemas.microsoft.com/office/drawing/2014/main" id="{05A1E085-F90B-B604-65E3-14FA61BA9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604" y="1897900"/>
            <a:ext cx="6555546" cy="5860614"/>
          </a:xfrm>
          <a:prstGeom prst="rect">
            <a:avLst/>
          </a:prstGeom>
        </p:spPr>
      </p:pic>
      <p:sp>
        <p:nvSpPr>
          <p:cNvPr id="13" name="TextBox 12">
            <a:extLst>
              <a:ext uri="{FF2B5EF4-FFF2-40B4-BE49-F238E27FC236}">
                <a16:creationId xmlns:a16="http://schemas.microsoft.com/office/drawing/2014/main" id="{F938132D-8912-DAEA-5E5F-209232BD55D0}"/>
              </a:ext>
            </a:extLst>
          </p:cNvPr>
          <p:cNvSpPr txBox="1"/>
          <p:nvPr/>
        </p:nvSpPr>
        <p:spPr>
          <a:xfrm>
            <a:off x="8218791" y="8199508"/>
            <a:ext cx="1533832" cy="523220"/>
          </a:xfrm>
          <a:prstGeom prst="rect">
            <a:avLst/>
          </a:prstGeom>
          <a:noFill/>
        </p:spPr>
        <p:txBody>
          <a:bodyPr wrap="square" rtlCol="0">
            <a:spAutoFit/>
          </a:bodyPr>
          <a:lstStyle/>
          <a:p>
            <a:r>
              <a:rPr lang="en-US" altLang="ko-KR" sz="2800" dirty="0">
                <a:latin typeface="나눔스퀘어OTF Bold" panose="020B0600000101010101" pitchFamily="34" charset="-127"/>
                <a:ea typeface="나눔스퀘어OTF Bold" panose="020B0600000101010101" pitchFamily="34" charset="-127"/>
              </a:rPr>
              <a:t>Set 1</a:t>
            </a:r>
            <a:endParaRPr lang="ko-KR" altLang="en-US" sz="2800" dirty="0">
              <a:latin typeface="나눔스퀘어OTF Bold" panose="020B0600000101010101" pitchFamily="34" charset="-127"/>
              <a:ea typeface="나눔스퀘어OTF Bold" panose="020B0600000101010101" pitchFamily="34" charset="-127"/>
            </a:endParaRPr>
          </a:p>
        </p:txBody>
      </p:sp>
      <p:pic>
        <p:nvPicPr>
          <p:cNvPr id="14" name="그림 13">
            <a:extLst>
              <a:ext uri="{FF2B5EF4-FFF2-40B4-BE49-F238E27FC236}">
                <a16:creationId xmlns:a16="http://schemas.microsoft.com/office/drawing/2014/main" id="{9FD3E8AE-DA18-8D2F-5D99-F876DADFB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888643"/>
            <a:ext cx="5179713" cy="5175783"/>
          </a:xfrm>
          <a:prstGeom prst="rect">
            <a:avLst/>
          </a:prstGeom>
          <a:scene3d>
            <a:camera prst="isometricOffAxis1Right"/>
            <a:lightRig rig="threePt" dir="t"/>
          </a:scene3d>
        </p:spPr>
      </p:pic>
      <p:pic>
        <p:nvPicPr>
          <p:cNvPr id="16" name="그림 15">
            <a:extLst>
              <a:ext uri="{FF2B5EF4-FFF2-40B4-BE49-F238E27FC236}">
                <a16:creationId xmlns:a16="http://schemas.microsoft.com/office/drawing/2014/main" id="{C7BBB2BB-5F9D-2662-4E29-ACA637B1A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0844" y="1825882"/>
            <a:ext cx="7136792" cy="5860614"/>
          </a:xfrm>
          <a:prstGeom prst="rect">
            <a:avLst/>
          </a:prstGeom>
        </p:spPr>
      </p:pic>
      <p:pic>
        <p:nvPicPr>
          <p:cNvPr id="19" name="그림 18">
            <a:extLst>
              <a:ext uri="{FF2B5EF4-FFF2-40B4-BE49-F238E27FC236}">
                <a16:creationId xmlns:a16="http://schemas.microsoft.com/office/drawing/2014/main" id="{331940B5-D000-CFB2-D782-C8029023B2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126" y="2874142"/>
            <a:ext cx="5177092" cy="5247802"/>
          </a:xfrm>
          <a:prstGeom prst="rect">
            <a:avLst/>
          </a:prstGeom>
          <a:scene3d>
            <a:camera prst="isometricOffAxis1Right"/>
            <a:lightRig rig="threePt" dir="t"/>
          </a:scene3d>
        </p:spPr>
      </p:pic>
      <p:pic>
        <p:nvPicPr>
          <p:cNvPr id="20" name="그림 19">
            <a:extLst>
              <a:ext uri="{FF2B5EF4-FFF2-40B4-BE49-F238E27FC236}">
                <a16:creationId xmlns:a16="http://schemas.microsoft.com/office/drawing/2014/main" id="{F957C776-89D2-E242-14AE-5221EED5D0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467" y="1716185"/>
            <a:ext cx="6555546" cy="6224044"/>
          </a:xfrm>
          <a:prstGeom prst="rect">
            <a:avLst/>
          </a:prstGeom>
        </p:spPr>
      </p:pic>
      <p:sp>
        <p:nvSpPr>
          <p:cNvPr id="25" name="TextBox 24">
            <a:extLst>
              <a:ext uri="{FF2B5EF4-FFF2-40B4-BE49-F238E27FC236}">
                <a16:creationId xmlns:a16="http://schemas.microsoft.com/office/drawing/2014/main" id="{6687E291-6E96-0EC7-23E6-2DF5B3398BBA}"/>
              </a:ext>
            </a:extLst>
          </p:cNvPr>
          <p:cNvSpPr txBox="1"/>
          <p:nvPr/>
        </p:nvSpPr>
        <p:spPr>
          <a:xfrm>
            <a:off x="876322" y="3138893"/>
            <a:ext cx="1098555" cy="369332"/>
          </a:xfrm>
          <a:prstGeom prst="rect">
            <a:avLst/>
          </a:prstGeom>
          <a:noFill/>
        </p:spPr>
        <p:txBody>
          <a:bodyPr wrap="square">
            <a:spAutoFit/>
          </a:bodyPr>
          <a:lstStyle/>
          <a:p>
            <a:r>
              <a:rPr lang="en-US" altLang="ko-KR" sz="1800" dirty="0">
                <a:latin typeface="나눔스퀘어OTF Bold" panose="020B0600000101010101" pitchFamily="34" charset="-127"/>
                <a:ea typeface="나눔스퀘어OTF Bold" panose="020B0600000101010101" pitchFamily="34" charset="-127"/>
              </a:rPr>
              <a:t>Original</a:t>
            </a:r>
            <a:endParaRPr lang="ko-KR" altLang="en-US" sz="1800" dirty="0">
              <a:latin typeface="나눔스퀘어OTF Bold" panose="020B0600000101010101" pitchFamily="34" charset="-127"/>
              <a:ea typeface="나눔스퀘어OTF Bold" panose="020B0600000101010101" pitchFamily="34" charset="-127"/>
            </a:endParaRPr>
          </a:p>
        </p:txBody>
      </p:sp>
      <p:sp>
        <p:nvSpPr>
          <p:cNvPr id="27" name="TextBox 26">
            <a:extLst>
              <a:ext uri="{FF2B5EF4-FFF2-40B4-BE49-F238E27FC236}">
                <a16:creationId xmlns:a16="http://schemas.microsoft.com/office/drawing/2014/main" id="{364ED2EE-B5F9-C9DF-4810-FACCDD823884}"/>
              </a:ext>
            </a:extLst>
          </p:cNvPr>
          <p:cNvSpPr txBox="1"/>
          <p:nvPr/>
        </p:nvSpPr>
        <p:spPr>
          <a:xfrm>
            <a:off x="2484429" y="3166984"/>
            <a:ext cx="845583" cy="369332"/>
          </a:xfrm>
          <a:prstGeom prst="rect">
            <a:avLst/>
          </a:prstGeom>
          <a:noFill/>
        </p:spPr>
        <p:txBody>
          <a:bodyPr wrap="square">
            <a:spAutoFit/>
          </a:bodyPr>
          <a:lstStyle/>
          <a:p>
            <a:r>
              <a:rPr lang="en-US" altLang="ko-KR" sz="1800" dirty="0">
                <a:latin typeface="나눔스퀘어OTF Bold" panose="020B0600000101010101" pitchFamily="34" charset="-127"/>
                <a:ea typeface="나눔스퀘어OTF Bold" panose="020B0600000101010101" pitchFamily="34" charset="-127"/>
              </a:rPr>
              <a:t>Set 1</a:t>
            </a:r>
            <a:endParaRPr lang="ko-KR" altLang="en-US" sz="1800" dirty="0">
              <a:latin typeface="나눔스퀘어OTF Bold" panose="020B0600000101010101" pitchFamily="34" charset="-127"/>
              <a:ea typeface="나눔스퀘어OTF Bold" panose="020B0600000101010101" pitchFamily="34" charset="-127"/>
            </a:endParaRPr>
          </a:p>
        </p:txBody>
      </p:sp>
      <p:sp>
        <p:nvSpPr>
          <p:cNvPr id="29" name="TextBox 28">
            <a:extLst>
              <a:ext uri="{FF2B5EF4-FFF2-40B4-BE49-F238E27FC236}">
                <a16:creationId xmlns:a16="http://schemas.microsoft.com/office/drawing/2014/main" id="{FDC96CE4-7F54-7070-997E-FE2CBA635F15}"/>
              </a:ext>
            </a:extLst>
          </p:cNvPr>
          <p:cNvSpPr txBox="1"/>
          <p:nvPr/>
        </p:nvSpPr>
        <p:spPr>
          <a:xfrm>
            <a:off x="8193469" y="8182228"/>
            <a:ext cx="1129230" cy="523220"/>
          </a:xfrm>
          <a:prstGeom prst="rect">
            <a:avLst/>
          </a:prstGeom>
          <a:noFill/>
        </p:spPr>
        <p:txBody>
          <a:bodyPr wrap="square">
            <a:spAutoFit/>
          </a:bodyPr>
          <a:lstStyle/>
          <a:p>
            <a:r>
              <a:rPr lang="en-US" altLang="ko-KR" sz="2800" dirty="0">
                <a:latin typeface="나눔스퀘어OTF Bold" panose="020B0600000101010101" pitchFamily="34" charset="-127"/>
                <a:ea typeface="나눔스퀘어OTF Bold" panose="020B0600000101010101" pitchFamily="34" charset="-127"/>
              </a:rPr>
              <a:t>Set 2</a:t>
            </a:r>
            <a:endParaRPr lang="ko-KR" altLang="en-US" sz="2800" dirty="0">
              <a:latin typeface="나눔스퀘어OTF Bold" panose="020B0600000101010101" pitchFamily="34" charset="-127"/>
              <a:ea typeface="나눔스퀘어OTF Bold" panose="020B0600000101010101" pitchFamily="34" charset="-127"/>
            </a:endParaRPr>
          </a:p>
        </p:txBody>
      </p:sp>
      <p:sp>
        <p:nvSpPr>
          <p:cNvPr id="31" name="TextBox 30">
            <a:extLst>
              <a:ext uri="{FF2B5EF4-FFF2-40B4-BE49-F238E27FC236}">
                <a16:creationId xmlns:a16="http://schemas.microsoft.com/office/drawing/2014/main" id="{EA7F5AC6-D8B8-BDD7-8A98-1C8D33D661CC}"/>
              </a:ext>
            </a:extLst>
          </p:cNvPr>
          <p:cNvSpPr txBox="1"/>
          <p:nvPr/>
        </p:nvSpPr>
        <p:spPr>
          <a:xfrm>
            <a:off x="4069139" y="3138893"/>
            <a:ext cx="972069" cy="369332"/>
          </a:xfrm>
          <a:prstGeom prst="rect">
            <a:avLst/>
          </a:prstGeom>
          <a:noFill/>
        </p:spPr>
        <p:txBody>
          <a:bodyPr wrap="square">
            <a:spAutoFit/>
          </a:bodyPr>
          <a:lstStyle/>
          <a:p>
            <a:r>
              <a:rPr lang="en-US" altLang="ko-KR" sz="1800" dirty="0">
                <a:latin typeface="나눔스퀘어OTF Bold" panose="020B0600000101010101" pitchFamily="34" charset="-127"/>
                <a:ea typeface="나눔스퀘어OTF Bold" panose="020B0600000101010101" pitchFamily="34" charset="-127"/>
              </a:rPr>
              <a:t>Set 2</a:t>
            </a:r>
            <a:endParaRPr lang="ko-KR" altLang="en-US" sz="1800" dirty="0">
              <a:latin typeface="나눔스퀘어OTF Bold" panose="020B0600000101010101" pitchFamily="34" charset="-127"/>
              <a:ea typeface="나눔스퀘어OTF Bold" panose="020B0600000101010101" pitchFamily="34" charset="-127"/>
            </a:endParaRPr>
          </a:p>
        </p:txBody>
      </p:sp>
      <p:pic>
        <p:nvPicPr>
          <p:cNvPr id="33" name="그림 32">
            <a:extLst>
              <a:ext uri="{FF2B5EF4-FFF2-40B4-BE49-F238E27FC236}">
                <a16:creationId xmlns:a16="http://schemas.microsoft.com/office/drawing/2014/main" id="{6C781102-B4AB-895D-6625-21337B02F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6893" y="2165057"/>
            <a:ext cx="6443503" cy="5956886"/>
          </a:xfrm>
          <a:prstGeom prst="rect">
            <a:avLst/>
          </a:prstGeom>
          <a:scene3d>
            <a:camera prst="isometricOffAxis1Right"/>
            <a:lightRig rig="threePt" dir="t"/>
          </a:scene3d>
        </p:spPr>
      </p:pic>
      <p:sp>
        <p:nvSpPr>
          <p:cNvPr id="34" name="TextBox 33">
            <a:extLst>
              <a:ext uri="{FF2B5EF4-FFF2-40B4-BE49-F238E27FC236}">
                <a16:creationId xmlns:a16="http://schemas.microsoft.com/office/drawing/2014/main" id="{43B824DD-F0DC-6187-B249-72C429FBC51C}"/>
              </a:ext>
            </a:extLst>
          </p:cNvPr>
          <p:cNvSpPr txBox="1"/>
          <p:nvPr/>
        </p:nvSpPr>
        <p:spPr>
          <a:xfrm>
            <a:off x="13328414" y="8199508"/>
            <a:ext cx="2877874" cy="523220"/>
          </a:xfrm>
          <a:prstGeom prst="rect">
            <a:avLst/>
          </a:prstGeom>
          <a:noFill/>
        </p:spPr>
        <p:txBody>
          <a:bodyPr wrap="square" rtlCol="0">
            <a:spAutoFit/>
          </a:bodyPr>
          <a:lstStyle/>
          <a:p>
            <a:r>
              <a:rPr lang="en-US" altLang="ko-KR" sz="2800" dirty="0">
                <a:latin typeface="나눔스퀘어OTF Bold" panose="020B0600000101010101" pitchFamily="34" charset="-127"/>
                <a:ea typeface="나눔스퀘어OTF Bold" panose="020B0600000101010101" pitchFamily="34" charset="-127"/>
              </a:rPr>
              <a:t>Set 50,000</a:t>
            </a:r>
            <a:endParaRPr lang="ko-KR" altLang="en-US" sz="2800" dirty="0">
              <a:latin typeface="나눔스퀘어OTF Bold" panose="020B0600000101010101" pitchFamily="34" charset="-127"/>
              <a:ea typeface="나눔스퀘어OTF Bold" panose="020B0600000101010101" pitchFamily="34" charset="-127"/>
            </a:endParaRPr>
          </a:p>
        </p:txBody>
      </p:sp>
      <p:sp>
        <p:nvSpPr>
          <p:cNvPr id="37" name="TextBox 36">
            <a:extLst>
              <a:ext uri="{FF2B5EF4-FFF2-40B4-BE49-F238E27FC236}">
                <a16:creationId xmlns:a16="http://schemas.microsoft.com/office/drawing/2014/main" id="{63E88A94-9A04-57DE-2228-2B930B0541E5}"/>
              </a:ext>
            </a:extLst>
          </p:cNvPr>
          <p:cNvSpPr txBox="1"/>
          <p:nvPr/>
        </p:nvSpPr>
        <p:spPr>
          <a:xfrm>
            <a:off x="8136709" y="8186534"/>
            <a:ext cx="1861796" cy="523220"/>
          </a:xfrm>
          <a:prstGeom prst="rect">
            <a:avLst/>
          </a:prstGeom>
          <a:noFill/>
        </p:spPr>
        <p:txBody>
          <a:bodyPr wrap="square" rtlCol="0">
            <a:spAutoFit/>
          </a:bodyPr>
          <a:lstStyle/>
          <a:p>
            <a:r>
              <a:rPr lang="en-US" altLang="ko-KR" sz="2800" dirty="0">
                <a:latin typeface="나눔스퀘어OTF Bold" panose="020B0600000101010101" pitchFamily="34" charset="-127"/>
                <a:ea typeface="나눔스퀘어OTF Bold" panose="020B0600000101010101" pitchFamily="34" charset="-127"/>
              </a:rPr>
              <a:t>Set 3</a:t>
            </a:r>
            <a:endParaRPr lang="ko-KR" altLang="en-US" sz="2800" dirty="0">
              <a:latin typeface="나눔스퀘어OTF Bold" panose="020B0600000101010101" pitchFamily="34" charset="-127"/>
              <a:ea typeface="나눔스퀘어OTF Bold" panose="020B0600000101010101" pitchFamily="34" charset="-127"/>
            </a:endParaRPr>
          </a:p>
        </p:txBody>
      </p:sp>
      <p:pic>
        <p:nvPicPr>
          <p:cNvPr id="39" name="그림 38">
            <a:extLst>
              <a:ext uri="{FF2B5EF4-FFF2-40B4-BE49-F238E27FC236}">
                <a16:creationId xmlns:a16="http://schemas.microsoft.com/office/drawing/2014/main" id="{717B3CD2-886D-CADB-1111-AAE484B654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7556" y="2604431"/>
            <a:ext cx="6466346" cy="5479412"/>
          </a:xfrm>
          <a:prstGeom prst="rect">
            <a:avLst/>
          </a:prstGeom>
        </p:spPr>
      </p:pic>
      <p:sp>
        <p:nvSpPr>
          <p:cNvPr id="21" name="화살표: 오른쪽 20">
            <a:extLst>
              <a:ext uri="{FF2B5EF4-FFF2-40B4-BE49-F238E27FC236}">
                <a16:creationId xmlns:a16="http://schemas.microsoft.com/office/drawing/2014/main" id="{680D3CAC-F0F3-928E-836C-CB0BEE0C8059}"/>
              </a:ext>
            </a:extLst>
          </p:cNvPr>
          <p:cNvSpPr/>
          <p:nvPr/>
        </p:nvSpPr>
        <p:spPr>
          <a:xfrm>
            <a:off x="8588721" y="4457700"/>
            <a:ext cx="4685564" cy="137160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1F03B8-F6C9-DA76-F63E-880DDB68B35B}"/>
                  </a:ext>
                </a:extLst>
              </p:cNvPr>
              <p:cNvSpPr txBox="1"/>
              <p:nvPr/>
            </p:nvSpPr>
            <p:spPr>
              <a:xfrm>
                <a:off x="187401" y="2716080"/>
                <a:ext cx="2514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𝛼</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 , </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𝛽</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m:t>
                      </m:r>
                    </m:oMath>
                  </m:oMathPara>
                </a14:m>
                <a:endParaRPr lang="ko-KR" altLang="en-US" sz="2400" dirty="0"/>
              </a:p>
            </p:txBody>
          </p:sp>
        </mc:Choice>
        <mc:Fallback xmlns="">
          <p:sp>
            <p:nvSpPr>
              <p:cNvPr id="40" name="TextBox 39">
                <a:extLst>
                  <a:ext uri="{FF2B5EF4-FFF2-40B4-BE49-F238E27FC236}">
                    <a16:creationId xmlns:a16="http://schemas.microsoft.com/office/drawing/2014/main" id="{A51F03B8-F6C9-DA76-F63E-880DDB68B35B}"/>
                  </a:ext>
                </a:extLst>
              </p:cNvPr>
              <p:cNvSpPr txBox="1">
                <a:spLocks noRot="1" noChangeAspect="1" noMove="1" noResize="1" noEditPoints="1" noAdjustHandles="1" noChangeArrowheads="1" noChangeShapeType="1" noTextEdit="1"/>
              </p:cNvSpPr>
              <p:nvPr/>
            </p:nvSpPr>
            <p:spPr>
              <a:xfrm>
                <a:off x="187401" y="2716080"/>
                <a:ext cx="2514600" cy="461665"/>
              </a:xfrm>
              <a:prstGeom prst="rect">
                <a:avLst/>
              </a:prstGeom>
              <a:blipFill>
                <a:blip r:embed="rId8"/>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1C3937-C44B-6A61-88CA-EEB2622A9205}"/>
                  </a:ext>
                </a:extLst>
              </p:cNvPr>
              <p:cNvSpPr txBox="1"/>
              <p:nvPr/>
            </p:nvSpPr>
            <p:spPr>
              <a:xfrm>
                <a:off x="1507944" y="2672056"/>
                <a:ext cx="25146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𝛼</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 , </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𝛽</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m:t>
                      </m:r>
                    </m:oMath>
                  </m:oMathPara>
                </a14:m>
                <a:endParaRPr lang="ko-KR" altLang="en-US" sz="2400" dirty="0"/>
              </a:p>
            </p:txBody>
          </p:sp>
        </mc:Choice>
        <mc:Fallback xmlns="">
          <p:sp>
            <p:nvSpPr>
              <p:cNvPr id="42" name="TextBox 41">
                <a:extLst>
                  <a:ext uri="{FF2B5EF4-FFF2-40B4-BE49-F238E27FC236}">
                    <a16:creationId xmlns:a16="http://schemas.microsoft.com/office/drawing/2014/main" id="{361C3937-C44B-6A61-88CA-EEB2622A9205}"/>
                  </a:ext>
                </a:extLst>
              </p:cNvPr>
              <p:cNvSpPr txBox="1">
                <a:spLocks noRot="1" noChangeAspect="1" noMove="1" noResize="1" noEditPoints="1" noAdjustHandles="1" noChangeArrowheads="1" noChangeShapeType="1" noTextEdit="1"/>
              </p:cNvSpPr>
              <p:nvPr/>
            </p:nvSpPr>
            <p:spPr>
              <a:xfrm>
                <a:off x="1507944" y="2672056"/>
                <a:ext cx="2514600" cy="461665"/>
              </a:xfrm>
              <a:prstGeom prst="rect">
                <a:avLst/>
              </a:prstGeom>
              <a:blipFill>
                <a:blip r:embed="rId9"/>
                <a:stretch>
                  <a:fillRect b="-171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A4F324-3E6D-0F5E-C639-0477DF975190}"/>
                  </a:ext>
                </a:extLst>
              </p:cNvPr>
              <p:cNvSpPr txBox="1"/>
              <p:nvPr/>
            </p:nvSpPr>
            <p:spPr>
              <a:xfrm>
                <a:off x="3570716" y="2701199"/>
                <a:ext cx="186179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𝛼</m:t>
                          </m:r>
                        </m:e>
                        <m:sub>
                          <m:r>
                            <a:rPr lang="en-US" altLang="ko-KR" sz="2400" b="0" i="1" smtClean="0">
                              <a:latin typeface="Cambria Math" panose="02040503050406030204" pitchFamily="18" charset="0"/>
                            </a:rPr>
                            <m:t>2</m:t>
                          </m:r>
                        </m:sub>
                      </m:sSub>
                      <m:r>
                        <a:rPr lang="en-US" altLang="ko-KR" sz="2400" b="0" i="1" smtClean="0">
                          <a:latin typeface="Cambria Math" panose="02040503050406030204" pitchFamily="18" charset="0"/>
                        </a:rPr>
                        <m:t> , </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𝛽</m:t>
                          </m:r>
                        </m:e>
                        <m:sub>
                          <m:r>
                            <a:rPr lang="en-US" altLang="ko-KR" sz="2400" b="0" i="1" smtClean="0">
                              <a:latin typeface="Cambria Math" panose="02040503050406030204" pitchFamily="18" charset="0"/>
                            </a:rPr>
                            <m:t>2</m:t>
                          </m:r>
                        </m:sub>
                      </m:sSub>
                      <m:r>
                        <a:rPr lang="en-US" altLang="ko-KR" sz="2400" b="0" i="1" smtClean="0">
                          <a:latin typeface="Cambria Math" panose="02040503050406030204" pitchFamily="18" charset="0"/>
                        </a:rPr>
                        <m:t>]</m:t>
                      </m:r>
                    </m:oMath>
                  </m:oMathPara>
                </a14:m>
                <a:endParaRPr lang="ko-KR" altLang="en-US" sz="2400" dirty="0"/>
              </a:p>
            </p:txBody>
          </p:sp>
        </mc:Choice>
        <mc:Fallback xmlns="">
          <p:sp>
            <p:nvSpPr>
              <p:cNvPr id="44" name="TextBox 43">
                <a:extLst>
                  <a:ext uri="{FF2B5EF4-FFF2-40B4-BE49-F238E27FC236}">
                    <a16:creationId xmlns:a16="http://schemas.microsoft.com/office/drawing/2014/main" id="{DBA4F324-3E6D-0F5E-C639-0477DF975190}"/>
                  </a:ext>
                </a:extLst>
              </p:cNvPr>
              <p:cNvSpPr txBox="1">
                <a:spLocks noRot="1" noChangeAspect="1" noMove="1" noResize="1" noEditPoints="1" noAdjustHandles="1" noChangeArrowheads="1" noChangeShapeType="1" noTextEdit="1"/>
              </p:cNvSpPr>
              <p:nvPr/>
            </p:nvSpPr>
            <p:spPr>
              <a:xfrm>
                <a:off x="3570716" y="2701199"/>
                <a:ext cx="1861797" cy="461665"/>
              </a:xfrm>
              <a:prstGeom prst="rect">
                <a:avLst/>
              </a:prstGeom>
              <a:blipFill>
                <a:blip r:embed="rId10"/>
                <a:stretch>
                  <a:fillRect b="-171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2910DFE-9B96-83ED-8EB3-5CAD82EA1EC2}"/>
                  </a:ext>
                </a:extLst>
              </p:cNvPr>
              <p:cNvSpPr txBox="1"/>
              <p:nvPr/>
            </p:nvSpPr>
            <p:spPr>
              <a:xfrm>
                <a:off x="13301429" y="2468271"/>
                <a:ext cx="3010361"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𝛼</m:t>
                          </m:r>
                        </m:e>
                        <m:sub>
                          <m:r>
                            <a:rPr lang="en-US" altLang="ko-KR" sz="2400" b="0" i="1" smtClean="0">
                              <a:latin typeface="Cambria Math" panose="02040503050406030204" pitchFamily="18" charset="0"/>
                            </a:rPr>
                            <m:t>50,000</m:t>
                          </m:r>
                        </m:sub>
                      </m:sSub>
                      <m:r>
                        <a:rPr lang="en-US" altLang="ko-KR" sz="2400" b="0" i="1" smtClean="0">
                          <a:latin typeface="Cambria Math" panose="02040503050406030204" pitchFamily="18" charset="0"/>
                        </a:rPr>
                        <m:t> , </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𝛽</m:t>
                          </m:r>
                        </m:e>
                        <m:sub>
                          <m:r>
                            <a:rPr lang="en-US" altLang="ko-KR" sz="2400" b="0" i="1" smtClean="0">
                              <a:latin typeface="Cambria Math" panose="02040503050406030204" pitchFamily="18" charset="0"/>
                            </a:rPr>
                            <m:t>50,000</m:t>
                          </m:r>
                        </m:sub>
                      </m:sSub>
                      <m:r>
                        <a:rPr lang="en-US" altLang="ko-KR" sz="2400" b="0" i="1" smtClean="0">
                          <a:latin typeface="Cambria Math" panose="02040503050406030204" pitchFamily="18" charset="0"/>
                        </a:rPr>
                        <m:t>]</m:t>
                      </m:r>
                    </m:oMath>
                  </m:oMathPara>
                </a14:m>
                <a:endParaRPr lang="ko-KR" altLang="en-US" sz="2400" dirty="0"/>
              </a:p>
            </p:txBody>
          </p:sp>
        </mc:Choice>
        <mc:Fallback xmlns="">
          <p:sp>
            <p:nvSpPr>
              <p:cNvPr id="46" name="TextBox 45">
                <a:extLst>
                  <a:ext uri="{FF2B5EF4-FFF2-40B4-BE49-F238E27FC236}">
                    <a16:creationId xmlns:a16="http://schemas.microsoft.com/office/drawing/2014/main" id="{C2910DFE-9B96-83ED-8EB3-5CAD82EA1EC2}"/>
                  </a:ext>
                </a:extLst>
              </p:cNvPr>
              <p:cNvSpPr txBox="1">
                <a:spLocks noRot="1" noChangeAspect="1" noMove="1" noResize="1" noEditPoints="1" noAdjustHandles="1" noChangeArrowheads="1" noChangeShapeType="1" noTextEdit="1"/>
              </p:cNvSpPr>
              <p:nvPr/>
            </p:nvSpPr>
            <p:spPr>
              <a:xfrm>
                <a:off x="13301429" y="2468271"/>
                <a:ext cx="3010361" cy="477888"/>
              </a:xfrm>
              <a:prstGeom prst="rect">
                <a:avLst/>
              </a:prstGeom>
              <a:blipFill>
                <a:blip r:embed="rId11"/>
                <a:stretch>
                  <a:fillRect b="-153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762270-50EC-9827-E3A3-7577A54820BD}"/>
                  </a:ext>
                </a:extLst>
              </p:cNvPr>
              <p:cNvSpPr txBox="1"/>
              <p:nvPr/>
            </p:nvSpPr>
            <p:spPr>
              <a:xfrm>
                <a:off x="7454003" y="8735702"/>
                <a:ext cx="25146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𝛼</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 , </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𝛽</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m:t>
                      </m:r>
                    </m:oMath>
                  </m:oMathPara>
                </a14:m>
                <a:endParaRPr lang="ko-KR" altLang="en-US" sz="2400" dirty="0"/>
              </a:p>
            </p:txBody>
          </p:sp>
        </mc:Choice>
        <mc:Fallback xmlns="">
          <p:sp>
            <p:nvSpPr>
              <p:cNvPr id="2" name="TextBox 1">
                <a:extLst>
                  <a:ext uri="{FF2B5EF4-FFF2-40B4-BE49-F238E27FC236}">
                    <a16:creationId xmlns:a16="http://schemas.microsoft.com/office/drawing/2014/main" id="{D3762270-50EC-9827-E3A3-7577A54820BD}"/>
                  </a:ext>
                </a:extLst>
              </p:cNvPr>
              <p:cNvSpPr txBox="1">
                <a:spLocks noRot="1" noChangeAspect="1" noMove="1" noResize="1" noEditPoints="1" noAdjustHandles="1" noChangeArrowheads="1" noChangeShapeType="1" noTextEdit="1"/>
              </p:cNvSpPr>
              <p:nvPr/>
            </p:nvSpPr>
            <p:spPr>
              <a:xfrm>
                <a:off x="7454003" y="8735702"/>
                <a:ext cx="2514600" cy="461665"/>
              </a:xfrm>
              <a:prstGeom prst="rect">
                <a:avLst/>
              </a:prstGeom>
              <a:blipFill>
                <a:blip r:embed="rId12"/>
                <a:stretch>
                  <a:fillRect b="-171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F75A19-0EB7-1EF2-E5F8-F45379A57656}"/>
                  </a:ext>
                </a:extLst>
              </p:cNvPr>
              <p:cNvSpPr txBox="1"/>
              <p:nvPr/>
            </p:nvSpPr>
            <p:spPr>
              <a:xfrm>
                <a:off x="7488265" y="8749851"/>
                <a:ext cx="2514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𝛼</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 , </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𝛽</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m:t>
                      </m:r>
                    </m:oMath>
                  </m:oMathPara>
                </a14:m>
                <a:endParaRPr lang="ko-KR" altLang="en-US" sz="2400" dirty="0"/>
              </a:p>
            </p:txBody>
          </p:sp>
        </mc:Choice>
        <mc:Fallback xmlns="">
          <p:sp>
            <p:nvSpPr>
              <p:cNvPr id="4" name="TextBox 3">
                <a:extLst>
                  <a:ext uri="{FF2B5EF4-FFF2-40B4-BE49-F238E27FC236}">
                    <a16:creationId xmlns:a16="http://schemas.microsoft.com/office/drawing/2014/main" id="{E8F75A19-0EB7-1EF2-E5F8-F45379A57656}"/>
                  </a:ext>
                </a:extLst>
              </p:cNvPr>
              <p:cNvSpPr txBox="1">
                <a:spLocks noRot="1" noChangeAspect="1" noMove="1" noResize="1" noEditPoints="1" noAdjustHandles="1" noChangeArrowheads="1" noChangeShapeType="1" noTextEdit="1"/>
              </p:cNvSpPr>
              <p:nvPr/>
            </p:nvSpPr>
            <p:spPr>
              <a:xfrm>
                <a:off x="7488265" y="8749851"/>
                <a:ext cx="2514600" cy="461665"/>
              </a:xfrm>
              <a:prstGeom prst="rect">
                <a:avLst/>
              </a:prstGeom>
              <a:blipFill>
                <a:blip r:embed="rId13"/>
                <a:stretch>
                  <a:fillRect b="-171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C0B611-31F1-B04A-BBEE-10EE4D8E4524}"/>
                  </a:ext>
                </a:extLst>
              </p:cNvPr>
              <p:cNvSpPr txBox="1"/>
              <p:nvPr/>
            </p:nvSpPr>
            <p:spPr>
              <a:xfrm>
                <a:off x="7780404" y="8755583"/>
                <a:ext cx="186179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𝛼</m:t>
                          </m:r>
                        </m:e>
                        <m:sub>
                          <m:r>
                            <a:rPr lang="en-US" altLang="ko-KR" sz="2400" b="0" i="1" smtClean="0">
                              <a:latin typeface="Cambria Math" panose="02040503050406030204" pitchFamily="18" charset="0"/>
                            </a:rPr>
                            <m:t>2</m:t>
                          </m:r>
                        </m:sub>
                      </m:sSub>
                      <m:r>
                        <a:rPr lang="en-US" altLang="ko-KR" sz="2400" b="0" i="1" smtClean="0">
                          <a:latin typeface="Cambria Math" panose="02040503050406030204" pitchFamily="18" charset="0"/>
                        </a:rPr>
                        <m:t> , </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𝛽</m:t>
                          </m:r>
                        </m:e>
                        <m:sub>
                          <m:r>
                            <a:rPr lang="en-US" altLang="ko-KR" sz="2400" b="0" i="1" smtClean="0">
                              <a:latin typeface="Cambria Math" panose="02040503050406030204" pitchFamily="18" charset="0"/>
                            </a:rPr>
                            <m:t>2</m:t>
                          </m:r>
                        </m:sub>
                      </m:sSub>
                      <m:r>
                        <a:rPr lang="en-US" altLang="ko-KR" sz="2400" b="0" i="1" smtClean="0">
                          <a:latin typeface="Cambria Math" panose="02040503050406030204" pitchFamily="18" charset="0"/>
                        </a:rPr>
                        <m:t>]</m:t>
                      </m:r>
                    </m:oMath>
                  </m:oMathPara>
                </a14:m>
                <a:endParaRPr lang="ko-KR" altLang="en-US" sz="2400" dirty="0"/>
              </a:p>
            </p:txBody>
          </p:sp>
        </mc:Choice>
        <mc:Fallback xmlns="">
          <p:sp>
            <p:nvSpPr>
              <p:cNvPr id="5" name="TextBox 4">
                <a:extLst>
                  <a:ext uri="{FF2B5EF4-FFF2-40B4-BE49-F238E27FC236}">
                    <a16:creationId xmlns:a16="http://schemas.microsoft.com/office/drawing/2014/main" id="{03C0B611-31F1-B04A-BBEE-10EE4D8E4524}"/>
                  </a:ext>
                </a:extLst>
              </p:cNvPr>
              <p:cNvSpPr txBox="1">
                <a:spLocks noRot="1" noChangeAspect="1" noMove="1" noResize="1" noEditPoints="1" noAdjustHandles="1" noChangeArrowheads="1" noChangeShapeType="1" noTextEdit="1"/>
              </p:cNvSpPr>
              <p:nvPr/>
            </p:nvSpPr>
            <p:spPr>
              <a:xfrm>
                <a:off x="7780404" y="8755583"/>
                <a:ext cx="1861797" cy="461665"/>
              </a:xfrm>
              <a:prstGeom prst="rect">
                <a:avLst/>
              </a:prstGeom>
              <a:blipFill>
                <a:blip r:embed="rId14"/>
                <a:stretch>
                  <a:fillRect b="-171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33EADF-C8BF-A4DD-3F0D-AD63CC36E54C}"/>
                  </a:ext>
                </a:extLst>
              </p:cNvPr>
              <p:cNvSpPr txBox="1"/>
              <p:nvPr/>
            </p:nvSpPr>
            <p:spPr>
              <a:xfrm>
                <a:off x="7773851" y="8742776"/>
                <a:ext cx="186179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𝛼</m:t>
                          </m:r>
                        </m:e>
                        <m:sub>
                          <m:r>
                            <a:rPr lang="en-US" altLang="ko-KR" sz="2400" b="0" i="1" smtClean="0">
                              <a:latin typeface="Cambria Math" panose="02040503050406030204" pitchFamily="18" charset="0"/>
                            </a:rPr>
                            <m:t>3</m:t>
                          </m:r>
                        </m:sub>
                      </m:sSub>
                      <m:r>
                        <a:rPr lang="en-US" altLang="ko-KR" sz="2400" b="0" i="1" smtClean="0">
                          <a:latin typeface="Cambria Math" panose="02040503050406030204" pitchFamily="18" charset="0"/>
                        </a:rPr>
                        <m:t> , </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𝛽</m:t>
                          </m:r>
                        </m:e>
                        <m:sub>
                          <m:r>
                            <a:rPr lang="en-US" altLang="ko-KR" sz="2400" b="0" i="1" smtClean="0">
                              <a:latin typeface="Cambria Math" panose="02040503050406030204" pitchFamily="18" charset="0"/>
                            </a:rPr>
                            <m:t>3</m:t>
                          </m:r>
                        </m:sub>
                      </m:sSub>
                      <m:r>
                        <a:rPr lang="en-US" altLang="ko-KR" sz="2400" b="0" i="1" smtClean="0">
                          <a:latin typeface="Cambria Math" panose="02040503050406030204" pitchFamily="18" charset="0"/>
                        </a:rPr>
                        <m:t>]</m:t>
                      </m:r>
                    </m:oMath>
                  </m:oMathPara>
                </a14:m>
                <a:endParaRPr lang="ko-KR" altLang="en-US" sz="2400" dirty="0"/>
              </a:p>
            </p:txBody>
          </p:sp>
        </mc:Choice>
        <mc:Fallback xmlns="">
          <p:sp>
            <p:nvSpPr>
              <p:cNvPr id="6" name="TextBox 5">
                <a:extLst>
                  <a:ext uri="{FF2B5EF4-FFF2-40B4-BE49-F238E27FC236}">
                    <a16:creationId xmlns:a16="http://schemas.microsoft.com/office/drawing/2014/main" id="{3E33EADF-C8BF-A4DD-3F0D-AD63CC36E54C}"/>
                  </a:ext>
                </a:extLst>
              </p:cNvPr>
              <p:cNvSpPr txBox="1">
                <a:spLocks noRot="1" noChangeAspect="1" noMove="1" noResize="1" noEditPoints="1" noAdjustHandles="1" noChangeArrowheads="1" noChangeShapeType="1" noTextEdit="1"/>
              </p:cNvSpPr>
              <p:nvPr/>
            </p:nvSpPr>
            <p:spPr>
              <a:xfrm>
                <a:off x="7773851" y="8742776"/>
                <a:ext cx="1861797" cy="461665"/>
              </a:xfrm>
              <a:prstGeom prst="rect">
                <a:avLst/>
              </a:prstGeom>
              <a:blipFill>
                <a:blip r:embed="rId15"/>
                <a:stretch>
                  <a:fillRect b="-17105"/>
                </a:stretch>
              </a:blipFill>
            </p:spPr>
            <p:txBody>
              <a:bodyPr/>
              <a:lstStyle/>
              <a:p>
                <a:r>
                  <a:rPr lang="ko-KR" altLang="en-US">
                    <a:noFill/>
                  </a:rPr>
                  <a:t> </a:t>
                </a:r>
              </a:p>
            </p:txBody>
          </p:sp>
        </mc:Fallback>
      </mc:AlternateContent>
      <p:sp>
        <p:nvSpPr>
          <p:cNvPr id="9" name="슬라이드 번호 개체 틀 8">
            <a:extLst>
              <a:ext uri="{FF2B5EF4-FFF2-40B4-BE49-F238E27FC236}">
                <a16:creationId xmlns:a16="http://schemas.microsoft.com/office/drawing/2014/main" id="{8CC11897-B03A-577B-6E24-ABA6FCDC11EF}"/>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Tree>
    <p:extLst>
      <p:ext uri="{BB962C8B-B14F-4D97-AF65-F5344CB8AC3E}">
        <p14:creationId xmlns:p14="http://schemas.microsoft.com/office/powerpoint/2010/main" val="1808502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0"/>
                            </p:stCondLst>
                            <p:childTnLst>
                              <p:par>
                                <p:cTn id="29" presetID="1" presetClass="exit" presetSubtype="0" fill="hold" grpId="1" nodeType="after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29"/>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42"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0"/>
                                        <p:tgtEl>
                                          <p:spTgt spid="21"/>
                                        </p:tgtEl>
                                      </p:cBhvr>
                                    </p:animEffect>
                                    <p:anim calcmode="lin" valueType="num">
                                      <p:cBhvr>
                                        <p:cTn id="74" dur="1000" fill="hold"/>
                                        <p:tgtEl>
                                          <p:spTgt spid="21"/>
                                        </p:tgtEl>
                                        <p:attrNameLst>
                                          <p:attrName>ppt_x</p:attrName>
                                        </p:attrNameLst>
                                      </p:cBhvr>
                                      <p:tavLst>
                                        <p:tav tm="0">
                                          <p:val>
                                            <p:strVal val="#ppt_x"/>
                                          </p:val>
                                        </p:tav>
                                        <p:tav tm="100000">
                                          <p:val>
                                            <p:strVal val="#ppt_x"/>
                                          </p:val>
                                        </p:tav>
                                      </p:tavLst>
                                    </p:anim>
                                    <p:anim calcmode="lin" valueType="num">
                                      <p:cBhvr>
                                        <p:cTn id="75" dur="1000" fill="hold"/>
                                        <p:tgtEl>
                                          <p:spTgt spid="21"/>
                                        </p:tgtEl>
                                        <p:attrNameLst>
                                          <p:attrName>ppt_y</p:attrName>
                                        </p:attrNameLst>
                                      </p:cBhvr>
                                      <p:tavLst>
                                        <p:tav tm="0">
                                          <p:val>
                                            <p:strVal val="#ppt_y+.1"/>
                                          </p:val>
                                        </p:tav>
                                        <p:tav tm="100000">
                                          <p:val>
                                            <p:strVal val="#ppt_y"/>
                                          </p:val>
                                        </p:tav>
                                      </p:tavLst>
                                    </p:anim>
                                  </p:childTnLst>
                                </p:cTn>
                              </p:par>
                              <p:par>
                                <p:cTn id="76" presetID="1"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13" grpId="0"/>
      <p:bldP spid="13" grpId="1"/>
      <p:bldP spid="25" grpId="0"/>
      <p:bldP spid="27" grpId="0"/>
      <p:bldP spid="29" grpId="0"/>
      <p:bldP spid="29" grpId="1"/>
      <p:bldP spid="31" grpId="0"/>
      <p:bldP spid="34" grpId="0"/>
      <p:bldP spid="37" grpId="0"/>
      <p:bldP spid="21" grpId="0" animBg="1"/>
      <p:bldP spid="40" grpId="0"/>
      <p:bldP spid="42" grpId="0"/>
      <p:bldP spid="44" grpId="0"/>
      <p:bldP spid="46" grpId="0"/>
      <p:bldP spid="2" grpId="0"/>
      <p:bldP spid="2" grpId="1"/>
      <p:bldP spid="4" grpId="0"/>
      <p:bldP spid="5" grpId="0"/>
      <p:bldP spid="5" grpId="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19C445-856F-75C4-67D0-6231802E7A8A}"/>
              </a:ext>
            </a:extLst>
          </p:cNvPr>
          <p:cNvSpPr txBox="1"/>
          <p:nvPr/>
        </p:nvSpPr>
        <p:spPr>
          <a:xfrm>
            <a:off x="992170" y="478363"/>
            <a:ext cx="16303660" cy="1569660"/>
          </a:xfrm>
          <a:prstGeom prst="rect">
            <a:avLst/>
          </a:prstGeom>
          <a:noFill/>
        </p:spPr>
        <p:txBody>
          <a:bodyPr wrap="square">
            <a:spAutoFit/>
          </a:bodyPr>
          <a:lstStyle/>
          <a:p>
            <a:r>
              <a:rPr lang="en-US" altLang="ko-KR" sz="4800" dirty="0">
                <a:effectLst/>
                <a:latin typeface="나눔스퀘어OTF ExtraBold" panose="020B0600000101010101" pitchFamily="34" charset="-127"/>
                <a:ea typeface="나눔스퀘어OTF ExtraBold" panose="020B0600000101010101" pitchFamily="34" charset="-127"/>
              </a:rPr>
              <a:t>03. </a:t>
            </a:r>
            <a:r>
              <a:rPr lang="en-US" altLang="ko-KR" sz="4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Temperature Normalized Relations</a:t>
            </a:r>
            <a:endParaRPr lang="ko-KR" altLang="en-US" sz="4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a:p>
            <a:endParaRPr lang="ko-KR" altLang="en-US" sz="4800" dirty="0">
              <a:effectLst/>
              <a:latin typeface="나눔스퀘어OTF ExtraBold" panose="020B0600000101010101" pitchFamily="34" charset="-127"/>
              <a:ea typeface="나눔스퀘어OTF ExtraBold" panose="020B0600000101010101" pitchFamily="34" charset="-127"/>
            </a:endParaRPr>
          </a:p>
        </p:txBody>
      </p:sp>
      <p:sp>
        <p:nvSpPr>
          <p:cNvPr id="7" name="TextBox 6">
            <a:extLst>
              <a:ext uri="{FF2B5EF4-FFF2-40B4-BE49-F238E27FC236}">
                <a16:creationId xmlns:a16="http://schemas.microsoft.com/office/drawing/2014/main" id="{8ABE795A-77A4-5B67-F349-E6CEE2BD6717}"/>
              </a:ext>
            </a:extLst>
          </p:cNvPr>
          <p:cNvSpPr txBox="1"/>
          <p:nvPr/>
        </p:nvSpPr>
        <p:spPr>
          <a:xfrm>
            <a:off x="1905000" y="1524063"/>
            <a:ext cx="5791200" cy="507831"/>
          </a:xfrm>
          <a:prstGeom prst="rect">
            <a:avLst/>
          </a:prstGeom>
          <a:noFill/>
        </p:spPr>
        <p:txBody>
          <a:bodyPr wrap="square">
            <a:spAutoFit/>
          </a:bodyPr>
          <a:lstStyle/>
          <a:p>
            <a:r>
              <a:rPr lang="en-US" altLang="ko-KR" sz="2700" b="1" dirty="0">
                <a:solidFill>
                  <a:srgbClr val="00002F"/>
                </a:solidFill>
                <a:sym typeface="Arial"/>
              </a:rPr>
              <a:t>*  Parameter Estimation Method</a:t>
            </a:r>
            <a:endParaRPr lang="ko-KR" altLang="en-US" sz="2700" b="1" dirty="0"/>
          </a:p>
        </p:txBody>
      </p:sp>
      <p:sp>
        <p:nvSpPr>
          <p:cNvPr id="15" name="TextBox 14">
            <a:extLst>
              <a:ext uri="{FF2B5EF4-FFF2-40B4-BE49-F238E27FC236}">
                <a16:creationId xmlns:a16="http://schemas.microsoft.com/office/drawing/2014/main" id="{CEDDD005-DA7F-95B8-AF8D-B61E3AA1FFA9}"/>
              </a:ext>
            </a:extLst>
          </p:cNvPr>
          <p:cNvSpPr txBox="1"/>
          <p:nvPr/>
        </p:nvSpPr>
        <p:spPr>
          <a:xfrm>
            <a:off x="588123" y="2251731"/>
            <a:ext cx="7105274" cy="707886"/>
          </a:xfrm>
          <a:prstGeom prst="rect">
            <a:avLst/>
          </a:prstGeom>
          <a:noFill/>
        </p:spPr>
        <p:txBody>
          <a:bodyPr wrap="square">
            <a:spAutoFit/>
          </a:bodyPr>
          <a:lstStyle/>
          <a:p>
            <a:r>
              <a:rPr lang="en-US" altLang="ko-KR" sz="4000" dirty="0">
                <a:latin typeface="나눔스퀘어OTF ExtraBold" panose="020B0600000101010101" pitchFamily="34" charset="-127"/>
                <a:ea typeface="나눔스퀘어OTF ExtraBold" panose="020B0600000101010101" pitchFamily="34" charset="-127"/>
              </a:rPr>
              <a:t>ODR method vs LS method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F1F5EA-7421-F732-7EB1-3A45B0214B73}"/>
                  </a:ext>
                </a:extLst>
              </p:cNvPr>
              <p:cNvSpPr txBox="1"/>
              <p:nvPr/>
            </p:nvSpPr>
            <p:spPr>
              <a:xfrm>
                <a:off x="-948292" y="2827851"/>
                <a:ext cx="7696202" cy="2602572"/>
              </a:xfrm>
              <a:prstGeom prst="rect">
                <a:avLst/>
              </a:prstGeom>
              <a:noFill/>
            </p:spPr>
            <p:txBody>
              <a:bodyPr wrap="square">
                <a:spAutoFit/>
              </a:bodyPr>
              <a:lstStyle/>
              <a:p>
                <a:endParaRPr lang="en-US" altLang="ko-KR" sz="3200" dirty="0">
                  <a:latin typeface="나눔스퀘어OTF ExtraBold" panose="020B0600000101010101" pitchFamily="34" charset="-127"/>
                  <a:ea typeface="나눔스퀘어OTF ExtraBold" panose="020B0600000101010101" pitchFamily="34" charset="-127"/>
                </a:endParaRPr>
              </a:p>
              <a:p>
                <a:pPr algn="ctr"/>
                <a:r>
                  <a:rPr lang="en-US" altLang="ko-KR" sz="4000" dirty="0">
                    <a:latin typeface="나눔스퀘어OTF ExtraBold" panose="020B0600000101010101" pitchFamily="34" charset="-127"/>
                    <a:ea typeface="나눔스퀘어OTF ExtraBold" panose="020B0600000101010101" pitchFamily="34" charset="-127"/>
                  </a:rPr>
                  <a:t>Least Square</a:t>
                </a:r>
              </a:p>
              <a:p>
                <a:pPr/>
                <a14:m>
                  <m:oMathPara xmlns:m="http://schemas.openxmlformats.org/officeDocument/2006/math">
                    <m:oMathParaPr>
                      <m:jc m:val="centerGroup"/>
                    </m:oMathParaPr>
                    <m:oMath xmlns:m="http://schemas.openxmlformats.org/officeDocument/2006/math">
                      <m:sSubSup>
                        <m:sSubSupPr>
                          <m:ctrlPr>
                            <a:rPr lang="en-US" altLang="ko-KR" sz="2400" b="0" i="1" smtClean="0">
                              <a:latin typeface="Cambria Math" panose="02040503050406030204" pitchFamily="18" charset="0"/>
                              <a:ea typeface="나눔스퀘어OTF ExtraBold" panose="020B0600000101010101" pitchFamily="34" charset="-127"/>
                            </a:rPr>
                          </m:ctrlPr>
                        </m:sSubSupPr>
                        <m:e>
                          <m:r>
                            <a:rPr lang="en-US" altLang="ko-KR" sz="2400" b="0" i="1" smtClean="0">
                              <a:latin typeface="Cambria Math" panose="02040503050406030204" pitchFamily="18" charset="0"/>
                              <a:ea typeface="나눔스퀘어OTF ExtraBold" panose="020B0600000101010101" pitchFamily="34" charset="-127"/>
                            </a:rPr>
                            <m:t>𝜒</m:t>
                          </m:r>
                        </m:e>
                        <m:sub>
                          <m:r>
                            <a:rPr lang="en-US" altLang="ko-KR" sz="2400" b="0" i="1" smtClean="0">
                              <a:latin typeface="Cambria Math" panose="02040503050406030204" pitchFamily="18" charset="0"/>
                              <a:ea typeface="나눔스퀘어OTF ExtraBold" panose="020B0600000101010101" pitchFamily="34" charset="-127"/>
                            </a:rPr>
                            <m:t>𝐿𝑆</m:t>
                          </m:r>
                        </m:sub>
                        <m:sup>
                          <m:r>
                            <a:rPr lang="en-US" altLang="ko-KR" sz="2400" b="0" i="1" smtClean="0">
                              <a:latin typeface="Cambria Math" panose="02040503050406030204" pitchFamily="18" charset="0"/>
                              <a:ea typeface="나눔스퀘어OTF ExtraBold" panose="020B0600000101010101" pitchFamily="34" charset="-127"/>
                            </a:rPr>
                            <m:t>2</m:t>
                          </m:r>
                        </m:sup>
                      </m:sSubSup>
                      <m:r>
                        <a:rPr lang="en-US" altLang="ko-KR" sz="2400" b="0" i="1" smtClean="0">
                          <a:latin typeface="Cambria Math" panose="02040503050406030204" pitchFamily="18" charset="0"/>
                          <a:ea typeface="나눔스퀘어OTF ExtraBold" panose="020B0600000101010101" pitchFamily="34" charset="-127"/>
                        </a:rPr>
                        <m:t>=</m:t>
                      </m:r>
                      <m:nary>
                        <m:naryPr>
                          <m:chr m:val="∑"/>
                          <m:subHide m:val="on"/>
                          <m:supHide m:val="on"/>
                          <m:ctrlPr>
                            <a:rPr lang="en-US" altLang="ko-KR" sz="2400" b="0" i="1" smtClean="0">
                              <a:latin typeface="Cambria Math" panose="02040503050406030204" pitchFamily="18" charset="0"/>
                              <a:ea typeface="나눔스퀘어OTF ExtraBold" panose="020B0600000101010101" pitchFamily="34" charset="-127"/>
                            </a:rPr>
                          </m:ctrlPr>
                        </m:naryPr>
                        <m:sub/>
                        <m:sup/>
                        <m:e>
                          <m:sSup>
                            <m:sSupPr>
                              <m:ctrlPr>
                                <a:rPr lang="en-US" altLang="ko-KR" sz="2400" i="1">
                                  <a:latin typeface="Cambria Math" panose="02040503050406030204" pitchFamily="18" charset="0"/>
                                  <a:ea typeface="나눔스퀘어OTF ExtraBold" panose="020B0600000101010101" pitchFamily="34" charset="-127"/>
                                </a:rPr>
                              </m:ctrlPr>
                            </m:sSupPr>
                            <m:e>
                              <m:d>
                                <m:dPr>
                                  <m:ctrlPr>
                                    <a:rPr lang="en-US" altLang="ko-KR" sz="2400" i="1">
                                      <a:latin typeface="Cambria Math" panose="02040503050406030204" pitchFamily="18" charset="0"/>
                                      <a:ea typeface="나눔스퀘어OTF ExtraBold" panose="020B0600000101010101" pitchFamily="34" charset="-127"/>
                                    </a:rPr>
                                  </m:ctrlPr>
                                </m:dPr>
                                <m:e>
                                  <m:sSub>
                                    <m:sSubPr>
                                      <m:ctrlPr>
                                        <a:rPr lang="en-US" altLang="ko-KR" sz="2400" i="1">
                                          <a:latin typeface="Cambria Math" panose="02040503050406030204" pitchFamily="18" charset="0"/>
                                          <a:ea typeface="나눔스퀘어OTF ExtraBold" panose="020B0600000101010101" pitchFamily="34" charset="-127"/>
                                        </a:rPr>
                                      </m:ctrlPr>
                                    </m:sSubPr>
                                    <m:e>
                                      <m:r>
                                        <a:rPr lang="en-US" altLang="ko-KR" sz="2400" i="1">
                                          <a:latin typeface="Cambria Math" panose="02040503050406030204" pitchFamily="18" charset="0"/>
                                          <a:ea typeface="나눔스퀘어OTF ExtraBold" panose="020B0600000101010101" pitchFamily="34" charset="-127"/>
                                        </a:rPr>
                                        <m:t>𝑦</m:t>
                                      </m:r>
                                    </m:e>
                                    <m:sub>
                                      <m:r>
                                        <a:rPr lang="en-US" altLang="ko-KR" sz="2400" i="1">
                                          <a:latin typeface="Cambria Math" panose="02040503050406030204" pitchFamily="18" charset="0"/>
                                          <a:ea typeface="나눔스퀘어OTF ExtraBold" panose="020B0600000101010101" pitchFamily="34" charset="-127"/>
                                        </a:rPr>
                                        <m:t>𝑖</m:t>
                                      </m:r>
                                    </m:sub>
                                  </m:sSub>
                                  <m:r>
                                    <a:rPr lang="en-US" altLang="ko-KR" sz="2400" i="1">
                                      <a:latin typeface="Cambria Math" panose="02040503050406030204" pitchFamily="18" charset="0"/>
                                      <a:ea typeface="나눔스퀘어OTF ExtraBold" panose="020B0600000101010101" pitchFamily="34" charset="-127"/>
                                    </a:rPr>
                                    <m:t> −</m:t>
                                  </m:r>
                                  <m:r>
                                    <a:rPr lang="en-US" altLang="ko-KR" sz="2400" i="1">
                                      <a:latin typeface="Cambria Math" panose="02040503050406030204" pitchFamily="18" charset="0"/>
                                      <a:ea typeface="나눔스퀘어OTF ExtraBold" panose="020B0600000101010101" pitchFamily="34" charset="-127"/>
                                    </a:rPr>
                                    <m:t>𝑓</m:t>
                                  </m:r>
                                  <m:d>
                                    <m:dPr>
                                      <m:ctrlPr>
                                        <a:rPr lang="en-US" altLang="ko-KR" sz="2400" i="1">
                                          <a:latin typeface="Cambria Math" panose="02040503050406030204" pitchFamily="18" charset="0"/>
                                          <a:ea typeface="나눔스퀘어OTF ExtraBold" panose="020B0600000101010101" pitchFamily="34" charset="-127"/>
                                        </a:rPr>
                                      </m:ctrlPr>
                                    </m:dPr>
                                    <m:e>
                                      <m:sSub>
                                        <m:sSubPr>
                                          <m:ctrlPr>
                                            <a:rPr lang="en-US" altLang="ko-KR" sz="2400" i="1">
                                              <a:latin typeface="Cambria Math" panose="02040503050406030204" pitchFamily="18" charset="0"/>
                                              <a:ea typeface="나눔스퀘어OTF ExtraBold" panose="020B0600000101010101" pitchFamily="34" charset="-127"/>
                                            </a:rPr>
                                          </m:ctrlPr>
                                        </m:sSubPr>
                                        <m:e>
                                          <m:r>
                                            <a:rPr lang="en-US" altLang="ko-KR" sz="2400" i="1">
                                              <a:latin typeface="Cambria Math" panose="02040503050406030204" pitchFamily="18" charset="0"/>
                                              <a:ea typeface="나눔스퀘어OTF ExtraBold" panose="020B0600000101010101" pitchFamily="34" charset="-127"/>
                                            </a:rPr>
                                            <m:t>𝑥</m:t>
                                          </m:r>
                                        </m:e>
                                        <m:sub>
                                          <m:r>
                                            <a:rPr lang="en-US" altLang="ko-KR" sz="2400" i="1">
                                              <a:latin typeface="Cambria Math" panose="02040503050406030204" pitchFamily="18" charset="0"/>
                                              <a:ea typeface="나눔스퀘어OTF ExtraBold" panose="020B0600000101010101" pitchFamily="34" charset="-127"/>
                                            </a:rPr>
                                            <m:t>𝑖</m:t>
                                          </m:r>
                                        </m:sub>
                                      </m:sSub>
                                    </m:e>
                                  </m:d>
                                </m:e>
                              </m:d>
                            </m:e>
                            <m:sup>
                              <m:r>
                                <a:rPr lang="en-US" altLang="ko-KR" sz="2400" i="1">
                                  <a:latin typeface="Cambria Math" panose="02040503050406030204" pitchFamily="18" charset="0"/>
                                  <a:ea typeface="나눔스퀘어OTF ExtraBold" panose="020B0600000101010101" pitchFamily="34" charset="-127"/>
                                </a:rPr>
                                <m:t>2</m:t>
                              </m:r>
                            </m:sup>
                          </m:sSup>
                        </m:e>
                      </m:nary>
                    </m:oMath>
                  </m:oMathPara>
                </a14:m>
                <a:endParaRPr lang="en-US" altLang="ko-KR" sz="4000" dirty="0">
                  <a:latin typeface="나눔스퀘어OTF ExtraBold" panose="020B0600000101010101" pitchFamily="34" charset="-127"/>
                  <a:ea typeface="나눔스퀘어OTF ExtraBold" panose="020B0600000101010101" pitchFamily="34" charset="-127"/>
                </a:endParaRPr>
              </a:p>
              <a:p>
                <a:endParaRPr lang="ko-KR" altLang="en-US" sz="3200" dirty="0">
                  <a:latin typeface="나눔스퀘어OTF ExtraBold" panose="020B0600000101010101" pitchFamily="34" charset="-127"/>
                  <a:ea typeface="나눔스퀘어OTF ExtraBold" panose="020B0600000101010101" pitchFamily="34" charset="-127"/>
                </a:endParaRPr>
              </a:p>
            </p:txBody>
          </p:sp>
        </mc:Choice>
        <mc:Fallback xmlns="">
          <p:sp>
            <p:nvSpPr>
              <p:cNvPr id="17" name="TextBox 16">
                <a:extLst>
                  <a:ext uri="{FF2B5EF4-FFF2-40B4-BE49-F238E27FC236}">
                    <a16:creationId xmlns:a16="http://schemas.microsoft.com/office/drawing/2014/main" id="{77F1F5EA-7421-F732-7EB1-3A45B0214B73}"/>
                  </a:ext>
                </a:extLst>
              </p:cNvPr>
              <p:cNvSpPr txBox="1">
                <a:spLocks noRot="1" noChangeAspect="1" noMove="1" noResize="1" noEditPoints="1" noAdjustHandles="1" noChangeArrowheads="1" noChangeShapeType="1" noTextEdit="1"/>
              </p:cNvSpPr>
              <p:nvPr/>
            </p:nvSpPr>
            <p:spPr>
              <a:xfrm>
                <a:off x="-948292" y="2827851"/>
                <a:ext cx="7696202" cy="260257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665C0AD-068A-4474-FCA7-FF26B5B08D7D}"/>
                  </a:ext>
                </a:extLst>
              </p:cNvPr>
              <p:cNvSpPr txBox="1"/>
              <p:nvPr/>
            </p:nvSpPr>
            <p:spPr>
              <a:xfrm>
                <a:off x="8816156" y="1928533"/>
                <a:ext cx="9144000" cy="4585871"/>
              </a:xfrm>
              <a:prstGeom prst="rect">
                <a:avLst/>
              </a:prstGeom>
              <a:noFill/>
            </p:spPr>
            <p:txBody>
              <a:bodyPr wrap="square" rtlCol="0">
                <a:spAutoFit/>
              </a:bodyPr>
              <a:lstStyle/>
              <a:p>
                <a:r>
                  <a:rPr lang="en-US" altLang="ko-KR" sz="3600" dirty="0">
                    <a:latin typeface="나눔스퀘어OTF ExtraBold" panose="020B0600000101010101" pitchFamily="34" charset="-127"/>
                    <a:ea typeface="나눔스퀘어OTF ExtraBold" panose="020B0600000101010101" pitchFamily="34" charset="-127"/>
                  </a:rPr>
                  <a:t>But, </a:t>
                </a:r>
              </a:p>
              <a:p>
                <a:r>
                  <a:rPr lang="en-US" altLang="ko-KR" sz="3600" dirty="0">
                    <a:latin typeface="나눔스퀘어OTF ExtraBold" panose="020B0600000101010101" pitchFamily="34" charset="-127"/>
                    <a:ea typeface="나눔스퀘어OTF ExtraBold" panose="020B0600000101010101" pitchFamily="34" charset="-127"/>
                  </a:rPr>
                  <a:t>LS uses Singular Value Decomposition  (SVD),</a:t>
                </a:r>
              </a:p>
              <a:p>
                <a:endParaRPr lang="en-US" altLang="ko-KR" sz="3600" dirty="0">
                  <a:latin typeface="나눔스퀘어OTF ExtraBold" panose="020B0600000101010101" pitchFamily="34" charset="-127"/>
                  <a:ea typeface="나눔스퀘어OTF ExtraBold" panose="020B0600000101010101" pitchFamily="34" charset="-127"/>
                </a:endParaRPr>
              </a:p>
              <a:p>
                <a:r>
                  <a:rPr lang="en-US" altLang="ko-KR" sz="3600" dirty="0">
                    <a:latin typeface="나눔스퀘어OTF ExtraBold" panose="020B0600000101010101" pitchFamily="34" charset="-127"/>
                    <a:ea typeface="나눔스퀘어OTF ExtraBold" panose="020B0600000101010101" pitchFamily="34" charset="-127"/>
                  </a:rPr>
                  <a:t>ODR is repeatedly update parameter </a:t>
                </a:r>
              </a:p>
              <a:p>
                <a:r>
                  <a:rPr lang="en-US" altLang="ko-KR" sz="3600" dirty="0">
                    <a:latin typeface="나눔스퀘어OTF ExtraBold" panose="020B0600000101010101" pitchFamily="34" charset="-127"/>
                    <a:ea typeface="나눔스퀘어OTF ExtraBold" panose="020B0600000101010101" pitchFamily="34" charset="-127"/>
                  </a:rPr>
                  <a:t> to minimize </a:t>
                </a:r>
                <a14:m>
                  <m:oMath xmlns:m="http://schemas.openxmlformats.org/officeDocument/2006/math">
                    <m:sSup>
                      <m:sSupPr>
                        <m:ctrlPr>
                          <a:rPr lang="en-US" altLang="ko-KR" sz="3600" b="0" i="1" smtClean="0">
                            <a:latin typeface="Cambria Math" panose="02040503050406030204" pitchFamily="18" charset="0"/>
                            <a:ea typeface="나눔스퀘어OTF ExtraBold" panose="020B0600000101010101" pitchFamily="34" charset="-127"/>
                          </a:rPr>
                        </m:ctrlPr>
                      </m:sSupPr>
                      <m:e>
                        <m:r>
                          <a:rPr lang="en-US" altLang="ko-KR" sz="3600" b="0" i="1" smtClean="0">
                            <a:latin typeface="Cambria Math" panose="02040503050406030204" pitchFamily="18" charset="0"/>
                            <a:ea typeface="나눔스퀘어OTF ExtraBold" panose="020B0600000101010101" pitchFamily="34" charset="-127"/>
                          </a:rPr>
                          <m:t>𝜒</m:t>
                        </m:r>
                      </m:e>
                      <m:sup>
                        <m:r>
                          <a:rPr lang="en-US" altLang="ko-KR" sz="3600" b="0" i="1" smtClean="0">
                            <a:latin typeface="Cambria Math" panose="02040503050406030204" pitchFamily="18" charset="0"/>
                            <a:ea typeface="나눔스퀘어OTF ExtraBold" panose="020B0600000101010101" pitchFamily="34" charset="-127"/>
                          </a:rPr>
                          <m:t>2</m:t>
                        </m:r>
                      </m:sup>
                    </m:sSup>
                  </m:oMath>
                </a14:m>
                <a:r>
                  <a:rPr lang="en-US" altLang="ko-KR" sz="3600" dirty="0">
                    <a:latin typeface="나눔스퀘어OTF ExtraBold" panose="020B0600000101010101" pitchFamily="34" charset="-127"/>
                    <a:ea typeface="나눔스퀘어OTF ExtraBold" panose="020B0600000101010101" pitchFamily="34" charset="-127"/>
                  </a:rPr>
                  <a:t> </a:t>
                </a:r>
              </a:p>
              <a:p>
                <a:endParaRPr lang="en-US" altLang="ko-KR" sz="3600" dirty="0">
                  <a:latin typeface="나눔스퀘어OTF ExtraBold" panose="020B0600000101010101" pitchFamily="34" charset="-127"/>
                  <a:ea typeface="나눔스퀘어OTF ExtraBold" panose="020B0600000101010101" pitchFamily="34" charset="-127"/>
                </a:endParaRPr>
              </a:p>
              <a:p>
                <a:pPr algn="ctr"/>
                <a14:m>
                  <m:oMathPara xmlns:m="http://schemas.openxmlformats.org/officeDocument/2006/math">
                    <m:oMathParaPr>
                      <m:jc m:val="centerGroup"/>
                    </m:oMathParaPr>
                    <m:oMath xmlns:m="http://schemas.openxmlformats.org/officeDocument/2006/math">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𝒇</m:t>
                      </m:r>
                      <m:d>
                        <m:dPr>
                          <m:ctrlPr>
                            <a:rPr lang="en-US" altLang="ko-KR" sz="4000" b="1" i="1">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dPr>
                        <m:e>
                          <m:sSub>
                            <m:sSubPr>
                              <m:ctrlPr>
                                <a:rPr lang="en-US" altLang="ko-KR" sz="4000" b="1" i="1">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bPr>
                            <m:e>
                              <m:r>
                                <a:rPr lang="en-US" altLang="ko-KR" sz="4000" b="1" i="1">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𝒙</m:t>
                              </m:r>
                            </m:e>
                            <m:sub>
                              <m:r>
                                <a:rPr lang="en-US" altLang="ko-KR" sz="4000" b="1" i="1">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𝒊</m:t>
                              </m:r>
                            </m:sub>
                          </m:sSub>
                        </m:e>
                      </m:d>
                      <m:r>
                        <a:rPr lang="en-US" altLang="ko-KR" sz="4000" b="1"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 </m:t>
                      </m:r>
                      <m:r>
                        <a:rPr lang="en-US" altLang="ko-KR" sz="40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ko-KR" sz="40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𝒈</m:t>
                      </m:r>
                      <m:r>
                        <a:rPr lang="en-US" altLang="ko-KR" sz="40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b>
                        <m:sSubPr>
                          <m:ctrlPr>
                            <a:rPr lang="en-US" altLang="ko-KR" sz="40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n-US" altLang="ko-KR" sz="40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𝒙</m:t>
                          </m:r>
                        </m:e>
                        <m:sub>
                          <m:r>
                            <a:rPr lang="en-US" altLang="ko-KR" sz="40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𝒊</m:t>
                          </m:r>
                        </m:sub>
                      </m:sSub>
                      <m:r>
                        <a:rPr lang="en-US" altLang="ko-KR" sz="40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m:oMathPara>
                </a14:m>
                <a:endParaRPr lang="ko-KR" altLang="en-US" sz="4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mc:Choice>
        <mc:Fallback xmlns="">
          <p:sp>
            <p:nvSpPr>
              <p:cNvPr id="18" name="TextBox 17">
                <a:extLst>
                  <a:ext uri="{FF2B5EF4-FFF2-40B4-BE49-F238E27FC236}">
                    <a16:creationId xmlns:a16="http://schemas.microsoft.com/office/drawing/2014/main" id="{D665C0AD-068A-4474-FCA7-FF26B5B08D7D}"/>
                  </a:ext>
                </a:extLst>
              </p:cNvPr>
              <p:cNvSpPr txBox="1">
                <a:spLocks noRot="1" noChangeAspect="1" noMove="1" noResize="1" noEditPoints="1" noAdjustHandles="1" noChangeArrowheads="1" noChangeShapeType="1" noTextEdit="1"/>
              </p:cNvSpPr>
              <p:nvPr/>
            </p:nvSpPr>
            <p:spPr>
              <a:xfrm>
                <a:off x="8816156" y="1928533"/>
                <a:ext cx="9144000" cy="4585871"/>
              </a:xfrm>
              <a:prstGeom prst="rect">
                <a:avLst/>
              </a:prstGeom>
              <a:blipFill>
                <a:blip r:embed="rId4"/>
                <a:stretch>
                  <a:fillRect l="-2000" t="-19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95CD33-6297-B017-65F0-6A5208F507D1}"/>
                  </a:ext>
                </a:extLst>
              </p:cNvPr>
              <p:cNvSpPr txBox="1"/>
              <p:nvPr/>
            </p:nvSpPr>
            <p:spPr>
              <a:xfrm>
                <a:off x="322107" y="5250822"/>
                <a:ext cx="7581219" cy="3512115"/>
              </a:xfrm>
              <a:prstGeom prst="rect">
                <a:avLst/>
              </a:prstGeom>
              <a:noFill/>
            </p:spPr>
            <p:txBody>
              <a:bodyPr wrap="square" rtlCol="0">
                <a:spAutoFit/>
              </a:bodyPr>
              <a:lstStyle/>
              <a:p>
                <a:endParaRPr lang="en-US" altLang="ko-KR" sz="4000" dirty="0">
                  <a:latin typeface="나눔스퀘어OTF ExtraBold" panose="020B0600000101010101" pitchFamily="34" charset="-127"/>
                  <a:ea typeface="나눔스퀘어OTF ExtraBold" panose="020B0600000101010101" pitchFamily="34" charset="-127"/>
                </a:endParaRPr>
              </a:p>
              <a:p>
                <a:pPr algn="ctr"/>
                <a:r>
                  <a:rPr lang="en-US" altLang="ko-KR" sz="4000" dirty="0">
                    <a:latin typeface="나눔스퀘어OTF ExtraBold" panose="020B0600000101010101" pitchFamily="34" charset="-127"/>
                    <a:ea typeface="나눔스퀘어OTF ExtraBold" panose="020B0600000101010101" pitchFamily="34" charset="-127"/>
                  </a:rPr>
                  <a:t>ODR </a:t>
                </a:r>
                <a:r>
                  <a:rPr lang="en-US" altLang="ko-KR" sz="2800" dirty="0">
                    <a:latin typeface="나눔스퀘어OTF ExtraBold" panose="020B0600000101010101" pitchFamily="34" charset="-127"/>
                    <a:ea typeface="나눔스퀘어OTF ExtraBold" panose="020B0600000101010101" pitchFamily="34" charset="-127"/>
                  </a:rPr>
                  <a:t>(Orthogonal Distance Regression)</a:t>
                </a:r>
                <a:endParaRPr lang="en-US" altLang="ko-KR" sz="4000" dirty="0">
                  <a:latin typeface="나눔스퀘어OTF ExtraBold" panose="020B0600000101010101" pitchFamily="34" charset="-127"/>
                  <a:ea typeface="나눔스퀘어OTF ExtraBold" panose="020B0600000101010101" pitchFamily="34" charset="-127"/>
                </a:endParaRPr>
              </a:p>
              <a:p>
                <a:pPr/>
                <a14:m>
                  <m:oMathPara xmlns:m="http://schemas.openxmlformats.org/officeDocument/2006/math">
                    <m:oMathParaPr>
                      <m:jc m:val="centerGroup"/>
                    </m:oMathParaPr>
                    <m:oMath xmlns:m="http://schemas.openxmlformats.org/officeDocument/2006/math">
                      <m:sSubSup>
                        <m:sSubSupPr>
                          <m:ctrlPr>
                            <a:rPr lang="en-US" altLang="ko-KR" sz="2400" b="0" i="1" smtClean="0">
                              <a:latin typeface="Cambria Math" panose="02040503050406030204" pitchFamily="18" charset="0"/>
                              <a:ea typeface="나눔스퀘어OTF ExtraBold" panose="020B0600000101010101" pitchFamily="34" charset="-127"/>
                            </a:rPr>
                          </m:ctrlPr>
                        </m:sSubSupPr>
                        <m:e>
                          <m:r>
                            <a:rPr lang="en-US" altLang="ko-KR" sz="2400" b="0" i="1" smtClean="0">
                              <a:latin typeface="Cambria Math" panose="02040503050406030204" pitchFamily="18" charset="0"/>
                              <a:ea typeface="나눔스퀘어OTF ExtraBold" panose="020B0600000101010101" pitchFamily="34" charset="-127"/>
                            </a:rPr>
                            <m:t>𝜒</m:t>
                          </m:r>
                        </m:e>
                        <m:sub>
                          <m:r>
                            <a:rPr lang="en-US" altLang="ko-KR" sz="2400" b="0" i="1" smtClean="0">
                              <a:latin typeface="Cambria Math" panose="02040503050406030204" pitchFamily="18" charset="0"/>
                              <a:ea typeface="나눔스퀘어OTF ExtraBold" panose="020B0600000101010101" pitchFamily="34" charset="-127"/>
                            </a:rPr>
                            <m:t>𝑂𝐷𝑅</m:t>
                          </m:r>
                        </m:sub>
                        <m:sup>
                          <m:r>
                            <a:rPr lang="en-US" altLang="ko-KR" sz="2400" b="0" i="1" smtClean="0">
                              <a:latin typeface="Cambria Math" panose="02040503050406030204" pitchFamily="18" charset="0"/>
                              <a:ea typeface="나눔스퀘어OTF ExtraBold" panose="020B0600000101010101" pitchFamily="34" charset="-127"/>
                            </a:rPr>
                            <m:t>2</m:t>
                          </m:r>
                        </m:sup>
                      </m:sSubSup>
                      <m:r>
                        <a:rPr lang="en-US" altLang="ko-KR" sz="2400" b="0" i="1" smtClean="0">
                          <a:latin typeface="Cambria Math" panose="02040503050406030204" pitchFamily="18" charset="0"/>
                          <a:ea typeface="나눔스퀘어OTF ExtraBold" panose="020B0600000101010101" pitchFamily="34" charset="-127"/>
                        </a:rPr>
                        <m:t>=</m:t>
                      </m:r>
                      <m:nary>
                        <m:naryPr>
                          <m:chr m:val="∑"/>
                          <m:subHide m:val="on"/>
                          <m:supHide m:val="on"/>
                          <m:ctrlPr>
                            <a:rPr lang="en-US" altLang="ko-KR" sz="2400" b="0" i="1" smtClean="0">
                              <a:latin typeface="Cambria Math" panose="02040503050406030204" pitchFamily="18" charset="0"/>
                              <a:ea typeface="나눔스퀘어OTF ExtraBold" panose="020B0600000101010101" pitchFamily="34" charset="-127"/>
                            </a:rPr>
                          </m:ctrlPr>
                        </m:naryPr>
                        <m:sub/>
                        <m:sup/>
                        <m:e>
                          <m:f>
                            <m:fPr>
                              <m:ctrlPr>
                                <a:rPr lang="en-US" altLang="ko-KR" sz="2400" b="0" i="1" smtClean="0">
                                  <a:latin typeface="Cambria Math" panose="02040503050406030204" pitchFamily="18" charset="0"/>
                                  <a:ea typeface="나눔스퀘어OTF ExtraBold" panose="020B0600000101010101" pitchFamily="34" charset="-127"/>
                                </a:rPr>
                              </m:ctrlPr>
                            </m:fPr>
                            <m:num>
                              <m:sSup>
                                <m:sSupPr>
                                  <m:ctrlPr>
                                    <a:rPr lang="en-US" altLang="ko-KR" sz="2400" b="0" i="1" smtClean="0">
                                      <a:latin typeface="Cambria Math" panose="02040503050406030204" pitchFamily="18" charset="0"/>
                                      <a:ea typeface="나눔스퀘어OTF ExtraBold" panose="020B0600000101010101" pitchFamily="34" charset="-127"/>
                                    </a:rPr>
                                  </m:ctrlPr>
                                </m:sSupPr>
                                <m:e>
                                  <m:d>
                                    <m:dPr>
                                      <m:ctrlPr>
                                        <a:rPr lang="en-US" altLang="ko-KR" sz="2400" b="0" i="1" smtClean="0">
                                          <a:latin typeface="Cambria Math" panose="02040503050406030204" pitchFamily="18" charset="0"/>
                                          <a:ea typeface="나눔스퀘어OTF ExtraBold" panose="020B0600000101010101" pitchFamily="34" charset="-127"/>
                                        </a:rPr>
                                      </m:ctrlPr>
                                    </m:dPr>
                                    <m:e>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𝑦</m:t>
                                          </m:r>
                                        </m:e>
                                        <m:sub>
                                          <m:r>
                                            <a:rPr lang="en-US" altLang="ko-KR" sz="2400" b="0" i="1" smtClean="0">
                                              <a:latin typeface="Cambria Math" panose="02040503050406030204" pitchFamily="18" charset="0"/>
                                              <a:ea typeface="나눔스퀘어OTF ExtraBold" panose="020B0600000101010101" pitchFamily="34" charset="-127"/>
                                            </a:rPr>
                                            <m:t>𝑖</m:t>
                                          </m:r>
                                        </m:sub>
                                      </m:sSub>
                                      <m:r>
                                        <a:rPr lang="en-US" altLang="ko-KR" sz="2400" b="0" i="1" smtClean="0">
                                          <a:latin typeface="Cambria Math" panose="02040503050406030204" pitchFamily="18" charset="0"/>
                                          <a:ea typeface="나눔스퀘어OTF ExtraBold" panose="020B0600000101010101" pitchFamily="34" charset="-127"/>
                                        </a:rPr>
                                        <m:t> −</m:t>
                                      </m:r>
                                      <m:r>
                                        <a:rPr lang="en-US" altLang="ko-KR" sz="2400" b="0" i="1" smtClean="0">
                                          <a:latin typeface="Cambria Math" panose="02040503050406030204" pitchFamily="18" charset="0"/>
                                          <a:ea typeface="나눔스퀘어OTF ExtraBold" panose="020B0600000101010101" pitchFamily="34" charset="-127"/>
                                        </a:rPr>
                                        <m:t>𝑔</m:t>
                                      </m:r>
                                      <m:d>
                                        <m:dPr>
                                          <m:ctrlPr>
                                            <a:rPr lang="en-US" altLang="ko-KR" sz="2400" b="0" i="1" smtClean="0">
                                              <a:latin typeface="Cambria Math" panose="02040503050406030204" pitchFamily="18" charset="0"/>
                                              <a:ea typeface="나눔스퀘어OTF ExtraBold" panose="020B0600000101010101" pitchFamily="34" charset="-127"/>
                                            </a:rPr>
                                          </m:ctrlPr>
                                        </m:dPr>
                                        <m:e>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𝑥</m:t>
                                              </m:r>
                                            </m:e>
                                            <m:sub>
                                              <m:r>
                                                <a:rPr lang="en-US" altLang="ko-KR" sz="2400" b="0" i="1" smtClean="0">
                                                  <a:latin typeface="Cambria Math" panose="02040503050406030204" pitchFamily="18" charset="0"/>
                                                  <a:ea typeface="나눔스퀘어OTF ExtraBold" panose="020B0600000101010101" pitchFamily="34" charset="-127"/>
                                                </a:rPr>
                                                <m:t>𝑖</m:t>
                                              </m:r>
                                            </m:sub>
                                          </m:sSub>
                                        </m:e>
                                      </m:d>
                                    </m:e>
                                  </m:d>
                                </m:e>
                                <m:sup>
                                  <m:r>
                                    <a:rPr lang="en-US" altLang="ko-KR" sz="2400" b="0" i="1" smtClean="0">
                                      <a:latin typeface="Cambria Math" panose="02040503050406030204" pitchFamily="18" charset="0"/>
                                      <a:ea typeface="나눔스퀘어OTF ExtraBold" panose="020B0600000101010101" pitchFamily="34" charset="-127"/>
                                    </a:rPr>
                                    <m:t>2</m:t>
                                  </m:r>
                                </m:sup>
                              </m:sSup>
                            </m:num>
                            <m:den>
                              <m:sSubSup>
                                <m:sSubSupPr>
                                  <m:ctrlPr>
                                    <a:rPr lang="en-US" altLang="ko-KR" sz="2400" b="0" i="1" smtClean="0">
                                      <a:latin typeface="Cambria Math" panose="02040503050406030204" pitchFamily="18" charset="0"/>
                                      <a:ea typeface="나눔스퀘어OTF ExtraBold" panose="020B0600000101010101" pitchFamily="34" charset="-127"/>
                                    </a:rPr>
                                  </m:ctrlPr>
                                </m:sSubSupPr>
                                <m:e>
                                  <m:r>
                                    <a:rPr lang="en-US" altLang="ko-KR" sz="2400" b="0" i="1" smtClean="0">
                                      <a:latin typeface="Cambria Math" panose="02040503050406030204" pitchFamily="18" charset="0"/>
                                      <a:ea typeface="나눔스퀘어OTF ExtraBold" panose="020B0600000101010101" pitchFamily="34" charset="-127"/>
                                    </a:rPr>
                                    <m:t>𝜎</m:t>
                                  </m:r>
                                </m:e>
                                <m:sub>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𝑦</m:t>
                                      </m:r>
                                    </m:e>
                                    <m:sub>
                                      <m:r>
                                        <a:rPr lang="en-US" altLang="ko-KR" sz="2400" b="0" i="1" smtClean="0">
                                          <a:latin typeface="Cambria Math" panose="02040503050406030204" pitchFamily="18" charset="0"/>
                                          <a:ea typeface="나눔스퀘어OTF ExtraBold" panose="020B0600000101010101" pitchFamily="34" charset="-127"/>
                                        </a:rPr>
                                        <m:t>𝑖</m:t>
                                      </m:r>
                                    </m:sub>
                                  </m:sSub>
                                </m:sub>
                                <m:sup>
                                  <m:r>
                                    <a:rPr lang="en-US" altLang="ko-KR" sz="2400" b="0" i="1" smtClean="0">
                                      <a:latin typeface="Cambria Math" panose="02040503050406030204" pitchFamily="18" charset="0"/>
                                      <a:ea typeface="나눔스퀘어OTF ExtraBold" panose="020B0600000101010101" pitchFamily="34" charset="-127"/>
                                    </a:rPr>
                                    <m:t>2</m:t>
                                  </m:r>
                                </m:sup>
                              </m:sSubSup>
                              <m:r>
                                <a:rPr lang="en-US" altLang="ko-KR" sz="2400" b="0" i="1" smtClean="0">
                                  <a:latin typeface="Cambria Math" panose="02040503050406030204" pitchFamily="18" charset="0"/>
                                  <a:ea typeface="나눔스퀘어OTF ExtraBold" panose="020B0600000101010101" pitchFamily="34" charset="-127"/>
                                </a:rPr>
                                <m:t>+</m:t>
                              </m:r>
                              <m:sSubSup>
                                <m:sSubSupPr>
                                  <m:ctrlPr>
                                    <a:rPr lang="en-US" altLang="ko-KR" sz="2400" b="0" i="1" smtClean="0">
                                      <a:latin typeface="Cambria Math" panose="02040503050406030204" pitchFamily="18" charset="0"/>
                                      <a:ea typeface="나눔스퀘어OTF ExtraBold" panose="020B0600000101010101" pitchFamily="34" charset="-127"/>
                                    </a:rPr>
                                  </m:ctrlPr>
                                </m:sSubSupPr>
                                <m:e>
                                  <m:r>
                                    <a:rPr lang="en-US" altLang="ko-KR" sz="2400" b="0" i="1" smtClean="0">
                                      <a:latin typeface="Cambria Math" panose="02040503050406030204" pitchFamily="18" charset="0"/>
                                      <a:ea typeface="나눔스퀘어OTF ExtraBold" panose="020B0600000101010101" pitchFamily="34" charset="-127"/>
                                    </a:rPr>
                                    <m:t>𝜎</m:t>
                                  </m:r>
                                </m:e>
                                <m:sub>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𝑥</m:t>
                                      </m:r>
                                    </m:e>
                                    <m:sub>
                                      <m:r>
                                        <a:rPr lang="en-US" altLang="ko-KR" sz="2400" b="0" i="1" smtClean="0">
                                          <a:latin typeface="Cambria Math" panose="02040503050406030204" pitchFamily="18" charset="0"/>
                                          <a:ea typeface="나눔스퀘어OTF ExtraBold" panose="020B0600000101010101" pitchFamily="34" charset="-127"/>
                                        </a:rPr>
                                        <m:t>𝑖</m:t>
                                      </m:r>
                                    </m:sub>
                                  </m:sSub>
                                </m:sub>
                                <m:sup>
                                  <m:r>
                                    <a:rPr lang="en-US" altLang="ko-KR" sz="2400" b="0" i="1" smtClean="0">
                                      <a:latin typeface="Cambria Math" panose="02040503050406030204" pitchFamily="18" charset="0"/>
                                      <a:ea typeface="나눔스퀘어OTF ExtraBold" panose="020B0600000101010101" pitchFamily="34" charset="-127"/>
                                    </a:rPr>
                                    <m:t>2</m:t>
                                  </m:r>
                                </m:sup>
                              </m:sSubSup>
                              <m:r>
                                <a:rPr lang="en-US" altLang="ko-KR" sz="2400" b="0" i="1" smtClean="0">
                                  <a:latin typeface="Cambria Math" panose="02040503050406030204" pitchFamily="18" charset="0"/>
                                  <a:ea typeface="나눔스퀘어OTF ExtraBold" panose="020B0600000101010101" pitchFamily="34" charset="-127"/>
                                </a:rPr>
                                <m:t>[</m:t>
                              </m:r>
                              <m:r>
                                <a:rPr lang="en-US" altLang="ko-KR" sz="2400" b="0" i="1" smtClean="0">
                                  <a:latin typeface="Cambria Math" panose="02040503050406030204" pitchFamily="18" charset="0"/>
                                  <a:ea typeface="나눔스퀘어OTF ExtraBold" panose="020B0600000101010101" pitchFamily="34" charset="-127"/>
                                </a:rPr>
                                <m:t>𝑔</m:t>
                              </m:r>
                              <m:r>
                                <a:rPr lang="en-US" altLang="ko-KR" sz="2400" b="0" i="1" smtClean="0">
                                  <a:latin typeface="Cambria Math" panose="02040503050406030204" pitchFamily="18" charset="0"/>
                                  <a:ea typeface="나눔스퀘어OTF ExtraBold" panose="020B0600000101010101" pitchFamily="34" charset="-127"/>
                                </a:rPr>
                                <m:t>′(</m:t>
                              </m:r>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𝑥</m:t>
                                  </m:r>
                                </m:e>
                                <m:sub>
                                  <m:r>
                                    <a:rPr lang="en-US" altLang="ko-KR" sz="2400" b="0" i="1" smtClean="0">
                                      <a:latin typeface="Cambria Math" panose="02040503050406030204" pitchFamily="18" charset="0"/>
                                      <a:ea typeface="나눔스퀘어OTF ExtraBold" panose="020B0600000101010101" pitchFamily="34" charset="-127"/>
                                    </a:rPr>
                                    <m:t>𝑖</m:t>
                                  </m:r>
                                </m:sub>
                              </m:sSub>
                              <m:r>
                                <a:rPr lang="en-US" altLang="ko-KR" sz="2400" b="0" i="1" smtClean="0">
                                  <a:latin typeface="Cambria Math" panose="02040503050406030204" pitchFamily="18" charset="0"/>
                                  <a:ea typeface="나눔스퀘어OTF ExtraBold" panose="020B0600000101010101" pitchFamily="34" charset="-127"/>
                                </a:rPr>
                                <m:t>)] </m:t>
                              </m:r>
                            </m:den>
                          </m:f>
                        </m:e>
                      </m:nary>
                    </m:oMath>
                  </m:oMathPara>
                </a14:m>
                <a:endParaRPr lang="en-US" altLang="ko-KR" sz="4000" dirty="0">
                  <a:latin typeface="나눔스퀘어OTF ExtraBold" panose="020B0600000101010101" pitchFamily="34" charset="-127"/>
                  <a:ea typeface="나눔스퀘어OTF ExtraBold" panose="020B0600000101010101" pitchFamily="34" charset="-127"/>
                </a:endParaRPr>
              </a:p>
              <a:p>
                <a:pPr>
                  <a:lnSpc>
                    <a:spcPct val="150000"/>
                  </a:lnSpc>
                </a:pPr>
                <a:r>
                  <a:rPr lang="en-US" altLang="ko-KR" sz="2400" dirty="0">
                    <a:latin typeface="나눔스퀘어OTF ExtraBold" panose="020B0600000101010101" pitchFamily="34" charset="-127"/>
                    <a:ea typeface="나눔스퀘어OTF ExtraBold" panose="020B0600000101010101" pitchFamily="34" charset="-127"/>
                  </a:rPr>
                  <a:t>ODR method is useful if two variables have errors</a:t>
                </a:r>
                <a:endParaRPr lang="ko-KR" altLang="en-US" sz="2400" dirty="0"/>
              </a:p>
              <a:p>
                <a:endParaRPr lang="ko-KR" altLang="en-US" sz="4000" dirty="0">
                  <a:latin typeface="나눔스퀘어OTF ExtraBold" panose="020B0600000101010101" pitchFamily="34" charset="-127"/>
                  <a:ea typeface="나눔스퀘어OTF ExtraBold" panose="020B0600000101010101" pitchFamily="34" charset="-127"/>
                </a:endParaRPr>
              </a:p>
            </p:txBody>
          </p:sp>
        </mc:Choice>
        <mc:Fallback xmlns="">
          <p:sp>
            <p:nvSpPr>
              <p:cNvPr id="10" name="TextBox 9">
                <a:extLst>
                  <a:ext uri="{FF2B5EF4-FFF2-40B4-BE49-F238E27FC236}">
                    <a16:creationId xmlns:a16="http://schemas.microsoft.com/office/drawing/2014/main" id="{B895CD33-6297-B017-65F0-6A5208F507D1}"/>
                  </a:ext>
                </a:extLst>
              </p:cNvPr>
              <p:cNvSpPr txBox="1">
                <a:spLocks noRot="1" noChangeAspect="1" noMove="1" noResize="1" noEditPoints="1" noAdjustHandles="1" noChangeArrowheads="1" noChangeShapeType="1" noTextEdit="1"/>
              </p:cNvSpPr>
              <p:nvPr/>
            </p:nvSpPr>
            <p:spPr>
              <a:xfrm>
                <a:off x="322107" y="5250822"/>
                <a:ext cx="7581219" cy="3512115"/>
              </a:xfrm>
              <a:prstGeom prst="rect">
                <a:avLst/>
              </a:prstGeom>
              <a:blipFill>
                <a:blip r:embed="rId5"/>
                <a:stretch>
                  <a:fillRect l="-1287"/>
                </a:stretch>
              </a:blipFill>
            </p:spPr>
            <p:txBody>
              <a:bodyPr/>
              <a:lstStyle/>
              <a:p>
                <a:r>
                  <a:rPr lang="ko-KR" altLang="en-US">
                    <a:noFill/>
                  </a:rPr>
                  <a:t> </a:t>
                </a:r>
              </a:p>
            </p:txBody>
          </p:sp>
        </mc:Fallback>
      </mc:AlternateContent>
      <p:sp>
        <p:nvSpPr>
          <p:cNvPr id="11" name="화살표: 아래쪽 10">
            <a:extLst>
              <a:ext uri="{FF2B5EF4-FFF2-40B4-BE49-F238E27FC236}">
                <a16:creationId xmlns:a16="http://schemas.microsoft.com/office/drawing/2014/main" id="{7BC83C54-D424-5E77-F17C-419CA2ED6559}"/>
              </a:ext>
            </a:extLst>
          </p:cNvPr>
          <p:cNvSpPr/>
          <p:nvPr/>
        </p:nvSpPr>
        <p:spPr>
          <a:xfrm rot="16200000">
            <a:off x="7711922" y="6889978"/>
            <a:ext cx="914400" cy="73214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3A93AC-6A11-6D11-CB6A-6C706FD71FAE}"/>
                  </a:ext>
                </a:extLst>
              </p:cNvPr>
              <p:cNvSpPr txBox="1"/>
              <p:nvPr/>
            </p:nvSpPr>
            <p:spPr>
              <a:xfrm>
                <a:off x="8062498" y="6675427"/>
                <a:ext cx="9144000" cy="9866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2400" b="0" i="1" smtClean="0">
                              <a:latin typeface="Cambria Math" panose="02040503050406030204" pitchFamily="18" charset="0"/>
                              <a:ea typeface="나눔스퀘어OTF ExtraBold" panose="020B0600000101010101" pitchFamily="34" charset="-127"/>
                            </a:rPr>
                          </m:ctrlPr>
                        </m:sSubSupPr>
                        <m:e>
                          <m:r>
                            <a:rPr lang="en-US" altLang="ko-KR" sz="2400" b="0" i="1" smtClean="0">
                              <a:latin typeface="Cambria Math" panose="02040503050406030204" pitchFamily="18" charset="0"/>
                              <a:ea typeface="나눔스퀘어OTF ExtraBold" panose="020B0600000101010101" pitchFamily="34" charset="-127"/>
                            </a:rPr>
                            <m:t>𝜒</m:t>
                          </m:r>
                        </m:e>
                        <m:sub>
                          <m:r>
                            <a:rPr lang="en-US" altLang="ko-KR" sz="2400" b="0" i="1" smtClean="0">
                              <a:latin typeface="Cambria Math" panose="02040503050406030204" pitchFamily="18" charset="0"/>
                              <a:ea typeface="나눔스퀘어OTF ExtraBold" panose="020B0600000101010101" pitchFamily="34" charset="-127"/>
                            </a:rPr>
                            <m:t>𝑂𝐷𝑅</m:t>
                          </m:r>
                        </m:sub>
                        <m:sup>
                          <m:r>
                            <a:rPr lang="en-US" altLang="ko-KR" sz="2400" b="0" i="1" smtClean="0">
                              <a:latin typeface="Cambria Math" panose="02040503050406030204" pitchFamily="18" charset="0"/>
                              <a:ea typeface="나눔스퀘어OTF ExtraBold" panose="020B0600000101010101" pitchFamily="34" charset="-127"/>
                            </a:rPr>
                            <m:t>2</m:t>
                          </m:r>
                        </m:sup>
                      </m:sSubSup>
                      <m:r>
                        <a:rPr lang="en-US" altLang="ko-KR" sz="2400" b="0" i="1" smtClean="0">
                          <a:latin typeface="Cambria Math" panose="02040503050406030204" pitchFamily="18" charset="0"/>
                          <a:ea typeface="나눔스퀘어OTF ExtraBold" panose="020B0600000101010101" pitchFamily="34" charset="-127"/>
                        </a:rPr>
                        <m:t>≃</m:t>
                      </m:r>
                      <m:nary>
                        <m:naryPr>
                          <m:chr m:val="∑"/>
                          <m:subHide m:val="on"/>
                          <m:supHide m:val="on"/>
                          <m:ctrlPr>
                            <a:rPr lang="en-US" altLang="ko-KR" sz="2400" b="0" i="1" smtClean="0">
                              <a:latin typeface="Cambria Math" panose="02040503050406030204" pitchFamily="18" charset="0"/>
                              <a:ea typeface="나눔스퀘어OTF ExtraBold" panose="020B0600000101010101" pitchFamily="34" charset="-127"/>
                            </a:rPr>
                          </m:ctrlPr>
                        </m:naryPr>
                        <m:sub/>
                        <m:sup/>
                        <m:e>
                          <m:sSup>
                            <m:sSupPr>
                              <m:ctrlPr>
                                <a:rPr lang="en-US" altLang="ko-KR" sz="2400" i="1">
                                  <a:latin typeface="Cambria Math" panose="02040503050406030204" pitchFamily="18" charset="0"/>
                                  <a:ea typeface="나눔스퀘어OTF ExtraBold" panose="020B0600000101010101" pitchFamily="34" charset="-127"/>
                                </a:rPr>
                              </m:ctrlPr>
                            </m:sSupPr>
                            <m:e>
                              <m:d>
                                <m:dPr>
                                  <m:ctrlPr>
                                    <a:rPr lang="en-US" altLang="ko-KR" sz="2400" i="1">
                                      <a:latin typeface="Cambria Math" panose="02040503050406030204" pitchFamily="18" charset="0"/>
                                      <a:ea typeface="나눔스퀘어OTF ExtraBold" panose="020B0600000101010101" pitchFamily="34" charset="-127"/>
                                    </a:rPr>
                                  </m:ctrlPr>
                                </m:dPr>
                                <m:e>
                                  <m:sSub>
                                    <m:sSubPr>
                                      <m:ctrlPr>
                                        <a:rPr lang="en-US" altLang="ko-KR" sz="2400" i="1">
                                          <a:latin typeface="Cambria Math" panose="02040503050406030204" pitchFamily="18" charset="0"/>
                                          <a:ea typeface="나눔스퀘어OTF ExtraBold" panose="020B0600000101010101" pitchFamily="34" charset="-127"/>
                                        </a:rPr>
                                      </m:ctrlPr>
                                    </m:sSubPr>
                                    <m:e>
                                      <m:r>
                                        <a:rPr lang="en-US" altLang="ko-KR" sz="2400" i="1">
                                          <a:latin typeface="Cambria Math" panose="02040503050406030204" pitchFamily="18" charset="0"/>
                                          <a:ea typeface="나눔스퀘어OTF ExtraBold" panose="020B0600000101010101" pitchFamily="34" charset="-127"/>
                                        </a:rPr>
                                        <m:t>𝑦</m:t>
                                      </m:r>
                                    </m:e>
                                    <m:sub>
                                      <m:r>
                                        <a:rPr lang="en-US" altLang="ko-KR" sz="2400" i="1">
                                          <a:latin typeface="Cambria Math" panose="02040503050406030204" pitchFamily="18" charset="0"/>
                                          <a:ea typeface="나눔스퀘어OTF ExtraBold" panose="020B0600000101010101" pitchFamily="34" charset="-127"/>
                                        </a:rPr>
                                        <m:t>𝑖</m:t>
                                      </m:r>
                                    </m:sub>
                                  </m:sSub>
                                  <m:r>
                                    <a:rPr lang="en-US" altLang="ko-KR" sz="2400" i="1">
                                      <a:latin typeface="Cambria Math" panose="02040503050406030204" pitchFamily="18" charset="0"/>
                                      <a:ea typeface="나눔스퀘어OTF ExtraBold" panose="020B0600000101010101" pitchFamily="34" charset="-127"/>
                                    </a:rPr>
                                    <m:t> −</m:t>
                                  </m:r>
                                  <m:r>
                                    <a:rPr lang="en-US" altLang="ko-KR" sz="2400" b="0" i="1" smtClean="0">
                                      <a:latin typeface="Cambria Math" panose="02040503050406030204" pitchFamily="18" charset="0"/>
                                      <a:ea typeface="나눔스퀘어OTF ExtraBold" panose="020B0600000101010101" pitchFamily="34" charset="-127"/>
                                    </a:rPr>
                                    <m:t>𝑔</m:t>
                                  </m:r>
                                  <m:d>
                                    <m:dPr>
                                      <m:ctrlPr>
                                        <a:rPr lang="en-US" altLang="ko-KR" sz="2400" i="1">
                                          <a:latin typeface="Cambria Math" panose="02040503050406030204" pitchFamily="18" charset="0"/>
                                          <a:ea typeface="나눔스퀘어OTF ExtraBold" panose="020B0600000101010101" pitchFamily="34" charset="-127"/>
                                        </a:rPr>
                                      </m:ctrlPr>
                                    </m:dPr>
                                    <m:e>
                                      <m:sSub>
                                        <m:sSubPr>
                                          <m:ctrlPr>
                                            <a:rPr lang="en-US" altLang="ko-KR" sz="2400" i="1">
                                              <a:latin typeface="Cambria Math" panose="02040503050406030204" pitchFamily="18" charset="0"/>
                                              <a:ea typeface="나눔스퀘어OTF ExtraBold" panose="020B0600000101010101" pitchFamily="34" charset="-127"/>
                                            </a:rPr>
                                          </m:ctrlPr>
                                        </m:sSubPr>
                                        <m:e>
                                          <m:r>
                                            <a:rPr lang="en-US" altLang="ko-KR" sz="2400" i="1">
                                              <a:latin typeface="Cambria Math" panose="02040503050406030204" pitchFamily="18" charset="0"/>
                                              <a:ea typeface="나눔스퀘어OTF ExtraBold" panose="020B0600000101010101" pitchFamily="34" charset="-127"/>
                                            </a:rPr>
                                            <m:t>𝑥</m:t>
                                          </m:r>
                                        </m:e>
                                        <m:sub>
                                          <m:r>
                                            <a:rPr lang="en-US" altLang="ko-KR" sz="2400" i="1">
                                              <a:latin typeface="Cambria Math" panose="02040503050406030204" pitchFamily="18" charset="0"/>
                                              <a:ea typeface="나눔스퀘어OTF ExtraBold" panose="020B0600000101010101" pitchFamily="34" charset="-127"/>
                                            </a:rPr>
                                            <m:t>𝑖</m:t>
                                          </m:r>
                                        </m:sub>
                                      </m:sSub>
                                    </m:e>
                                  </m:d>
                                </m:e>
                              </m:d>
                            </m:e>
                            <m:sup>
                              <m:r>
                                <a:rPr lang="en-US" altLang="ko-KR" sz="2400" i="1">
                                  <a:latin typeface="Cambria Math" panose="02040503050406030204" pitchFamily="18" charset="0"/>
                                  <a:ea typeface="나눔스퀘어OTF ExtraBold" panose="020B0600000101010101" pitchFamily="34" charset="-127"/>
                                </a:rPr>
                                <m:t>2</m:t>
                              </m:r>
                            </m:sup>
                          </m:sSup>
                        </m:e>
                      </m:nary>
                      <m:r>
                        <a:rPr lang="en-US" altLang="ko-KR" sz="2400" b="0" i="1" smtClean="0">
                          <a:latin typeface="Cambria Math" panose="02040503050406030204" pitchFamily="18" charset="0"/>
                          <a:ea typeface="나눔스퀘어OTF ExtraBold" panose="020B0600000101010101" pitchFamily="34" charset="-127"/>
                        </a:rPr>
                        <m:t> (</m:t>
                      </m:r>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𝜎</m:t>
                          </m:r>
                        </m:e>
                        <m:sub>
                          <m:r>
                            <a:rPr lang="en-US" altLang="ko-KR" sz="2400" b="0" i="1" smtClean="0">
                              <a:latin typeface="Cambria Math" panose="02040503050406030204" pitchFamily="18" charset="0"/>
                              <a:ea typeface="나눔스퀘어OTF ExtraBold" panose="020B0600000101010101" pitchFamily="34" charset="-127"/>
                            </a:rPr>
                            <m:t>𝑖</m:t>
                          </m:r>
                        </m:sub>
                      </m:sSub>
                      <m:r>
                        <a:rPr lang="en-US" altLang="ko-KR" sz="2400" b="0" i="1" smtClean="0">
                          <a:latin typeface="Cambria Math" panose="02040503050406030204" pitchFamily="18" charset="0"/>
                          <a:ea typeface="나눔스퀘어OTF ExtraBold" panose="020B0600000101010101" pitchFamily="34" charset="-127"/>
                        </a:rPr>
                        <m:t>≪1)</m:t>
                      </m:r>
                    </m:oMath>
                  </m:oMathPara>
                </a14:m>
                <a:endParaRPr lang="ko-KR" altLang="en-US" sz="2400" dirty="0"/>
              </a:p>
            </p:txBody>
          </p:sp>
        </mc:Choice>
        <mc:Fallback xmlns="">
          <p:sp>
            <p:nvSpPr>
              <p:cNvPr id="13" name="TextBox 12">
                <a:extLst>
                  <a:ext uri="{FF2B5EF4-FFF2-40B4-BE49-F238E27FC236}">
                    <a16:creationId xmlns:a16="http://schemas.microsoft.com/office/drawing/2014/main" id="{343A93AC-6A11-6D11-CB6A-6C706FD71FAE}"/>
                  </a:ext>
                </a:extLst>
              </p:cNvPr>
              <p:cNvSpPr txBox="1">
                <a:spLocks noRot="1" noChangeAspect="1" noMove="1" noResize="1" noEditPoints="1" noAdjustHandles="1" noChangeArrowheads="1" noChangeShapeType="1" noTextEdit="1"/>
              </p:cNvSpPr>
              <p:nvPr/>
            </p:nvSpPr>
            <p:spPr>
              <a:xfrm>
                <a:off x="8062498" y="6675427"/>
                <a:ext cx="9144000" cy="986680"/>
              </a:xfrm>
              <a:prstGeom prst="rect">
                <a:avLst/>
              </a:prstGeom>
              <a:blipFill>
                <a:blip r:embed="rId6"/>
                <a:stretch>
                  <a:fillRect/>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F4FC688D-8017-B580-587E-6B321E16F6DD}"/>
              </a:ext>
            </a:extLst>
          </p:cNvPr>
          <p:cNvSpPr txBox="1"/>
          <p:nvPr/>
        </p:nvSpPr>
        <p:spPr>
          <a:xfrm>
            <a:off x="9402414" y="7388971"/>
            <a:ext cx="8286517" cy="1938992"/>
          </a:xfrm>
          <a:prstGeom prst="rect">
            <a:avLst/>
          </a:prstGeom>
          <a:noFill/>
        </p:spPr>
        <p:txBody>
          <a:bodyPr wrap="square" rtlCol="0">
            <a:spAutoFit/>
          </a:bodyPr>
          <a:lstStyle/>
          <a:p>
            <a:r>
              <a:rPr lang="en-US" altLang="ko-KR" sz="2400" dirty="0">
                <a:latin typeface="나눔스퀘어OTF ExtraBold" panose="020B0600000101010101" pitchFamily="34" charset="-127"/>
                <a:ea typeface="나눔스퀘어OTF ExtraBold" panose="020B0600000101010101" pitchFamily="34" charset="-127"/>
              </a:rPr>
              <a:t>If these errors too small, </a:t>
            </a:r>
          </a:p>
          <a:p>
            <a:r>
              <a:rPr lang="en-US" altLang="ko-KR" sz="2400" dirty="0">
                <a:latin typeface="나눔스퀘어OTF ExtraBold" panose="020B0600000101010101" pitchFamily="34" charset="-127"/>
                <a:ea typeface="나눔스퀘어OTF ExtraBold" panose="020B0600000101010101" pitchFamily="34" charset="-127"/>
              </a:rPr>
              <a:t>considering errors might not be useful.</a:t>
            </a:r>
          </a:p>
          <a:p>
            <a:endParaRPr lang="en-US" altLang="ko-KR" sz="2400" dirty="0">
              <a:latin typeface="나눔스퀘어OTF ExtraBold" panose="020B0600000101010101" pitchFamily="34" charset="-127"/>
              <a:ea typeface="나눔스퀘어OTF ExtraBold" panose="020B0600000101010101" pitchFamily="34" charset="-127"/>
            </a:endParaRPr>
          </a:p>
          <a:p>
            <a:r>
              <a:rPr lang="en-US" altLang="ko-KR" sz="2400" dirty="0">
                <a:latin typeface="나눔스퀘어OTF ExtraBold" panose="020B0600000101010101" pitchFamily="34" charset="-127"/>
                <a:ea typeface="나눔스퀘어OTF ExtraBold" panose="020B0600000101010101" pitchFamily="34" charset="-127"/>
              </a:rPr>
              <a:t>In this case, ODR doesn’t use errors, </a:t>
            </a:r>
          </a:p>
          <a:p>
            <a:r>
              <a:rPr lang="en-US" altLang="ko-KR" sz="2400" dirty="0">
                <a:latin typeface="나눔스퀘어OTF ExtraBold" panose="020B0600000101010101" pitchFamily="34" charset="-127"/>
                <a:ea typeface="나눔스퀘어OTF ExtraBold" panose="020B0600000101010101" pitchFamily="34" charset="-127"/>
              </a:rPr>
              <a:t>similar to utilizing LS.</a:t>
            </a:r>
            <a:endParaRPr lang="ko-KR" altLang="en-US" sz="2400" dirty="0">
              <a:latin typeface="나눔스퀘어OTF ExtraBold" panose="020B0600000101010101" pitchFamily="34" charset="-127"/>
              <a:ea typeface="나눔스퀘어OTF ExtraBold" panose="020B0600000101010101" pitchFamily="34" charset="-127"/>
            </a:endParaRPr>
          </a:p>
        </p:txBody>
      </p:sp>
      <p:sp>
        <p:nvSpPr>
          <p:cNvPr id="33" name="직사각형 32">
            <a:extLst>
              <a:ext uri="{FF2B5EF4-FFF2-40B4-BE49-F238E27FC236}">
                <a16:creationId xmlns:a16="http://schemas.microsoft.com/office/drawing/2014/main" id="{63D5D2C1-FCF8-3EE2-EF0B-02D1F580B0C9}"/>
              </a:ext>
            </a:extLst>
          </p:cNvPr>
          <p:cNvSpPr/>
          <p:nvPr/>
        </p:nvSpPr>
        <p:spPr>
          <a:xfrm>
            <a:off x="8641687" y="1755807"/>
            <a:ext cx="8929412" cy="471004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82C38320-7BDD-75BC-70A3-AEE50C71A5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4341" y="1468975"/>
            <a:ext cx="10210800" cy="7563693"/>
          </a:xfrm>
          <a:prstGeom prst="rect">
            <a:avLst/>
          </a:prstGeom>
        </p:spPr>
      </p:pic>
      <p:sp>
        <p:nvSpPr>
          <p:cNvPr id="34" name="타원 33">
            <a:extLst>
              <a:ext uri="{FF2B5EF4-FFF2-40B4-BE49-F238E27FC236}">
                <a16:creationId xmlns:a16="http://schemas.microsoft.com/office/drawing/2014/main" id="{D8AEA23F-BD4E-65FD-365A-26929ED921A7}"/>
              </a:ext>
            </a:extLst>
          </p:cNvPr>
          <p:cNvSpPr/>
          <p:nvPr/>
        </p:nvSpPr>
        <p:spPr>
          <a:xfrm>
            <a:off x="5920009" y="6996482"/>
            <a:ext cx="3048796" cy="60460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8067E8DC-AC8A-4CE9-24BF-806D8268709B}"/>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Tree>
    <p:extLst>
      <p:ext uri="{BB962C8B-B14F-4D97-AF65-F5344CB8AC3E}">
        <p14:creationId xmlns:p14="http://schemas.microsoft.com/office/powerpoint/2010/main" val="22675067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0" grpId="0"/>
      <p:bldP spid="11" grpId="0" animBg="1"/>
      <p:bldP spid="13" grpId="0"/>
      <p:bldP spid="19" grpId="0"/>
      <p:bldP spid="33"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5" name="TextBox 14">
            <a:extLst>
              <a:ext uri="{FF2B5EF4-FFF2-40B4-BE49-F238E27FC236}">
                <a16:creationId xmlns:a16="http://schemas.microsoft.com/office/drawing/2014/main" id="{E9A35A26-1371-958F-6E5B-0F5FC0BCEE3A}"/>
              </a:ext>
            </a:extLst>
          </p:cNvPr>
          <p:cNvSpPr txBox="1"/>
          <p:nvPr/>
        </p:nvSpPr>
        <p:spPr>
          <a:xfrm>
            <a:off x="1181100" y="4481780"/>
            <a:ext cx="15925800" cy="1323439"/>
          </a:xfrm>
          <a:prstGeom prst="rect">
            <a:avLst/>
          </a:prstGeom>
          <a:noFill/>
        </p:spPr>
        <p:txBody>
          <a:bodyPr wrap="square">
            <a:spAutoFit/>
          </a:bodyPr>
          <a:lstStyle/>
          <a:p>
            <a:pPr algn="ctr"/>
            <a:r>
              <a:rPr lang="en-US" altLang="ko-KR" sz="8000" b="1" dirty="0">
                <a:solidFill>
                  <a:srgbClr val="00002F"/>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cs typeface="Arial"/>
                <a:sym typeface="Arial"/>
              </a:rPr>
              <a:t>Introduction</a:t>
            </a:r>
          </a:p>
        </p:txBody>
      </p:sp>
      <p:sp>
        <p:nvSpPr>
          <p:cNvPr id="4" name="슬라이드 번호 개체 틀 3">
            <a:extLst>
              <a:ext uri="{FF2B5EF4-FFF2-40B4-BE49-F238E27FC236}">
                <a16:creationId xmlns:a16="http://schemas.microsoft.com/office/drawing/2014/main" id="{8832C557-35CA-6174-C889-16AC74F5026C}"/>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30022523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AB06BEB-3A89-1E50-6A11-DEB9A0B2C3BE}"/>
                  </a:ext>
                </a:extLst>
              </p:cNvPr>
              <p:cNvSpPr txBox="1"/>
              <p:nvPr/>
            </p:nvSpPr>
            <p:spPr>
              <a:xfrm>
                <a:off x="-533400" y="2040801"/>
                <a:ext cx="15849600" cy="4617161"/>
              </a:xfrm>
              <a:prstGeom prst="rect">
                <a:avLst/>
              </a:prstGeom>
              <a:noFill/>
            </p:spPr>
            <p:txBody>
              <a:bodyPr wrap="square" lIns="0" tIns="0" rIns="0" bIns="0" rtlCol="0" anchor="ctr">
                <a:spAutoFit/>
              </a:bodyPr>
              <a:lstStyle/>
              <a:p>
                <a:pPr lvl="1"/>
                <a14:m>
                  <m:oMathPara xmlns:m="http://schemas.openxmlformats.org/officeDocument/2006/math">
                    <m:oMathParaPr>
                      <m:jc m:val="centerGroup"/>
                    </m:oMathParaPr>
                    <m:oMath xmlns:m="http://schemas.openxmlformats.org/officeDocument/2006/math">
                      <m:sSub>
                        <m:sSubPr>
                          <m:ctrlPr>
                            <a:rPr lang="en-US" altLang="ko-KR" sz="4400" b="0" i="1" smtClean="0">
                              <a:latin typeface="Cambria Math" panose="02040503050406030204" pitchFamily="18" charset="0"/>
                            </a:rPr>
                          </m:ctrlPr>
                        </m:sSubPr>
                        <m:e>
                          <m:r>
                            <a:rPr lang="ko-KR" altLang="en-US" sz="4400" i="1" smtClean="0">
                              <a:latin typeface="Cambria Math" panose="02040503050406030204" pitchFamily="18" charset="0"/>
                            </a:rPr>
                            <m:t>𝜖</m:t>
                          </m:r>
                        </m:e>
                        <m:sub>
                          <m:r>
                            <a:rPr lang="en-US" altLang="ko-KR" sz="4400" b="0" i="1" smtClean="0">
                              <a:latin typeface="Cambria Math" panose="02040503050406030204" pitchFamily="18" charset="0"/>
                            </a:rPr>
                            <m:t>𝑖</m:t>
                          </m:r>
                        </m:sub>
                      </m:sSub>
                      <m:r>
                        <a:rPr lang="en-US" altLang="ko-KR" sz="4400" b="0" i="1" smtClean="0">
                          <a:latin typeface="Cambria Math" panose="02040503050406030204" pitchFamily="18" charset="0"/>
                        </a:rPr>
                        <m:t>=</m:t>
                      </m:r>
                      <m:d>
                        <m:dPr>
                          <m:ctrlPr>
                            <a:rPr lang="en-US" altLang="ko-KR" sz="4400" b="0" i="1" smtClean="0">
                              <a:latin typeface="Cambria Math" panose="02040503050406030204" pitchFamily="18" charset="0"/>
                            </a:rPr>
                          </m:ctrlPr>
                        </m:dPr>
                        <m:e>
                          <m:r>
                            <a:rPr lang="en-US" altLang="ko-KR" sz="4400" b="0" i="1" smtClean="0">
                              <a:latin typeface="Cambria Math" panose="02040503050406030204" pitchFamily="18" charset="0"/>
                            </a:rPr>
                            <m:t>𝑙𝑜𝑔</m:t>
                          </m:r>
                          <m:sSub>
                            <m:sSubPr>
                              <m:ctrlPr>
                                <a:rPr lang="en-US" altLang="ko-KR" sz="4400" b="0" i="1" smtClean="0">
                                  <a:latin typeface="Cambria Math" panose="02040503050406030204" pitchFamily="18" charset="0"/>
                                </a:rPr>
                              </m:ctrlPr>
                            </m:sSubPr>
                            <m:e>
                              <m:r>
                                <a:rPr lang="en-US" altLang="ko-KR" sz="4400" b="0" i="1" smtClean="0">
                                  <a:latin typeface="Cambria Math" panose="02040503050406030204" pitchFamily="18" charset="0"/>
                                </a:rPr>
                                <m:t>𝑅</m:t>
                              </m:r>
                            </m:e>
                            <m:sub>
                              <m:r>
                                <a:rPr lang="en-US" altLang="ko-KR" sz="4400" b="0" i="1" smtClean="0">
                                  <a:latin typeface="Cambria Math" panose="02040503050406030204" pitchFamily="18" charset="0"/>
                                </a:rPr>
                                <m:t>𝑖</m:t>
                              </m:r>
                            </m:sub>
                          </m:sSub>
                          <m:r>
                            <a:rPr lang="en-US" altLang="ko-KR" sz="4400" b="0" i="1" smtClean="0">
                              <a:latin typeface="Cambria Math" panose="02040503050406030204" pitchFamily="18" charset="0"/>
                            </a:rPr>
                            <m:t>−</m:t>
                          </m:r>
                          <m:sSub>
                            <m:sSubPr>
                              <m:ctrlPr>
                                <a:rPr lang="en-US" altLang="ko-KR" sz="4400" b="0" i="1" smtClean="0">
                                  <a:latin typeface="Cambria Math" panose="02040503050406030204" pitchFamily="18" charset="0"/>
                                </a:rPr>
                              </m:ctrlPr>
                            </m:sSubPr>
                            <m:e>
                              <m:r>
                                <a:rPr lang="en-US" altLang="ko-KR" sz="4400" b="0" i="1" smtClean="0">
                                  <a:latin typeface="Cambria Math" panose="02040503050406030204" pitchFamily="18" charset="0"/>
                                </a:rPr>
                                <m:t>𝑙𝑜𝑔𝑅</m:t>
                              </m:r>
                            </m:e>
                            <m:sub>
                              <m:r>
                                <a:rPr lang="en-US" altLang="ko-KR" sz="4400" b="0" i="1" smtClean="0">
                                  <a:latin typeface="Cambria Math" panose="02040503050406030204" pitchFamily="18" charset="0"/>
                                </a:rPr>
                                <m:t>𝑒𝑠𝑡</m:t>
                              </m:r>
                            </m:sub>
                          </m:sSub>
                        </m:e>
                      </m:d>
                    </m:oMath>
                  </m:oMathPara>
                </a14:m>
                <a:endParaRPr lang="en-US" altLang="ko-KR" sz="4400" b="0" i="1" dirty="0">
                  <a:latin typeface="Cambria Math" panose="02040503050406030204" pitchFamily="18" charset="0"/>
                </a:endParaRPr>
              </a:p>
              <a:p>
                <a:pPr lvl="1"/>
                <a:r>
                  <a:rPr lang="en-US" altLang="ko-KR" sz="4400" b="0" dirty="0"/>
                  <a:t>                                        </a:t>
                </a:r>
                <a14:m>
                  <m:oMath xmlns:m="http://schemas.openxmlformats.org/officeDocument/2006/math">
                    <m:r>
                      <a:rPr lang="en-US" altLang="ko-KR" sz="4400" b="0" i="1" smtClean="0">
                        <a:latin typeface="Cambria Math" panose="02040503050406030204" pitchFamily="18" charset="0"/>
                      </a:rPr>
                      <m:t>=</m:t>
                    </m:r>
                    <m:d>
                      <m:dPr>
                        <m:ctrlPr>
                          <a:rPr lang="en-US" altLang="ko-KR" sz="4400" b="0" i="1" smtClean="0">
                            <a:latin typeface="Cambria Math" panose="02040503050406030204" pitchFamily="18" charset="0"/>
                          </a:rPr>
                        </m:ctrlPr>
                      </m:dPr>
                      <m:e>
                        <m:r>
                          <a:rPr lang="en-US" altLang="ko-KR" sz="4400" b="0" i="1" smtClean="0">
                            <a:latin typeface="Cambria Math" panose="02040503050406030204" pitchFamily="18" charset="0"/>
                          </a:rPr>
                          <m:t>𝑙𝑜𝑔</m:t>
                        </m:r>
                        <m:sSub>
                          <m:sSubPr>
                            <m:ctrlPr>
                              <a:rPr lang="en-US" altLang="ko-KR" sz="4400" b="0" i="1" smtClean="0">
                                <a:latin typeface="Cambria Math" panose="02040503050406030204" pitchFamily="18" charset="0"/>
                              </a:rPr>
                            </m:ctrlPr>
                          </m:sSubPr>
                          <m:e>
                            <m:r>
                              <a:rPr lang="en-US" altLang="ko-KR" sz="4400" b="0" i="1" smtClean="0">
                                <a:latin typeface="Cambria Math" panose="02040503050406030204" pitchFamily="18" charset="0"/>
                              </a:rPr>
                              <m:t>𝑅</m:t>
                            </m:r>
                          </m:e>
                          <m:sub>
                            <m:r>
                              <a:rPr lang="en-US" altLang="ko-KR" sz="4400" b="0" i="1" smtClean="0">
                                <a:latin typeface="Cambria Math" panose="02040503050406030204" pitchFamily="18" charset="0"/>
                              </a:rPr>
                              <m:t>𝑖</m:t>
                            </m:r>
                          </m:sub>
                        </m:sSub>
                        <m:r>
                          <a:rPr lang="en-US" altLang="ko-KR" sz="4400" b="0" i="1" smtClean="0">
                            <a:latin typeface="Cambria Math" panose="02040503050406030204" pitchFamily="18" charset="0"/>
                          </a:rPr>
                          <m:t> −</m:t>
                        </m:r>
                        <m:r>
                          <a:rPr lang="en-US" altLang="ko-KR" sz="4400" b="0" i="1" smtClean="0">
                            <a:latin typeface="Cambria Math" panose="02040503050406030204" pitchFamily="18" charset="0"/>
                          </a:rPr>
                          <m:t>𝛼</m:t>
                        </m:r>
                        <m:r>
                          <a:rPr lang="en-US" altLang="ko-KR" sz="4400" b="0" i="1" smtClean="0">
                            <a:latin typeface="Cambria Math" panose="02040503050406030204" pitchFamily="18" charset="0"/>
                          </a:rPr>
                          <m:t>𝑙𝑜𝑔</m:t>
                        </m:r>
                        <m:sSub>
                          <m:sSubPr>
                            <m:ctrlPr>
                              <a:rPr lang="en-US" altLang="ko-KR" sz="4400" b="0" i="1" smtClean="0">
                                <a:latin typeface="Cambria Math" panose="02040503050406030204" pitchFamily="18" charset="0"/>
                              </a:rPr>
                            </m:ctrlPr>
                          </m:sSubPr>
                          <m:e>
                            <m:r>
                              <a:rPr lang="en-US" altLang="ko-KR" sz="4400" b="0" i="1" smtClean="0">
                                <a:latin typeface="Cambria Math" panose="02040503050406030204" pitchFamily="18" charset="0"/>
                              </a:rPr>
                              <m:t>𝑀</m:t>
                            </m:r>
                          </m:e>
                          <m:sub>
                            <m:r>
                              <a:rPr lang="en-US" altLang="ko-KR" sz="4400" b="0" i="1" smtClean="0">
                                <a:latin typeface="Cambria Math" panose="02040503050406030204" pitchFamily="18" charset="0"/>
                              </a:rPr>
                              <m:t>𝑖</m:t>
                            </m:r>
                          </m:sub>
                        </m:sSub>
                        <m:r>
                          <a:rPr lang="en-US" altLang="ko-KR" sz="4400" b="0" i="1" smtClean="0">
                            <a:latin typeface="Cambria Math" panose="02040503050406030204" pitchFamily="18" charset="0"/>
                          </a:rPr>
                          <m:t> −</m:t>
                        </m:r>
                        <m:r>
                          <a:rPr lang="en-US" altLang="ko-KR" sz="4400" b="0" i="1" smtClean="0">
                            <a:latin typeface="Cambria Math" panose="02040503050406030204" pitchFamily="18" charset="0"/>
                          </a:rPr>
                          <m:t>𝛽</m:t>
                        </m:r>
                        <m:func>
                          <m:funcPr>
                            <m:ctrlPr>
                              <a:rPr lang="en-US" altLang="ko-KR" sz="4400" b="0" i="1" smtClean="0">
                                <a:latin typeface="Cambria Math" panose="02040503050406030204" pitchFamily="18" charset="0"/>
                              </a:rPr>
                            </m:ctrlPr>
                          </m:funcPr>
                          <m:fName>
                            <m:r>
                              <m:rPr>
                                <m:sty m:val="p"/>
                              </m:rPr>
                              <a:rPr lang="en-US" altLang="ko-KR" sz="4400" b="0" i="0" smtClean="0">
                                <a:latin typeface="Cambria Math" panose="02040503050406030204" pitchFamily="18" charset="0"/>
                              </a:rPr>
                              <m:t>log</m:t>
                            </m:r>
                          </m:fName>
                          <m:e>
                            <m:r>
                              <a:rPr lang="en-US" altLang="ko-KR" sz="4400" b="0" i="1" smtClean="0">
                                <a:latin typeface="Cambria Math" panose="02040503050406030204" pitchFamily="18" charset="0"/>
                              </a:rPr>
                              <m:t>𝑓</m:t>
                            </m:r>
                            <m:d>
                              <m:dPr>
                                <m:ctrlPr>
                                  <a:rPr lang="en-US" altLang="ko-KR" sz="4400" b="0" i="1" smtClean="0">
                                    <a:latin typeface="Cambria Math" panose="02040503050406030204" pitchFamily="18" charset="0"/>
                                  </a:rPr>
                                </m:ctrlPr>
                              </m:dPr>
                              <m:e>
                                <m:r>
                                  <a:rPr lang="en-US" altLang="ko-KR" sz="4400" b="0" i="1" smtClean="0">
                                    <a:latin typeface="Cambria Math" panose="02040503050406030204" pitchFamily="18" charset="0"/>
                                  </a:rPr>
                                  <m:t>𝑇</m:t>
                                </m:r>
                              </m:e>
                            </m:d>
                          </m:e>
                        </m:func>
                        <m:r>
                          <a:rPr lang="en-US" altLang="ko-KR" sz="4400" b="0" i="1" smtClean="0">
                            <a:latin typeface="Cambria Math" panose="02040503050406030204" pitchFamily="18" charset="0"/>
                          </a:rPr>
                          <m:t>−</m:t>
                        </m:r>
                        <m:r>
                          <a:rPr lang="en-US" altLang="ko-KR" sz="4400" b="0" i="1" smtClean="0">
                            <a:latin typeface="Cambria Math" panose="02040503050406030204" pitchFamily="18" charset="0"/>
                          </a:rPr>
                          <m:t>𝑏</m:t>
                        </m:r>
                      </m:e>
                    </m:d>
                  </m:oMath>
                </a14:m>
                <a:endParaRPr lang="en-US" altLang="ko-KR" sz="4400" b="0" i="1" dirty="0">
                  <a:latin typeface="Cambria Math" panose="02040503050406030204" pitchFamily="18" charset="0"/>
                </a:endParaRPr>
              </a:p>
              <a:p>
                <a:pPr lvl="1"/>
                <a:r>
                  <a:rPr lang="en-US" altLang="ko-KR" sz="4400" b="0" dirty="0"/>
                  <a:t>                                        </a:t>
                </a:r>
                <a14:m>
                  <m:oMath xmlns:m="http://schemas.openxmlformats.org/officeDocument/2006/math">
                    <m:r>
                      <a:rPr lang="en-US" altLang="ko-KR" sz="4400" b="0" i="1" smtClean="0">
                        <a:latin typeface="Cambria Math" panose="02040503050406030204" pitchFamily="18" charset="0"/>
                      </a:rPr>
                      <m:t>=</m:t>
                    </m:r>
                    <m:r>
                      <a:rPr lang="en-US" altLang="ko-KR" sz="4400" b="0" i="1" smtClean="0">
                        <a:latin typeface="Cambria Math" panose="02040503050406030204" pitchFamily="18" charset="0"/>
                      </a:rPr>
                      <m:t>𝑙𝑜𝑔</m:t>
                    </m:r>
                    <m:sSubSup>
                      <m:sSubSupPr>
                        <m:ctrlPr>
                          <a:rPr lang="en-US" altLang="ko-KR" sz="4400" b="0" i="1" smtClean="0">
                            <a:latin typeface="Cambria Math" panose="02040503050406030204" pitchFamily="18" charset="0"/>
                          </a:rPr>
                        </m:ctrlPr>
                      </m:sSubSupPr>
                      <m:e>
                        <m:r>
                          <a:rPr lang="en-US" altLang="ko-KR" sz="4400" b="0" i="1" smtClean="0">
                            <a:latin typeface="Cambria Math" panose="02040503050406030204" pitchFamily="18" charset="0"/>
                          </a:rPr>
                          <m:t>𝑅</m:t>
                        </m:r>
                      </m:e>
                      <m:sub>
                        <m:r>
                          <a:rPr lang="en-US" altLang="ko-KR" sz="4400" b="0" i="1" smtClean="0">
                            <a:latin typeface="Cambria Math" panose="02040503050406030204" pitchFamily="18" charset="0"/>
                          </a:rPr>
                          <m:t>𝑖</m:t>
                        </m:r>
                      </m:sub>
                      <m:sup>
                        <m:r>
                          <a:rPr lang="en-US" altLang="ko-KR" sz="4400" b="0" i="1" smtClean="0">
                            <a:latin typeface="Cambria Math" panose="02040503050406030204" pitchFamily="18" charset="0"/>
                          </a:rPr>
                          <m:t>′</m:t>
                        </m:r>
                      </m:sup>
                    </m:sSubSup>
                    <m:r>
                      <a:rPr lang="en-US" altLang="ko-KR" sz="4400" b="0" i="1" smtClean="0">
                        <a:latin typeface="Cambria Math" panose="02040503050406030204" pitchFamily="18" charset="0"/>
                      </a:rPr>
                      <m:t>−</m:t>
                    </m:r>
                    <m:r>
                      <a:rPr lang="en-US" altLang="ko-KR" sz="4400" i="1">
                        <a:latin typeface="Cambria Math" panose="02040503050406030204" pitchFamily="18" charset="0"/>
                      </a:rPr>
                      <m:t>𝛼</m:t>
                    </m:r>
                    <m:r>
                      <a:rPr lang="en-US" altLang="ko-KR" sz="4400" i="1">
                        <a:latin typeface="Cambria Math" panose="02040503050406030204" pitchFamily="18" charset="0"/>
                      </a:rPr>
                      <m:t>𝑙𝑜𝑔</m:t>
                    </m:r>
                    <m:sSub>
                      <m:sSubPr>
                        <m:ctrlPr>
                          <a:rPr lang="en-US" altLang="ko-KR" sz="4400" b="0" i="1" smtClean="0">
                            <a:latin typeface="Cambria Math" panose="02040503050406030204" pitchFamily="18" charset="0"/>
                          </a:rPr>
                        </m:ctrlPr>
                      </m:sSubPr>
                      <m:e>
                        <m:r>
                          <a:rPr lang="en-US" altLang="ko-KR" sz="4400" i="1">
                            <a:latin typeface="Cambria Math" panose="02040503050406030204" pitchFamily="18" charset="0"/>
                          </a:rPr>
                          <m:t>𝑀</m:t>
                        </m:r>
                      </m:e>
                      <m:sub>
                        <m:r>
                          <a:rPr lang="en-US" altLang="ko-KR" sz="4400" b="0" i="1" smtClean="0">
                            <a:latin typeface="Cambria Math" panose="02040503050406030204" pitchFamily="18" charset="0"/>
                          </a:rPr>
                          <m:t>𝑖</m:t>
                        </m:r>
                      </m:sub>
                    </m:sSub>
                    <m:r>
                      <a:rPr lang="en-US" altLang="ko-KR" sz="4400" b="0" i="1" smtClean="0">
                        <a:latin typeface="Cambria Math" panose="02040503050406030204" pitchFamily="18" charset="0"/>
                      </a:rPr>
                      <m:t> −</m:t>
                    </m:r>
                    <m:r>
                      <a:rPr lang="en-US" altLang="ko-KR" sz="4400" b="0" i="1" smtClean="0">
                        <a:latin typeface="Cambria Math" panose="02040503050406030204" pitchFamily="18" charset="0"/>
                      </a:rPr>
                      <m:t>𝑏</m:t>
                    </m:r>
                  </m:oMath>
                </a14:m>
                <a:endParaRPr lang="en-US" altLang="ko-KR" sz="4400" b="0" i="1" dirty="0">
                  <a:latin typeface="Cambria Math" panose="02040503050406030204" pitchFamily="18" charset="0"/>
                </a:endParaRPr>
              </a:p>
              <a:p>
                <a:pPr lvl="1"/>
                <a:endParaRPr lang="en-US" altLang="ko-KR" sz="2800" b="0" dirty="0"/>
              </a:p>
              <a:p>
                <a:pPr lvl="1"/>
                <a:endParaRPr lang="en-US" altLang="ko-KR" sz="2800" dirty="0"/>
              </a:p>
              <a:p>
                <a:pPr lvl="1"/>
                <a:endParaRPr lang="en-US" altLang="ko-KR" sz="2800" b="0" dirty="0"/>
              </a:p>
              <a:p>
                <a:pPr lvl="1"/>
                <a:endParaRPr lang="en-US" altLang="ko-KR" sz="2800" b="0" dirty="0"/>
              </a:p>
              <a:p>
                <a:endParaRPr lang="en-US" altLang="ko-KR" sz="2800" dirty="0"/>
              </a:p>
              <a:p>
                <a:endParaRPr lang="ko-KR" altLang="en-US" sz="2800" dirty="0"/>
              </a:p>
            </p:txBody>
          </p:sp>
        </mc:Choice>
        <mc:Fallback xmlns="">
          <p:sp>
            <p:nvSpPr>
              <p:cNvPr id="2" name="TextBox 1">
                <a:extLst>
                  <a:ext uri="{FF2B5EF4-FFF2-40B4-BE49-F238E27FC236}">
                    <a16:creationId xmlns:a16="http://schemas.microsoft.com/office/drawing/2014/main" id="{FAB06BEB-3A89-1E50-6A11-DEB9A0B2C3BE}"/>
                  </a:ext>
                </a:extLst>
              </p:cNvPr>
              <p:cNvSpPr txBox="1">
                <a:spLocks noRot="1" noChangeAspect="1" noMove="1" noResize="1" noEditPoints="1" noAdjustHandles="1" noChangeArrowheads="1" noChangeShapeType="1" noTextEdit="1"/>
              </p:cNvSpPr>
              <p:nvPr/>
            </p:nvSpPr>
            <p:spPr>
              <a:xfrm>
                <a:off x="-533400" y="2040801"/>
                <a:ext cx="15849600" cy="4617161"/>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D6A5690-6CB6-0FB7-9692-A3EB46CD7C06}"/>
                  </a:ext>
                </a:extLst>
              </p:cNvPr>
              <p:cNvSpPr txBox="1"/>
              <p:nvPr/>
            </p:nvSpPr>
            <p:spPr>
              <a:xfrm>
                <a:off x="3352800" y="4464916"/>
                <a:ext cx="4302968" cy="6785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4400" b="0" i="1" smtClean="0">
                              <a:latin typeface="Cambria Math" panose="02040503050406030204" pitchFamily="18" charset="0"/>
                            </a:rPr>
                          </m:ctrlPr>
                        </m:accPr>
                        <m:e>
                          <m:r>
                            <a:rPr lang="ko-KR" altLang="en-US" sz="4400" i="1">
                              <a:latin typeface="Cambria Math" panose="02040503050406030204" pitchFamily="18" charset="0"/>
                            </a:rPr>
                            <m:t>𝜖</m:t>
                          </m:r>
                        </m:e>
                      </m:acc>
                      <m:r>
                        <a:rPr lang="en-US" altLang="ko-KR" sz="4400" b="0" i="1" smtClean="0">
                          <a:latin typeface="Cambria Math" panose="02040503050406030204" pitchFamily="18" charset="0"/>
                        </a:rPr>
                        <m:t>=</m:t>
                      </m:r>
                      <m:acc>
                        <m:accPr>
                          <m:chr m:val="̅"/>
                          <m:ctrlPr>
                            <a:rPr lang="en-US" altLang="ko-KR" sz="4400" b="0" i="1" smtClean="0">
                              <a:latin typeface="Cambria Math" panose="02040503050406030204" pitchFamily="18" charset="0"/>
                            </a:rPr>
                          </m:ctrlPr>
                        </m:accPr>
                        <m:e>
                          <m:r>
                            <a:rPr lang="en-US" altLang="ko-KR" sz="4400" b="0" i="1" smtClean="0">
                              <a:latin typeface="Cambria Math" panose="02040503050406030204" pitchFamily="18" charset="0"/>
                            </a:rPr>
                            <m:t>𝐴</m:t>
                          </m:r>
                        </m:e>
                      </m:acc>
                      <m:r>
                        <a:rPr lang="en-US" altLang="ko-KR" sz="4400" b="0" i="1" smtClean="0">
                          <a:latin typeface="Cambria Math" panose="02040503050406030204" pitchFamily="18" charset="0"/>
                        </a:rPr>
                        <m:t> −</m:t>
                      </m:r>
                      <m:r>
                        <a:rPr lang="en-US" altLang="ko-KR" sz="4400" b="0" i="1" smtClean="0">
                          <a:latin typeface="Cambria Math" panose="02040503050406030204" pitchFamily="18" charset="0"/>
                        </a:rPr>
                        <m:t>𝑏</m:t>
                      </m:r>
                    </m:oMath>
                  </m:oMathPara>
                </a14:m>
                <a:endParaRPr lang="ko-KR" altLang="en-US" sz="4400" dirty="0"/>
              </a:p>
            </p:txBody>
          </p:sp>
        </mc:Choice>
        <mc:Fallback xmlns="">
          <p:sp>
            <p:nvSpPr>
              <p:cNvPr id="3" name="TextBox 2">
                <a:extLst>
                  <a:ext uri="{FF2B5EF4-FFF2-40B4-BE49-F238E27FC236}">
                    <a16:creationId xmlns:a16="http://schemas.microsoft.com/office/drawing/2014/main" id="{4D6A5690-6CB6-0FB7-9692-A3EB46CD7C06}"/>
                  </a:ext>
                </a:extLst>
              </p:cNvPr>
              <p:cNvSpPr txBox="1">
                <a:spLocks noRot="1" noChangeAspect="1" noMove="1" noResize="1" noEditPoints="1" noAdjustHandles="1" noChangeArrowheads="1" noChangeShapeType="1" noTextEdit="1"/>
              </p:cNvSpPr>
              <p:nvPr/>
            </p:nvSpPr>
            <p:spPr>
              <a:xfrm>
                <a:off x="3352800" y="4464916"/>
                <a:ext cx="4302968" cy="67858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0D36CB-E446-04AF-5F8B-838DA342A816}"/>
                  </a:ext>
                </a:extLst>
              </p:cNvPr>
              <p:cNvSpPr txBox="1"/>
              <p:nvPr/>
            </p:nvSpPr>
            <p:spPr>
              <a:xfrm>
                <a:off x="7044186" y="4379705"/>
                <a:ext cx="6665168" cy="677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4400" b="0" i="1" smtClean="0">
                              <a:latin typeface="Cambria Math" panose="02040503050406030204" pitchFamily="18" charset="0"/>
                            </a:rPr>
                          </m:ctrlPr>
                        </m:sSubPr>
                        <m:e>
                          <m:r>
                            <a:rPr lang="en-US" altLang="ko-KR" sz="4400" b="0" i="1" smtClean="0">
                              <a:latin typeface="Cambria Math" panose="02040503050406030204" pitchFamily="18" charset="0"/>
                            </a:rPr>
                            <m:t>𝐴</m:t>
                          </m:r>
                        </m:e>
                        <m:sub>
                          <m:r>
                            <a:rPr lang="en-US" altLang="ko-KR" sz="4400" b="0" i="1" smtClean="0">
                              <a:latin typeface="Cambria Math" panose="02040503050406030204" pitchFamily="18" charset="0"/>
                            </a:rPr>
                            <m:t>𝑖</m:t>
                          </m:r>
                        </m:sub>
                      </m:sSub>
                      <m:r>
                        <a:rPr lang="en-US" altLang="ko-KR" sz="4400" b="0" i="1" smtClean="0">
                          <a:latin typeface="Cambria Math" panose="02040503050406030204" pitchFamily="18" charset="0"/>
                        </a:rPr>
                        <m:t>=</m:t>
                      </m:r>
                      <m:r>
                        <a:rPr lang="en-US" altLang="ko-KR" sz="4400" i="1">
                          <a:latin typeface="Cambria Math" panose="02040503050406030204" pitchFamily="18" charset="0"/>
                        </a:rPr>
                        <m:t>𝑙𝑜𝑔</m:t>
                      </m:r>
                      <m:sSubSup>
                        <m:sSubSupPr>
                          <m:ctrlPr>
                            <a:rPr lang="en-US" altLang="ko-KR" sz="4400" i="1">
                              <a:latin typeface="Cambria Math" panose="02040503050406030204" pitchFamily="18" charset="0"/>
                            </a:rPr>
                          </m:ctrlPr>
                        </m:sSubSupPr>
                        <m:e>
                          <m:r>
                            <a:rPr lang="en-US" altLang="ko-KR" sz="4400" i="1">
                              <a:latin typeface="Cambria Math" panose="02040503050406030204" pitchFamily="18" charset="0"/>
                            </a:rPr>
                            <m:t>𝑅</m:t>
                          </m:r>
                        </m:e>
                        <m:sub>
                          <m:r>
                            <a:rPr lang="en-US" altLang="ko-KR" sz="4400" i="1">
                              <a:latin typeface="Cambria Math" panose="02040503050406030204" pitchFamily="18" charset="0"/>
                            </a:rPr>
                            <m:t>𝑖</m:t>
                          </m:r>
                        </m:sub>
                        <m:sup>
                          <m:r>
                            <a:rPr lang="en-US" altLang="ko-KR" sz="4400" i="1">
                              <a:latin typeface="Cambria Math" panose="02040503050406030204" pitchFamily="18" charset="0"/>
                            </a:rPr>
                            <m:t>′</m:t>
                          </m:r>
                        </m:sup>
                      </m:sSubSup>
                      <m:r>
                        <a:rPr lang="en-US" altLang="ko-KR" sz="4400" i="1">
                          <a:latin typeface="Cambria Math" panose="02040503050406030204" pitchFamily="18" charset="0"/>
                        </a:rPr>
                        <m:t>−</m:t>
                      </m:r>
                      <m:r>
                        <a:rPr lang="en-US" altLang="ko-KR" sz="4400" i="1">
                          <a:latin typeface="Cambria Math" panose="02040503050406030204" pitchFamily="18" charset="0"/>
                        </a:rPr>
                        <m:t>𝛼</m:t>
                      </m:r>
                      <m:r>
                        <a:rPr lang="en-US" altLang="ko-KR" sz="4400" i="1">
                          <a:latin typeface="Cambria Math" panose="02040503050406030204" pitchFamily="18" charset="0"/>
                        </a:rPr>
                        <m:t>𝑙𝑜𝑔𝑀</m:t>
                      </m:r>
                    </m:oMath>
                  </m:oMathPara>
                </a14:m>
                <a:endParaRPr lang="ko-KR" altLang="en-US" sz="4400" dirty="0"/>
              </a:p>
            </p:txBody>
          </p:sp>
        </mc:Choice>
        <mc:Fallback xmlns="">
          <p:sp>
            <p:nvSpPr>
              <p:cNvPr id="4" name="TextBox 3">
                <a:extLst>
                  <a:ext uri="{FF2B5EF4-FFF2-40B4-BE49-F238E27FC236}">
                    <a16:creationId xmlns:a16="http://schemas.microsoft.com/office/drawing/2014/main" id="{660D36CB-E446-04AF-5F8B-838DA342A816}"/>
                  </a:ext>
                </a:extLst>
              </p:cNvPr>
              <p:cNvSpPr txBox="1">
                <a:spLocks noRot="1" noChangeAspect="1" noMove="1" noResize="1" noEditPoints="1" noAdjustHandles="1" noChangeArrowheads="1" noChangeShapeType="1" noTextEdit="1"/>
              </p:cNvSpPr>
              <p:nvPr/>
            </p:nvSpPr>
            <p:spPr>
              <a:xfrm>
                <a:off x="7044186" y="4379705"/>
                <a:ext cx="6665168" cy="67762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9F2F8C-D766-9A4E-FB7B-6FB1BF7F076A}"/>
                  </a:ext>
                </a:extLst>
              </p:cNvPr>
              <p:cNvSpPr txBox="1"/>
              <p:nvPr/>
            </p:nvSpPr>
            <p:spPr>
              <a:xfrm>
                <a:off x="4074366" y="6054795"/>
                <a:ext cx="7531869" cy="7402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sz="4800" b="0" i="1" smtClean="0">
                              <a:latin typeface="Cambria Math" panose="02040503050406030204" pitchFamily="18" charset="0"/>
                            </a:rPr>
                          </m:ctrlPr>
                        </m:sSupPr>
                        <m:e>
                          <m:r>
                            <a:rPr lang="en-US" altLang="ko-KR" sz="4800" b="0" i="1" smtClean="0">
                              <a:latin typeface="Cambria Math" panose="02040503050406030204" pitchFamily="18" charset="0"/>
                            </a:rPr>
                            <m:t>𝜎</m:t>
                          </m:r>
                        </m:e>
                        <m:sup>
                          <m:r>
                            <a:rPr lang="en-US" altLang="ko-KR" sz="4800" b="0" i="1" smtClean="0">
                              <a:latin typeface="Cambria Math" panose="02040503050406030204" pitchFamily="18" charset="0"/>
                            </a:rPr>
                            <m:t>2</m:t>
                          </m:r>
                        </m:sup>
                      </m:sSup>
                      <m:r>
                        <a:rPr lang="en-US" altLang="ko-KR" sz="4800" b="0" i="1" smtClean="0">
                          <a:latin typeface="Cambria Math" panose="02040503050406030204" pitchFamily="18" charset="0"/>
                        </a:rPr>
                        <m:t>=</m:t>
                      </m:r>
                      <m:sSup>
                        <m:sSupPr>
                          <m:ctrlPr>
                            <a:rPr lang="en-US" altLang="ko-KR" sz="4800" b="0" i="1" smtClean="0">
                              <a:latin typeface="Cambria Math" panose="02040503050406030204" pitchFamily="18" charset="0"/>
                            </a:rPr>
                          </m:ctrlPr>
                        </m:sSupPr>
                        <m:e>
                          <m:d>
                            <m:dPr>
                              <m:ctrlPr>
                                <a:rPr lang="en-US" altLang="ko-KR" sz="4800" b="0" i="1" smtClean="0">
                                  <a:latin typeface="Cambria Math" panose="02040503050406030204" pitchFamily="18" charset="0"/>
                                </a:rPr>
                              </m:ctrlPr>
                            </m:dPr>
                            <m:e>
                              <m:sSub>
                                <m:sSubPr>
                                  <m:ctrlPr>
                                    <a:rPr lang="en-US" altLang="ko-KR" sz="4800" i="1">
                                      <a:latin typeface="Cambria Math" panose="02040503050406030204" pitchFamily="18" charset="0"/>
                                    </a:rPr>
                                  </m:ctrlPr>
                                </m:sSubPr>
                                <m:e>
                                  <m:r>
                                    <a:rPr lang="ko-KR" altLang="en-US" sz="4800" i="1">
                                      <a:latin typeface="Cambria Math" panose="02040503050406030204" pitchFamily="18" charset="0"/>
                                    </a:rPr>
                                    <m:t>𝜖</m:t>
                                  </m:r>
                                </m:e>
                                <m:sub>
                                  <m:r>
                                    <a:rPr lang="en-US" altLang="ko-KR" sz="4800" i="1">
                                      <a:latin typeface="Cambria Math" panose="02040503050406030204" pitchFamily="18" charset="0"/>
                                    </a:rPr>
                                    <m:t>𝑖</m:t>
                                  </m:r>
                                </m:sub>
                              </m:sSub>
                              <m:r>
                                <a:rPr lang="en-US" altLang="ko-KR" sz="4800" b="0" i="1" smtClean="0">
                                  <a:latin typeface="Cambria Math" panose="02040503050406030204" pitchFamily="18" charset="0"/>
                                </a:rPr>
                                <m:t>−</m:t>
                              </m:r>
                              <m:acc>
                                <m:accPr>
                                  <m:chr m:val="̅"/>
                                  <m:ctrlPr>
                                    <a:rPr lang="en-US" altLang="ko-KR" sz="4800" i="1">
                                      <a:latin typeface="Cambria Math" panose="02040503050406030204" pitchFamily="18" charset="0"/>
                                    </a:rPr>
                                  </m:ctrlPr>
                                </m:accPr>
                                <m:e>
                                  <m:r>
                                    <a:rPr lang="ko-KR" altLang="en-US" sz="4800" i="1">
                                      <a:latin typeface="Cambria Math" panose="02040503050406030204" pitchFamily="18" charset="0"/>
                                    </a:rPr>
                                    <m:t>𝜖</m:t>
                                  </m:r>
                                </m:e>
                              </m:acc>
                            </m:e>
                          </m:d>
                        </m:e>
                        <m:sup>
                          <m:r>
                            <a:rPr lang="en-US" altLang="ko-KR" sz="4800" b="0" i="1" smtClean="0">
                              <a:latin typeface="Cambria Math" panose="02040503050406030204" pitchFamily="18" charset="0"/>
                            </a:rPr>
                            <m:t>2</m:t>
                          </m:r>
                        </m:sup>
                      </m:sSup>
                      <m:r>
                        <a:rPr lang="en-US" altLang="ko-KR" sz="4800" b="0" i="1" smtClean="0">
                          <a:latin typeface="Cambria Math" panose="02040503050406030204" pitchFamily="18" charset="0"/>
                        </a:rPr>
                        <m:t> =</m:t>
                      </m:r>
                      <m:sSup>
                        <m:sSupPr>
                          <m:ctrlPr>
                            <a:rPr lang="en-US" altLang="ko-KR" sz="4800" b="0" i="1" smtClean="0">
                              <a:solidFill>
                                <a:prstClr val="black"/>
                              </a:solidFill>
                              <a:latin typeface="Cambria Math" panose="02040503050406030204" pitchFamily="18" charset="0"/>
                            </a:rPr>
                          </m:ctrlPr>
                        </m:sSupPr>
                        <m:e>
                          <m:d>
                            <m:dPr>
                              <m:ctrlPr>
                                <a:rPr lang="en-US" altLang="ko-KR" sz="4800" b="0" i="1" smtClean="0">
                                  <a:latin typeface="Cambria Math" panose="02040503050406030204" pitchFamily="18" charset="0"/>
                                </a:rPr>
                              </m:ctrlPr>
                            </m:dPr>
                            <m:e>
                              <m:sSub>
                                <m:sSubPr>
                                  <m:ctrlPr>
                                    <a:rPr lang="en-US" altLang="ko-KR" sz="4800" b="0" i="1" smtClean="0">
                                      <a:latin typeface="Cambria Math" panose="02040503050406030204" pitchFamily="18" charset="0"/>
                                    </a:rPr>
                                  </m:ctrlPr>
                                </m:sSubPr>
                                <m:e>
                                  <m:r>
                                    <a:rPr lang="en-US" altLang="ko-KR" sz="4800" b="0" i="1" smtClean="0">
                                      <a:latin typeface="Cambria Math" panose="02040503050406030204" pitchFamily="18" charset="0"/>
                                    </a:rPr>
                                    <m:t>𝐴</m:t>
                                  </m:r>
                                </m:e>
                                <m:sub>
                                  <m:r>
                                    <a:rPr lang="en-US" altLang="ko-KR" sz="4800" b="0" i="1" smtClean="0">
                                      <a:latin typeface="Cambria Math" panose="02040503050406030204" pitchFamily="18" charset="0"/>
                                    </a:rPr>
                                    <m:t>𝑖</m:t>
                                  </m:r>
                                </m:sub>
                              </m:sSub>
                              <m:r>
                                <a:rPr lang="en-US" altLang="ko-KR" sz="4800" b="0" i="1" smtClean="0">
                                  <a:latin typeface="Cambria Math" panose="02040503050406030204" pitchFamily="18" charset="0"/>
                                </a:rPr>
                                <m:t> −</m:t>
                              </m:r>
                              <m:acc>
                                <m:accPr>
                                  <m:chr m:val="̅"/>
                                  <m:ctrlPr>
                                    <a:rPr lang="en-US" altLang="ko-KR" sz="4800" i="1">
                                      <a:solidFill>
                                        <a:prstClr val="black"/>
                                      </a:solidFill>
                                      <a:latin typeface="Cambria Math" panose="02040503050406030204" pitchFamily="18" charset="0"/>
                                    </a:rPr>
                                  </m:ctrlPr>
                                </m:accPr>
                                <m:e>
                                  <m:r>
                                    <a:rPr lang="en-US" altLang="ko-KR" sz="4800" i="1">
                                      <a:solidFill>
                                        <a:prstClr val="black"/>
                                      </a:solidFill>
                                      <a:latin typeface="Cambria Math" panose="02040503050406030204" pitchFamily="18" charset="0"/>
                                    </a:rPr>
                                    <m:t>𝐴</m:t>
                                  </m:r>
                                </m:e>
                              </m:acc>
                            </m:e>
                          </m:d>
                        </m:e>
                        <m:sup>
                          <m:r>
                            <a:rPr lang="en-US" altLang="ko-KR" sz="4800" b="0" i="1" smtClean="0">
                              <a:solidFill>
                                <a:prstClr val="black"/>
                              </a:solidFill>
                              <a:latin typeface="Cambria Math" panose="02040503050406030204" pitchFamily="18" charset="0"/>
                            </a:rPr>
                            <m:t>2</m:t>
                          </m:r>
                        </m:sup>
                      </m:sSup>
                    </m:oMath>
                  </m:oMathPara>
                </a14:m>
                <a:endParaRPr lang="ko-KR" altLang="en-US" sz="4800" dirty="0"/>
              </a:p>
            </p:txBody>
          </p:sp>
        </mc:Choice>
        <mc:Fallback xmlns="">
          <p:sp>
            <p:nvSpPr>
              <p:cNvPr id="5" name="TextBox 4">
                <a:extLst>
                  <a:ext uri="{FF2B5EF4-FFF2-40B4-BE49-F238E27FC236}">
                    <a16:creationId xmlns:a16="http://schemas.microsoft.com/office/drawing/2014/main" id="{049F2F8C-D766-9A4E-FB7B-6FB1BF7F076A}"/>
                  </a:ext>
                </a:extLst>
              </p:cNvPr>
              <p:cNvSpPr txBox="1">
                <a:spLocks noRot="1" noChangeAspect="1" noMove="1" noResize="1" noEditPoints="1" noAdjustHandles="1" noChangeArrowheads="1" noChangeShapeType="1" noTextEdit="1"/>
              </p:cNvSpPr>
              <p:nvPr/>
            </p:nvSpPr>
            <p:spPr>
              <a:xfrm>
                <a:off x="4074366" y="6054795"/>
                <a:ext cx="7531869" cy="740267"/>
              </a:xfrm>
              <a:prstGeom prst="rect">
                <a:avLst/>
              </a:prstGeom>
              <a:blipFill>
                <a:blip r:embed="rId6"/>
                <a:stretch>
                  <a:fillRect/>
                </a:stretch>
              </a:blipFill>
            </p:spPr>
            <p:txBody>
              <a:bodyPr/>
              <a:lstStyle/>
              <a:p>
                <a:r>
                  <a:rPr lang="ko-KR" altLang="en-US">
                    <a:noFill/>
                  </a:rPr>
                  <a:t> </a:t>
                </a:r>
              </a:p>
            </p:txBody>
          </p:sp>
        </mc:Fallback>
      </mc:AlternateContent>
      <p:sp>
        <p:nvSpPr>
          <p:cNvPr id="7" name="슬라이드 번호 개체 틀 6">
            <a:extLst>
              <a:ext uri="{FF2B5EF4-FFF2-40B4-BE49-F238E27FC236}">
                <a16:creationId xmlns:a16="http://schemas.microsoft.com/office/drawing/2014/main" id="{B64BF001-5301-B9BB-DBCD-1335FBCDBEC2}"/>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2329493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AF1E8EC-31A9-035C-CFEE-6BF01E158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387642"/>
            <a:ext cx="9144000" cy="6553200"/>
          </a:xfrm>
          <a:prstGeom prst="rect">
            <a:avLst/>
          </a:prstGeom>
        </p:spPr>
      </p:pic>
      <p:sp>
        <p:nvSpPr>
          <p:cNvPr id="5" name="TextBox 4">
            <a:extLst>
              <a:ext uri="{FF2B5EF4-FFF2-40B4-BE49-F238E27FC236}">
                <a16:creationId xmlns:a16="http://schemas.microsoft.com/office/drawing/2014/main" id="{0821128C-8FFA-E88E-9DC3-D2C75AEE43E0}"/>
              </a:ext>
            </a:extLst>
          </p:cNvPr>
          <p:cNvSpPr txBox="1"/>
          <p:nvPr/>
        </p:nvSpPr>
        <p:spPr>
          <a:xfrm>
            <a:off x="2209800" y="8530026"/>
            <a:ext cx="9144000" cy="369332"/>
          </a:xfrm>
          <a:prstGeom prst="rect">
            <a:avLst/>
          </a:prstGeom>
          <a:noFill/>
        </p:spPr>
        <p:txBody>
          <a:bodyPr wrap="square">
            <a:spAutoFit/>
          </a:bodyPr>
          <a:lstStyle/>
          <a:p>
            <a:r>
              <a:rPr lang="en-US" altLang="ko-KR" dirty="0"/>
              <a:t>A catalogue of white dwarfs in Gaia EDR3 N. P. Gentile Fusillo</a:t>
            </a:r>
            <a:endParaRPr lang="ko-KR" altLang="en-US" dirty="0"/>
          </a:p>
        </p:txBody>
      </p:sp>
      <p:sp>
        <p:nvSpPr>
          <p:cNvPr id="4" name="슬라이드 번호 개체 틀 3">
            <a:extLst>
              <a:ext uri="{FF2B5EF4-FFF2-40B4-BE49-F238E27FC236}">
                <a16:creationId xmlns:a16="http://schemas.microsoft.com/office/drawing/2014/main" id="{8F7CD9D5-0107-05B7-6F09-F202A51A1DC7}"/>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2406990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4" name="Google Shape;94;p5"/>
          <p:cNvSpPr txBox="1"/>
          <p:nvPr/>
        </p:nvSpPr>
        <p:spPr>
          <a:xfrm>
            <a:off x="-685800" y="309314"/>
            <a:ext cx="7620000" cy="877103"/>
          </a:xfrm>
          <a:prstGeom prst="rect">
            <a:avLst/>
          </a:prstGeom>
          <a:noFill/>
          <a:ln>
            <a:noFill/>
          </a:ln>
        </p:spPr>
        <p:txBody>
          <a:bodyPr spcFirstLastPara="1" wrap="square" lIns="137138" tIns="68550" rIns="137138" bIns="68550" anchor="t" anchorCtr="0">
            <a:spAutoFit/>
          </a:bodyPr>
          <a:lstStyle/>
          <a:p>
            <a:pPr algn="ctr"/>
            <a:r>
              <a:rPr lang="en-US"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01. </a:t>
            </a:r>
            <a:r>
              <a:rPr lang="en-US" altLang="ko-K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rPr>
              <a:t>Introduction</a:t>
            </a:r>
            <a:endParaRPr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endParaRPr>
          </a:p>
        </p:txBody>
      </p:sp>
      <p:sp>
        <p:nvSpPr>
          <p:cNvPr id="17" name="Google Shape;59;p3">
            <a:extLst>
              <a:ext uri="{FF2B5EF4-FFF2-40B4-BE49-F238E27FC236}">
                <a16:creationId xmlns:a16="http://schemas.microsoft.com/office/drawing/2014/main" id="{E7099893-E207-A22A-187A-AFC788F866D3}"/>
              </a:ext>
            </a:extLst>
          </p:cNvPr>
          <p:cNvSpPr txBox="1"/>
          <p:nvPr/>
        </p:nvSpPr>
        <p:spPr>
          <a:xfrm>
            <a:off x="455556" y="1248351"/>
            <a:ext cx="5715000" cy="630881"/>
          </a:xfrm>
          <a:prstGeom prst="rect">
            <a:avLst/>
          </a:prstGeom>
          <a:noFill/>
          <a:ln>
            <a:noFill/>
          </a:ln>
        </p:spPr>
        <p:txBody>
          <a:bodyPr spcFirstLastPara="1" wrap="square" lIns="137138" tIns="68550" rIns="137138" bIns="68550" anchor="t" anchorCtr="0">
            <a:spAutoFit/>
          </a:bodyPr>
          <a:lstStyle/>
          <a:p>
            <a:pPr algn="ctr"/>
            <a:r>
              <a:rPr lang="en-US" sz="32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*Spectroscopy </a:t>
            </a:r>
            <a:endParaRPr sz="32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BCF8E1-62BA-336D-E12D-D862D422272C}"/>
                  </a:ext>
                </a:extLst>
              </p:cNvPr>
              <p:cNvSpPr txBox="1"/>
              <p:nvPr/>
            </p:nvSpPr>
            <p:spPr>
              <a:xfrm>
                <a:off x="455556" y="1855128"/>
                <a:ext cx="10396742" cy="6519990"/>
              </a:xfrm>
              <a:prstGeom prst="rect">
                <a:avLst/>
              </a:prstGeom>
              <a:noFill/>
            </p:spPr>
            <p:txBody>
              <a:bodyPr wrap="square" rtlCol="0">
                <a:spAutoFit/>
              </a:bodyPr>
              <a:lstStyle/>
              <a:p>
                <a:pPr>
                  <a:lnSpc>
                    <a:spcPct val="150000"/>
                  </a:lnSpc>
                </a:pPr>
                <a:r>
                  <a:rPr lang="en-US" altLang="ko-KR" sz="4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1. Spectroscopic method (X-shooter)</a:t>
                </a:r>
              </a:p>
              <a:p>
                <a:pPr>
                  <a:lnSpc>
                    <a:spcPct val="150000"/>
                  </a:lnSpc>
                </a:pPr>
                <a:r>
                  <a:rPr lang="en-US" altLang="ko-KR" sz="4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 To calculate </a:t>
                </a:r>
                <a14:m>
                  <m:oMath xmlns:m="http://schemas.openxmlformats.org/officeDocument/2006/math">
                    <m:func>
                      <m:funcPr>
                        <m:ctrlPr>
                          <a:rPr lang="en-US" altLang="ko-KR"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funcPr>
                      <m:fName>
                        <m:r>
                          <m:rPr>
                            <m:sty m:val="p"/>
                          </m:rPr>
                          <a:rPr lang="en-US" altLang="ko-KR" sz="4000" b="0" i="0"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log</m:t>
                        </m:r>
                      </m:fName>
                      <m:e>
                        <m:sSub>
                          <m:sSubPr>
                            <m:ctrlPr>
                              <a:rPr lang="en-US" altLang="ko-KR"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bPr>
                          <m:e>
                            <m:r>
                              <a:rPr lang="en-US" altLang="ko-KR"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𝑻</m:t>
                            </m:r>
                          </m:e>
                          <m:sub>
                            <m:r>
                              <a:rPr lang="en-US" altLang="ko-KR"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𝒆𝒇𝒇</m:t>
                            </m:r>
                          </m:sub>
                        </m:sSub>
                      </m:e>
                    </m:func>
                    <m:r>
                      <a:rPr lang="en-US" altLang="ko-KR"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 </m:t>
                    </m:r>
                  </m:oMath>
                </a14:m>
                <a:r>
                  <a:rPr lang="en-US" altLang="ko-KR" sz="36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and </a:t>
                </a:r>
                <a14:m>
                  <m:oMath xmlns:m="http://schemas.openxmlformats.org/officeDocument/2006/math">
                    <m:func>
                      <m:funcPr>
                        <m:ctrlPr>
                          <a:rPr lang="en-US" altLang="ko-KR" sz="3600" b="1" i="1">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funcPr>
                      <m:fName>
                        <m:r>
                          <m:rPr>
                            <m:sty m:val="p"/>
                          </m:rPr>
                          <a:rPr lang="en-US" altLang="ko-KR" sz="360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log</m:t>
                        </m:r>
                      </m:fName>
                      <m:e>
                        <m:r>
                          <a:rPr lang="en-US" altLang="ko-KR" sz="3600" b="1" i="1" smtClean="0">
                            <a:solidFill>
                              <a:srgbClr val="FF0000"/>
                            </a:solidFill>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𝒈</m:t>
                        </m:r>
                      </m:e>
                    </m:func>
                  </m:oMath>
                </a14:m>
                <a:endParaRPr lang="en-US" altLang="ko-KR" sz="36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a:p>
                <a:endParaRPr lang="en-US" altLang="ko-KR" sz="3600" dirty="0">
                  <a:latin typeface="나눔스퀘어OTF ExtraBold" panose="020B0600000101010101" pitchFamily="34" charset="-127"/>
                  <a:ea typeface="나눔스퀘어OTF ExtraBold" panose="020B0600000101010101" pitchFamily="34" charset="-127"/>
                </a:endParaRPr>
              </a:p>
              <a:p>
                <a:pPr marL="571500" indent="-571500">
                  <a:buFont typeface="Arial" panose="020B0604020202020204" pitchFamily="34" charset="0"/>
                  <a:buChar char="•"/>
                </a:pPr>
                <a:r>
                  <a:rPr lang="en-US" altLang="ko-KR" sz="3200" dirty="0">
                    <a:latin typeface="나눔스퀘어OTF ExtraBold" panose="020B0600000101010101" pitchFamily="34" charset="-127"/>
                    <a:ea typeface="나눔스퀘어OTF ExtraBold" panose="020B0600000101010101" pitchFamily="34" charset="-127"/>
                  </a:rPr>
                  <a:t>Temperature and surface gravity affect to  spectra shape</a:t>
                </a:r>
              </a:p>
              <a:p>
                <a:pPr marL="571500" indent="-571500">
                  <a:buFont typeface="Arial" panose="020B0604020202020204" pitchFamily="34" charset="0"/>
                  <a:buChar char="•"/>
                </a:pPr>
                <a:endParaRPr lang="en-US" altLang="ko-KR" sz="3200" dirty="0">
                  <a:latin typeface="나눔스퀘어OTF ExtraBold" panose="020B0600000101010101" pitchFamily="34" charset="-127"/>
                  <a:ea typeface="나눔스퀘어OTF ExtraBold" panose="020B0600000101010101" pitchFamily="34" charset="-127"/>
                </a:endParaRPr>
              </a:p>
              <a:p>
                <a:pPr marL="571500" indent="-571500">
                  <a:buFont typeface="Arial" panose="020B0604020202020204" pitchFamily="34" charset="0"/>
                  <a:buChar char="•"/>
                </a:pPr>
                <a:endParaRPr lang="en-US" altLang="ko-KR" sz="3200" dirty="0">
                  <a:latin typeface="나눔스퀘어OTF ExtraBold" panose="020B0600000101010101" pitchFamily="34" charset="-127"/>
                  <a:ea typeface="나눔스퀘어OTF ExtraBold" panose="020B0600000101010101" pitchFamily="34" charset="-127"/>
                </a:endParaRPr>
              </a:p>
              <a:p>
                <a:pPr marL="571500" indent="-571500">
                  <a:buFont typeface="Arial" panose="020B0604020202020204" pitchFamily="34" charset="0"/>
                  <a:buChar char="•"/>
                </a:pPr>
                <a:r>
                  <a:rPr lang="en-US" altLang="ko-KR" sz="3200" dirty="0">
                    <a:latin typeface="나눔스퀘어OTF ExtraBold" panose="020B0600000101010101" pitchFamily="34" charset="-127"/>
                    <a:ea typeface="나눔스퀘어OTF ExtraBold" panose="020B0600000101010101" pitchFamily="34" charset="-127"/>
                  </a:rPr>
                  <a:t>Using atmosphere model, find the lowest </a:t>
                </a:r>
                <a14:m>
                  <m:oMath xmlns:m="http://schemas.openxmlformats.org/officeDocument/2006/math">
                    <m:sSup>
                      <m:sSupPr>
                        <m:ctrlPr>
                          <a:rPr lang="en-US" altLang="ko-KR" sz="3200" b="0" i="1" smtClean="0">
                            <a:latin typeface="Cambria Math" panose="02040503050406030204" pitchFamily="18" charset="0"/>
                            <a:ea typeface="나눔스퀘어OTF ExtraBold" panose="020B0600000101010101" pitchFamily="34" charset="-127"/>
                          </a:rPr>
                        </m:ctrlPr>
                      </m:sSupPr>
                      <m:e>
                        <m:r>
                          <a:rPr lang="en-US" altLang="ko-KR" sz="3200" b="0" i="1" smtClean="0">
                            <a:latin typeface="Cambria Math" panose="02040503050406030204" pitchFamily="18" charset="0"/>
                            <a:ea typeface="나눔스퀘어OTF ExtraBold" panose="020B0600000101010101" pitchFamily="34" charset="-127"/>
                          </a:rPr>
                          <m:t>𝜒</m:t>
                        </m:r>
                      </m:e>
                      <m:sup>
                        <m:r>
                          <a:rPr lang="en-US" altLang="ko-KR" sz="3200" b="0" i="1" smtClean="0">
                            <a:latin typeface="Cambria Math" panose="02040503050406030204" pitchFamily="18" charset="0"/>
                            <a:ea typeface="나눔스퀘어OTF ExtraBold" panose="020B0600000101010101" pitchFamily="34" charset="-127"/>
                          </a:rPr>
                          <m:t>2</m:t>
                        </m:r>
                      </m:sup>
                    </m:sSup>
                  </m:oMath>
                </a14:m>
                <a:r>
                  <a:rPr lang="en-US" altLang="ko-KR" sz="3200" dirty="0">
                    <a:latin typeface="나눔스퀘어OTF ExtraBold" panose="020B0600000101010101" pitchFamily="34" charset="-127"/>
                    <a:ea typeface="나눔스퀘어OTF ExtraBold" panose="020B0600000101010101" pitchFamily="34" charset="-127"/>
                  </a:rPr>
                  <a:t> to Balmer lines data (Red lines)</a:t>
                </a:r>
              </a:p>
              <a:p>
                <a:pPr marL="571500" indent="-571500">
                  <a:buFont typeface="Arial" panose="020B0604020202020204" pitchFamily="34" charset="0"/>
                  <a:buChar char="•"/>
                </a:pPr>
                <a:endParaRPr lang="en-US" altLang="ko-KR" sz="3200" dirty="0">
                  <a:latin typeface="나눔스퀘어OTF ExtraBold" panose="020B0600000101010101" pitchFamily="34" charset="-127"/>
                  <a:ea typeface="나눔스퀘어OTF ExtraBold" panose="020B0600000101010101" pitchFamily="34" charset="-127"/>
                </a:endParaRPr>
              </a:p>
              <a:p>
                <a:endParaRPr lang="en-US" altLang="ko-KR" sz="3200" dirty="0">
                  <a:latin typeface="나눔스퀘어OTF ExtraBold" panose="020B0600000101010101" pitchFamily="34" charset="-127"/>
                  <a:ea typeface="나눔스퀘어OTF ExtraBold" panose="020B0600000101010101" pitchFamily="34" charset="-127"/>
                </a:endParaRPr>
              </a:p>
            </p:txBody>
          </p:sp>
        </mc:Choice>
        <mc:Fallback xmlns="">
          <p:sp>
            <p:nvSpPr>
              <p:cNvPr id="3" name="TextBox 2">
                <a:extLst>
                  <a:ext uri="{FF2B5EF4-FFF2-40B4-BE49-F238E27FC236}">
                    <a16:creationId xmlns:a16="http://schemas.microsoft.com/office/drawing/2014/main" id="{A0BCF8E1-62BA-336D-E12D-D862D422272C}"/>
                  </a:ext>
                </a:extLst>
              </p:cNvPr>
              <p:cNvSpPr txBox="1">
                <a:spLocks noRot="1" noChangeAspect="1" noMove="1" noResize="1" noEditPoints="1" noAdjustHandles="1" noChangeArrowheads="1" noChangeShapeType="1" noTextEdit="1"/>
              </p:cNvSpPr>
              <p:nvPr/>
            </p:nvSpPr>
            <p:spPr>
              <a:xfrm>
                <a:off x="455556" y="1855128"/>
                <a:ext cx="10396742" cy="6519990"/>
              </a:xfrm>
              <a:prstGeom prst="rect">
                <a:avLst/>
              </a:prstGeom>
              <a:blipFill>
                <a:blip r:embed="rId3"/>
                <a:stretch>
                  <a:fillRect l="-2170"/>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B872B8F9-D15C-264A-E966-CFA61737A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7739" y="1879232"/>
            <a:ext cx="7417778" cy="6072149"/>
          </a:xfrm>
          <a:prstGeom prst="rect">
            <a:avLst/>
          </a:prstGeom>
        </p:spPr>
      </p:pic>
      <p:sp>
        <p:nvSpPr>
          <p:cNvPr id="5" name="TextBox 4">
            <a:extLst>
              <a:ext uri="{FF2B5EF4-FFF2-40B4-BE49-F238E27FC236}">
                <a16:creationId xmlns:a16="http://schemas.microsoft.com/office/drawing/2014/main" id="{FD58BACF-12EE-844D-9849-6B58A6B3BA83}"/>
              </a:ext>
            </a:extLst>
          </p:cNvPr>
          <p:cNvSpPr txBox="1"/>
          <p:nvPr/>
        </p:nvSpPr>
        <p:spPr>
          <a:xfrm>
            <a:off x="10577739" y="8572500"/>
            <a:ext cx="4781490" cy="380999"/>
          </a:xfrm>
          <a:prstGeom prst="rect">
            <a:avLst/>
          </a:prstGeom>
          <a:noFill/>
        </p:spPr>
        <p:txBody>
          <a:bodyPr wrap="square" rtlCol="0">
            <a:spAutoFit/>
          </a:bodyPr>
          <a:lstStyle/>
          <a:p>
            <a:r>
              <a:rPr lang="en-US" altLang="ko-KR" dirty="0"/>
              <a:t>Credit: Chandra et al.(2020) in Fig 4</a:t>
            </a:r>
            <a:endParaRPr lang="ko-KR" altLang="en-US" dirty="0"/>
          </a:p>
        </p:txBody>
      </p:sp>
      <p:sp>
        <p:nvSpPr>
          <p:cNvPr id="6" name="슬라이드 번호 개체 틀 5">
            <a:extLst>
              <a:ext uri="{FF2B5EF4-FFF2-40B4-BE49-F238E27FC236}">
                <a16:creationId xmlns:a16="http://schemas.microsoft.com/office/drawing/2014/main" id="{4F294C1C-07C4-79C2-2793-223E33848B2A}"/>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Tree>
    <p:extLst>
      <p:ext uri="{BB962C8B-B14F-4D97-AF65-F5344CB8AC3E}">
        <p14:creationId xmlns:p14="http://schemas.microsoft.com/office/powerpoint/2010/main" val="266044070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7" name="그림 6">
            <a:extLst>
              <a:ext uri="{FF2B5EF4-FFF2-40B4-BE49-F238E27FC236}">
                <a16:creationId xmlns:a16="http://schemas.microsoft.com/office/drawing/2014/main" id="{7D8FCE44-6F07-7DDF-CF0E-7BCEC76C1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425" y="1879232"/>
            <a:ext cx="7159638" cy="5980208"/>
          </a:xfrm>
          <a:prstGeom prst="rect">
            <a:avLst/>
          </a:prstGeom>
        </p:spPr>
      </p:pic>
      <p:sp>
        <p:nvSpPr>
          <p:cNvPr id="94" name="Google Shape;94;p5"/>
          <p:cNvSpPr txBox="1"/>
          <p:nvPr/>
        </p:nvSpPr>
        <p:spPr>
          <a:xfrm>
            <a:off x="-685800" y="309314"/>
            <a:ext cx="7620000" cy="877103"/>
          </a:xfrm>
          <a:prstGeom prst="rect">
            <a:avLst/>
          </a:prstGeom>
          <a:noFill/>
          <a:ln>
            <a:noFill/>
          </a:ln>
        </p:spPr>
        <p:txBody>
          <a:bodyPr spcFirstLastPara="1" wrap="square" lIns="137138" tIns="68550" rIns="137138" bIns="68550" anchor="t" anchorCtr="0">
            <a:spAutoFit/>
          </a:bodyPr>
          <a:lstStyle/>
          <a:p>
            <a:pPr algn="ctr"/>
            <a:r>
              <a:rPr lang="en-US"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01. </a:t>
            </a:r>
            <a:r>
              <a:rPr lang="en-US" altLang="ko-K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rPr>
              <a:t>Introduction</a:t>
            </a:r>
            <a:endParaRPr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endParaRPr>
          </a:p>
        </p:txBody>
      </p:sp>
      <p:sp>
        <p:nvSpPr>
          <p:cNvPr id="17" name="Google Shape;59;p3">
            <a:extLst>
              <a:ext uri="{FF2B5EF4-FFF2-40B4-BE49-F238E27FC236}">
                <a16:creationId xmlns:a16="http://schemas.microsoft.com/office/drawing/2014/main" id="{E7099893-E207-A22A-187A-AFC788F866D3}"/>
              </a:ext>
            </a:extLst>
          </p:cNvPr>
          <p:cNvSpPr txBox="1"/>
          <p:nvPr/>
        </p:nvSpPr>
        <p:spPr>
          <a:xfrm>
            <a:off x="455556" y="1248351"/>
            <a:ext cx="5715000" cy="630881"/>
          </a:xfrm>
          <a:prstGeom prst="rect">
            <a:avLst/>
          </a:prstGeom>
          <a:noFill/>
          <a:ln>
            <a:noFill/>
          </a:ln>
        </p:spPr>
        <p:txBody>
          <a:bodyPr spcFirstLastPara="1" wrap="square" lIns="137138" tIns="68550" rIns="137138" bIns="68550" anchor="t" anchorCtr="0">
            <a:spAutoFit/>
          </a:bodyPr>
          <a:lstStyle/>
          <a:p>
            <a:pPr algn="ctr"/>
            <a:r>
              <a:rPr lang="en-US" sz="32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*Photometry</a:t>
            </a:r>
            <a:endParaRPr sz="32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BCF8E1-62BA-336D-E12D-D862D422272C}"/>
                  </a:ext>
                </a:extLst>
              </p:cNvPr>
              <p:cNvSpPr txBox="1"/>
              <p:nvPr/>
            </p:nvSpPr>
            <p:spPr>
              <a:xfrm>
                <a:off x="455556" y="1879232"/>
                <a:ext cx="11126844" cy="7300588"/>
              </a:xfrm>
              <a:prstGeom prst="rect">
                <a:avLst/>
              </a:prstGeom>
              <a:noFill/>
            </p:spPr>
            <p:txBody>
              <a:bodyPr wrap="square" rtlCol="0">
                <a:spAutoFit/>
              </a:bodyPr>
              <a:lstStyle/>
              <a:p>
                <a:pPr>
                  <a:lnSpc>
                    <a:spcPct val="150000"/>
                  </a:lnSpc>
                </a:pPr>
                <a:r>
                  <a:rPr lang="en-US" altLang="ko-KR" sz="4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2. Photometric method (</a:t>
                </a:r>
                <a:r>
                  <a:rPr lang="en-US" altLang="ko-KR" sz="2800" dirty="0">
                    <a:latin typeface="나눔스퀘어OTF ExtraBold" panose="020B0600000101010101" pitchFamily="34" charset="-127"/>
                    <a:ea typeface="나눔스퀘어OTF ExtraBold" panose="020B0600000101010101" pitchFamily="34" charset="-127"/>
                  </a:rPr>
                  <a:t>ULTRACAM , ULTRASPEC </a:t>
                </a:r>
                <a:r>
                  <a:rPr lang="en-US" altLang="ko-KR" sz="4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a:t>
                </a:r>
              </a:p>
              <a:p>
                <a:pPr>
                  <a:lnSpc>
                    <a:spcPct val="150000"/>
                  </a:lnSpc>
                </a:pPr>
                <a:r>
                  <a:rPr lang="en-US" altLang="ko-KR" sz="4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 To calculate </a:t>
                </a:r>
                <a:r>
                  <a:rPr lang="en-US" altLang="ko-KR" sz="3600" b="1" dirty="0">
                    <a:solidFill>
                      <a:srgbClr val="FF0000"/>
                    </a:solidFill>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Radius </a:t>
                </a:r>
                <a:endParaRPr lang="en-US" altLang="ko-KR" sz="3600" dirty="0">
                  <a:latin typeface="나눔스퀘어OTF ExtraBold" panose="020B0600000101010101" pitchFamily="34" charset="-127"/>
                  <a:ea typeface="나눔스퀘어OTF ExtraBold" panose="020B0600000101010101" pitchFamily="34" charset="-127"/>
                </a:endParaRPr>
              </a:p>
              <a:p>
                <a:pPr marL="571500" indent="-571500">
                  <a:lnSpc>
                    <a:spcPct val="150000"/>
                  </a:lnSpc>
                  <a:buFont typeface="Arial" panose="020B0604020202020204" pitchFamily="34" charset="0"/>
                  <a:buChar char="•"/>
                </a:pPr>
                <a:r>
                  <a:rPr lang="en-US" altLang="ko-KR" sz="3200" dirty="0">
                    <a:latin typeface="나눔스퀘어OTF ExtraBold" panose="020B0600000101010101" pitchFamily="34" charset="-127"/>
                    <a:ea typeface="나눔스퀘어OTF ExtraBold" panose="020B0600000101010101" pitchFamily="34" charset="-127"/>
                  </a:rPr>
                  <a:t>Stefan-Boltzmann Law</a:t>
                </a:r>
              </a:p>
              <a:p>
                <a:pPr>
                  <a:lnSpc>
                    <a:spcPct val="150000"/>
                  </a:lnSpc>
                </a:pPr>
                <a14:m>
                  <m:oMathPara xmlns:m="http://schemas.openxmlformats.org/officeDocument/2006/math">
                    <m:oMathParaPr>
                      <m:jc m:val="centerGroup"/>
                    </m:oMathParaPr>
                    <m:oMath xmlns:m="http://schemas.openxmlformats.org/officeDocument/2006/math">
                      <m:r>
                        <a:rPr lang="en-US" altLang="ko-KR" sz="3200" b="0" i="1" smtClean="0">
                          <a:latin typeface="Cambria Math" panose="02040503050406030204" pitchFamily="18" charset="0"/>
                          <a:ea typeface="나눔스퀘어OTF ExtraBold" panose="020B0600000101010101" pitchFamily="34" charset="-127"/>
                        </a:rPr>
                        <m:t>𝐿</m:t>
                      </m:r>
                      <m:r>
                        <a:rPr lang="en-US" altLang="ko-KR" sz="3200" b="0" i="1" smtClean="0">
                          <a:latin typeface="Cambria Math" panose="02040503050406030204" pitchFamily="18" charset="0"/>
                          <a:ea typeface="나눔스퀘어OTF ExtraBold" panose="020B0600000101010101" pitchFamily="34" charset="-127"/>
                        </a:rPr>
                        <m:t>=</m:t>
                      </m:r>
                      <m:r>
                        <a:rPr lang="en-US" altLang="ko-KR" sz="3200" b="0" i="1" smtClean="0">
                          <a:latin typeface="Cambria Math" panose="02040503050406030204" pitchFamily="18" charset="0"/>
                          <a:ea typeface="나눔스퀘어OTF ExtraBold" panose="020B0600000101010101" pitchFamily="34" charset="-127"/>
                        </a:rPr>
                        <m:t>𝐴</m:t>
                      </m:r>
                      <m:r>
                        <a:rPr lang="en-US" altLang="ko-KR" sz="3200" b="0" i="1" smtClean="0">
                          <a:latin typeface="Cambria Math" panose="02040503050406030204" pitchFamily="18" charset="0"/>
                          <a:ea typeface="나눔스퀘어OTF ExtraBold" panose="020B0600000101010101" pitchFamily="34" charset="-127"/>
                        </a:rPr>
                        <m:t> </m:t>
                      </m:r>
                      <m:r>
                        <a:rPr lang="en-US" altLang="ko-KR" sz="3200" b="0" i="1" smtClean="0">
                          <a:latin typeface="Cambria Math" panose="02040503050406030204" pitchFamily="18" charset="0"/>
                          <a:ea typeface="나눔스퀘어OTF ExtraBold" panose="020B0600000101010101" pitchFamily="34" charset="-127"/>
                        </a:rPr>
                        <m:t>𝜎</m:t>
                      </m:r>
                      <m:r>
                        <a:rPr lang="en-US" altLang="ko-KR" sz="3200" b="0" i="1" smtClean="0">
                          <a:latin typeface="Cambria Math" panose="02040503050406030204" pitchFamily="18" charset="0"/>
                          <a:ea typeface="나눔스퀘어OTF ExtraBold" panose="020B0600000101010101" pitchFamily="34" charset="-127"/>
                        </a:rPr>
                        <m:t> </m:t>
                      </m:r>
                      <m:sSubSup>
                        <m:sSubSupPr>
                          <m:ctrlPr>
                            <a:rPr lang="en-US" altLang="ko-KR" sz="3200" b="0" i="1" smtClean="0">
                              <a:latin typeface="Cambria Math" panose="02040503050406030204" pitchFamily="18" charset="0"/>
                              <a:ea typeface="나눔스퀘어OTF ExtraBold" panose="020B0600000101010101" pitchFamily="34" charset="-127"/>
                            </a:rPr>
                          </m:ctrlPr>
                        </m:sSubSupPr>
                        <m:e>
                          <m:r>
                            <a:rPr lang="en-US" altLang="ko-KR" sz="3200" b="0" i="1" smtClean="0">
                              <a:latin typeface="Cambria Math" panose="02040503050406030204" pitchFamily="18" charset="0"/>
                              <a:ea typeface="나눔스퀘어OTF ExtraBold" panose="020B0600000101010101" pitchFamily="34" charset="-127"/>
                            </a:rPr>
                            <m:t>𝑇</m:t>
                          </m:r>
                        </m:e>
                        <m:sub>
                          <m:r>
                            <a:rPr lang="en-US" altLang="ko-KR" sz="3200" b="0" i="1" smtClean="0">
                              <a:latin typeface="Cambria Math" panose="02040503050406030204" pitchFamily="18" charset="0"/>
                              <a:ea typeface="나눔스퀘어OTF ExtraBold" panose="020B0600000101010101" pitchFamily="34" charset="-127"/>
                            </a:rPr>
                            <m:t>𝑒𝑓𝑓</m:t>
                          </m:r>
                        </m:sub>
                        <m:sup>
                          <m:r>
                            <a:rPr lang="en-US" altLang="ko-KR" sz="3200" b="0" i="1" smtClean="0">
                              <a:latin typeface="Cambria Math" panose="02040503050406030204" pitchFamily="18" charset="0"/>
                              <a:ea typeface="나눔스퀘어OTF ExtraBold" panose="020B0600000101010101" pitchFamily="34" charset="-127"/>
                            </a:rPr>
                            <m:t>4</m:t>
                          </m:r>
                        </m:sup>
                      </m:sSubSup>
                      <m:r>
                        <a:rPr lang="en-US" altLang="ko-KR" sz="3200" b="0" i="1" smtClean="0">
                          <a:latin typeface="Cambria Math" panose="02040503050406030204" pitchFamily="18" charset="0"/>
                          <a:ea typeface="나눔스퀘어OTF ExtraBold" panose="020B0600000101010101" pitchFamily="34" charset="-127"/>
                        </a:rPr>
                        <m:t> , </m:t>
                      </m:r>
                      <m:r>
                        <a:rPr lang="en-US" altLang="ko-KR" sz="3200" b="0" i="1" smtClean="0">
                          <a:latin typeface="Cambria Math" panose="02040503050406030204" pitchFamily="18" charset="0"/>
                          <a:ea typeface="나눔스퀘어OTF ExtraBold" panose="020B0600000101010101" pitchFamily="34" charset="-127"/>
                        </a:rPr>
                        <m:t>𝐴</m:t>
                      </m:r>
                      <m:r>
                        <a:rPr lang="en-US" altLang="ko-KR" sz="3200" b="0" i="1" smtClean="0">
                          <a:latin typeface="Cambria Math" panose="02040503050406030204" pitchFamily="18" charset="0"/>
                          <a:ea typeface="나눔스퀘어OTF ExtraBold" panose="020B0600000101010101" pitchFamily="34" charset="-127"/>
                        </a:rPr>
                        <m:t>=4</m:t>
                      </m:r>
                      <m:r>
                        <a:rPr lang="en-US" altLang="ko-KR" sz="3200" b="0" i="1" smtClean="0">
                          <a:latin typeface="Cambria Math" panose="02040503050406030204" pitchFamily="18" charset="0"/>
                          <a:ea typeface="나눔스퀘어OTF ExtraBold" panose="020B0600000101010101" pitchFamily="34" charset="-127"/>
                        </a:rPr>
                        <m:t>𝜋</m:t>
                      </m:r>
                      <m:sSup>
                        <m:sSupPr>
                          <m:ctrlPr>
                            <a:rPr lang="en-US" altLang="ko-KR" sz="3200" b="0" i="1" smtClean="0">
                              <a:latin typeface="Cambria Math" panose="02040503050406030204" pitchFamily="18" charset="0"/>
                              <a:ea typeface="나눔스퀘어OTF ExtraBold" panose="020B0600000101010101" pitchFamily="34" charset="-127"/>
                            </a:rPr>
                          </m:ctrlPr>
                        </m:sSupPr>
                        <m:e>
                          <m:r>
                            <a:rPr lang="en-US" altLang="ko-KR" sz="3200" b="0" i="1" smtClean="0">
                              <a:latin typeface="Cambria Math" panose="02040503050406030204" pitchFamily="18" charset="0"/>
                              <a:ea typeface="나눔스퀘어OTF ExtraBold" panose="020B0600000101010101" pitchFamily="34" charset="-127"/>
                            </a:rPr>
                            <m:t>𝑅</m:t>
                          </m:r>
                        </m:e>
                        <m:sup>
                          <m:r>
                            <a:rPr lang="en-US" altLang="ko-KR" sz="3200" b="0" i="1" smtClean="0">
                              <a:latin typeface="Cambria Math" panose="02040503050406030204" pitchFamily="18" charset="0"/>
                              <a:ea typeface="나눔스퀘어OTF ExtraBold" panose="020B0600000101010101" pitchFamily="34" charset="-127"/>
                            </a:rPr>
                            <m:t>2</m:t>
                          </m:r>
                        </m:sup>
                      </m:sSup>
                    </m:oMath>
                  </m:oMathPara>
                </a14:m>
                <a:endParaRPr lang="en-US" altLang="ko-KR" sz="3200" dirty="0">
                  <a:latin typeface="나눔스퀘어OTF ExtraBold" panose="020B0600000101010101" pitchFamily="34" charset="-127"/>
                  <a:ea typeface="나눔스퀘어OTF ExtraBold" panose="020B0600000101010101" pitchFamily="34" charset="-127"/>
                </a:endParaRPr>
              </a:p>
              <a:p>
                <a:pPr marL="457200" indent="-457200">
                  <a:lnSpc>
                    <a:spcPct val="150000"/>
                  </a:lnSpc>
                  <a:buFont typeface="Wingdings" panose="05000000000000000000" pitchFamily="2" charset="2"/>
                  <a:buChar char="è"/>
                </a:pPr>
                <a:r>
                  <a:rPr lang="en-US" altLang="ko-KR" sz="3200" dirty="0">
                    <a:latin typeface="나눔스퀘어OTF ExtraBold" panose="020B0600000101010101" pitchFamily="34" charset="-127"/>
                    <a:ea typeface="나눔스퀘어OTF ExtraBold" panose="020B0600000101010101" pitchFamily="34" charset="-127"/>
                  </a:rPr>
                  <a:t>Challenging to get Bolometric Luminosity</a:t>
                </a:r>
              </a:p>
              <a:p>
                <a:pPr marL="457200" indent="-457200">
                  <a:lnSpc>
                    <a:spcPct val="150000"/>
                  </a:lnSpc>
                  <a:buFont typeface="Wingdings" panose="05000000000000000000" pitchFamily="2" charset="2"/>
                  <a:buChar char="è"/>
                </a:pPr>
                <a:endParaRPr lang="en-US" altLang="ko-KR" sz="3200" dirty="0">
                  <a:latin typeface="나눔스퀘어OTF ExtraBold" panose="020B0600000101010101" pitchFamily="34" charset="-127"/>
                  <a:ea typeface="나눔스퀘어OTF ExtraBold" panose="020B0600000101010101" pitchFamily="34" charset="-127"/>
                </a:endParaRPr>
              </a:p>
              <a:p>
                <a:pPr marL="571500" indent="-571500">
                  <a:lnSpc>
                    <a:spcPct val="150000"/>
                  </a:lnSpc>
                  <a:buFont typeface="Arial" panose="020B0604020202020204" pitchFamily="34" charset="0"/>
                  <a:buChar char="•"/>
                </a:pPr>
                <a:endParaRPr lang="en-US" altLang="ko-KR" sz="3200" dirty="0">
                  <a:latin typeface="나눔스퀘어OTF ExtraBold" panose="020B0600000101010101" pitchFamily="34" charset="-127"/>
                  <a:ea typeface="나눔스퀘어OTF ExtraBold" panose="020B0600000101010101" pitchFamily="34" charset="-127"/>
                </a:endParaRPr>
              </a:p>
              <a:p>
                <a:pPr marL="571500" indent="-571500">
                  <a:lnSpc>
                    <a:spcPct val="150000"/>
                  </a:lnSpc>
                  <a:buFont typeface="Arial" panose="020B0604020202020204" pitchFamily="34" charset="0"/>
                  <a:buChar char="•"/>
                </a:pPr>
                <a:r>
                  <a:rPr lang="en-US" altLang="ko-KR" sz="3200" dirty="0">
                    <a:latin typeface="나눔스퀘어OTF ExtraBold" panose="020B0600000101010101" pitchFamily="34" charset="-127"/>
                    <a:ea typeface="나눔스퀘어OTF ExtraBold" panose="020B0600000101010101" pitchFamily="34" charset="-127"/>
                  </a:rPr>
                  <a:t>Spectral Energy Distribution (SED) and Distance</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ko-KR" sz="3200" b="0" i="1" smtClean="0">
                              <a:latin typeface="Cambria Math" panose="02040503050406030204" pitchFamily="18" charset="0"/>
                              <a:ea typeface="나눔스퀘어OTF ExtraBold" panose="020B0600000101010101" pitchFamily="34" charset="-127"/>
                            </a:rPr>
                          </m:ctrlPr>
                        </m:sSubPr>
                        <m:e>
                          <m:r>
                            <a:rPr lang="en-US" altLang="ko-KR" sz="3200" b="0" i="1" smtClean="0">
                              <a:latin typeface="Cambria Math" panose="02040503050406030204" pitchFamily="18" charset="0"/>
                              <a:ea typeface="나눔스퀘어OTF ExtraBold" panose="020B0600000101010101" pitchFamily="34" charset="-127"/>
                            </a:rPr>
                            <m:t>𝑓</m:t>
                          </m:r>
                        </m:e>
                        <m:sub>
                          <m:r>
                            <a:rPr lang="en-US" altLang="ko-KR" sz="3200" b="0" i="1" smtClean="0">
                              <a:latin typeface="Cambria Math" panose="02040503050406030204" pitchFamily="18" charset="0"/>
                              <a:ea typeface="나눔스퀘어OTF ExtraBold" panose="020B0600000101010101" pitchFamily="34" charset="-127"/>
                            </a:rPr>
                            <m:t>𝜈</m:t>
                          </m:r>
                        </m:sub>
                      </m:sSub>
                      <m:r>
                        <a:rPr lang="en-US" altLang="ko-KR" sz="3200" b="0" i="1" smtClean="0">
                          <a:latin typeface="Cambria Math" panose="02040503050406030204" pitchFamily="18" charset="0"/>
                          <a:ea typeface="나눔스퀘어OTF ExtraBold" panose="020B0600000101010101" pitchFamily="34" charset="-127"/>
                        </a:rPr>
                        <m:t>=4</m:t>
                      </m:r>
                      <m:r>
                        <a:rPr lang="en-US" altLang="ko-KR" sz="3200" b="0" i="1" smtClean="0">
                          <a:latin typeface="Cambria Math" panose="02040503050406030204" pitchFamily="18" charset="0"/>
                          <a:ea typeface="나눔스퀘어OTF ExtraBold" panose="020B0600000101010101" pitchFamily="34" charset="-127"/>
                        </a:rPr>
                        <m:t>𝜋</m:t>
                      </m:r>
                      <m:r>
                        <a:rPr lang="en-US" altLang="ko-KR" sz="3200" b="0" i="1" smtClean="0">
                          <a:latin typeface="Cambria Math" panose="02040503050406030204" pitchFamily="18" charset="0"/>
                          <a:ea typeface="나눔스퀘어OTF ExtraBold" panose="020B0600000101010101" pitchFamily="34" charset="-127"/>
                        </a:rPr>
                        <m:t> </m:t>
                      </m:r>
                      <m:sSup>
                        <m:sSupPr>
                          <m:ctrlPr>
                            <a:rPr lang="en-US" altLang="ko-KR" sz="3200" b="0" i="1" smtClean="0">
                              <a:latin typeface="Cambria Math" panose="02040503050406030204" pitchFamily="18" charset="0"/>
                              <a:ea typeface="나눔스퀘어OTF ExtraBold" panose="020B0600000101010101" pitchFamily="34" charset="-127"/>
                            </a:rPr>
                          </m:ctrlPr>
                        </m:sSupPr>
                        <m:e>
                          <m:d>
                            <m:dPr>
                              <m:ctrlPr>
                                <a:rPr lang="en-US" altLang="ko-KR" sz="3200" b="0" i="1" smtClean="0">
                                  <a:latin typeface="Cambria Math" panose="02040503050406030204" pitchFamily="18" charset="0"/>
                                  <a:ea typeface="나눔스퀘어OTF ExtraBold" panose="020B0600000101010101" pitchFamily="34" charset="-127"/>
                                </a:rPr>
                              </m:ctrlPr>
                            </m:dPr>
                            <m:e>
                              <m:r>
                                <a:rPr lang="en-US" altLang="ko-KR" sz="3200" b="0" i="1" smtClean="0">
                                  <a:latin typeface="Cambria Math" panose="02040503050406030204" pitchFamily="18" charset="0"/>
                                  <a:ea typeface="나눔스퀘어OTF ExtraBold" panose="020B0600000101010101" pitchFamily="34" charset="-127"/>
                                </a:rPr>
                                <m:t>𝑅</m:t>
                              </m:r>
                              <m:r>
                                <a:rPr lang="en-US" altLang="ko-KR" sz="3200" b="0" i="1" smtClean="0">
                                  <a:latin typeface="Cambria Math" panose="02040503050406030204" pitchFamily="18" charset="0"/>
                                  <a:ea typeface="나눔스퀘어OTF ExtraBold" panose="020B0600000101010101" pitchFamily="34" charset="-127"/>
                                </a:rPr>
                                <m:t>/</m:t>
                              </m:r>
                              <m:r>
                                <a:rPr lang="en-US" altLang="ko-KR" sz="3200" b="0" i="1" smtClean="0">
                                  <a:latin typeface="Cambria Math" panose="02040503050406030204" pitchFamily="18" charset="0"/>
                                  <a:ea typeface="나눔스퀘어OTF ExtraBold" panose="020B0600000101010101" pitchFamily="34" charset="-127"/>
                                </a:rPr>
                                <m:t>𝐷</m:t>
                              </m:r>
                            </m:e>
                          </m:d>
                        </m:e>
                        <m:sup>
                          <m:r>
                            <a:rPr lang="en-US" altLang="ko-KR" sz="3200" b="0" i="1" smtClean="0">
                              <a:latin typeface="Cambria Math" panose="02040503050406030204" pitchFamily="18" charset="0"/>
                              <a:ea typeface="나눔스퀘어OTF ExtraBold" panose="020B0600000101010101" pitchFamily="34" charset="-127"/>
                            </a:rPr>
                            <m:t>2</m:t>
                          </m:r>
                        </m:sup>
                      </m:sSup>
                      <m:r>
                        <m:rPr>
                          <m:lit/>
                        </m:rPr>
                        <a:rPr lang="en-US" altLang="ko-KR" sz="3200" i="1">
                          <a:latin typeface="Cambria Math" panose="02040503050406030204" pitchFamily="18" charset="0"/>
                          <a:ea typeface="나눔스퀘어OTF ExtraBold" panose="020B0600000101010101" pitchFamily="34" charset="-127"/>
                        </a:rPr>
                        <m:t>∙</m:t>
                      </m:r>
                      <m:sSub>
                        <m:sSubPr>
                          <m:ctrlPr>
                            <a:rPr lang="en-US" altLang="ko-KR" sz="3200" b="0" i="1" smtClean="0">
                              <a:latin typeface="Cambria Math" panose="02040503050406030204" pitchFamily="18" charset="0"/>
                              <a:ea typeface="나눔스퀘어OTF ExtraBold" panose="020B0600000101010101" pitchFamily="34" charset="-127"/>
                            </a:rPr>
                          </m:ctrlPr>
                        </m:sSubPr>
                        <m:e>
                          <m:r>
                            <a:rPr lang="en-US" altLang="ko-KR" sz="3200" b="0" i="1" smtClean="0">
                              <a:latin typeface="Cambria Math" panose="02040503050406030204" pitchFamily="18" charset="0"/>
                              <a:ea typeface="나눔스퀘어OTF ExtraBold" panose="020B0600000101010101" pitchFamily="34" charset="-127"/>
                            </a:rPr>
                            <m:t>𝐻</m:t>
                          </m:r>
                        </m:e>
                        <m:sub>
                          <m:r>
                            <a:rPr lang="en-US" altLang="ko-KR" sz="3200" b="0" i="1" smtClean="0">
                              <a:latin typeface="Cambria Math" panose="02040503050406030204" pitchFamily="18" charset="0"/>
                              <a:ea typeface="나눔스퀘어OTF ExtraBold" panose="020B0600000101010101" pitchFamily="34" charset="-127"/>
                            </a:rPr>
                            <m:t>𝜈</m:t>
                          </m:r>
                        </m:sub>
                      </m:sSub>
                      <m:r>
                        <a:rPr lang="en-US" altLang="ko-KR" sz="3200" b="0" i="1" smtClean="0">
                          <a:latin typeface="Cambria Math" panose="02040503050406030204" pitchFamily="18" charset="0"/>
                          <a:ea typeface="나눔스퀘어OTF ExtraBold" panose="020B0600000101010101" pitchFamily="34" charset="-127"/>
                        </a:rPr>
                        <m:t>(</m:t>
                      </m:r>
                      <m:sSub>
                        <m:sSubPr>
                          <m:ctrlPr>
                            <a:rPr lang="en-US" altLang="ko-KR" sz="3200" b="0" i="1" smtClean="0">
                              <a:latin typeface="Cambria Math" panose="02040503050406030204" pitchFamily="18" charset="0"/>
                              <a:ea typeface="나눔스퀘어OTF ExtraBold" panose="020B0600000101010101" pitchFamily="34" charset="-127"/>
                            </a:rPr>
                          </m:ctrlPr>
                        </m:sSubPr>
                        <m:e>
                          <m:r>
                            <a:rPr lang="en-US" altLang="ko-KR" sz="3200" b="0" i="1" smtClean="0">
                              <a:latin typeface="Cambria Math" panose="02040503050406030204" pitchFamily="18" charset="0"/>
                              <a:ea typeface="나눔스퀘어OTF ExtraBold" panose="020B0600000101010101" pitchFamily="34" charset="-127"/>
                            </a:rPr>
                            <m:t>𝑇</m:t>
                          </m:r>
                        </m:e>
                        <m:sub>
                          <m:r>
                            <a:rPr lang="en-US" altLang="ko-KR" sz="3200" b="0" i="1" smtClean="0">
                              <a:latin typeface="Cambria Math" panose="02040503050406030204" pitchFamily="18" charset="0"/>
                              <a:ea typeface="나눔스퀘어OTF ExtraBold" panose="020B0600000101010101" pitchFamily="34" charset="-127"/>
                            </a:rPr>
                            <m:t>𝑒𝑓𝑓</m:t>
                          </m:r>
                        </m:sub>
                      </m:sSub>
                      <m:r>
                        <a:rPr lang="en-US" altLang="ko-KR" sz="3200" b="0" i="1" smtClean="0">
                          <a:latin typeface="Cambria Math" panose="02040503050406030204" pitchFamily="18" charset="0"/>
                          <a:ea typeface="나눔스퀘어OTF ExtraBold" panose="020B0600000101010101" pitchFamily="34" charset="-127"/>
                        </a:rPr>
                        <m:t>,</m:t>
                      </m:r>
                      <m:func>
                        <m:funcPr>
                          <m:ctrlPr>
                            <a:rPr lang="en-US" altLang="ko-KR" sz="3200" b="0" i="1" smtClean="0">
                              <a:latin typeface="Cambria Math" panose="02040503050406030204" pitchFamily="18" charset="0"/>
                              <a:ea typeface="나눔스퀘어OTF ExtraBold" panose="020B0600000101010101" pitchFamily="34" charset="-127"/>
                            </a:rPr>
                          </m:ctrlPr>
                        </m:funcPr>
                        <m:fName>
                          <m:r>
                            <m:rPr>
                              <m:sty m:val="p"/>
                            </m:rPr>
                            <a:rPr lang="en-US" altLang="ko-KR" sz="3200" b="0" i="0" smtClean="0">
                              <a:latin typeface="Cambria Math" panose="02040503050406030204" pitchFamily="18" charset="0"/>
                              <a:ea typeface="나눔스퀘어OTF ExtraBold" panose="020B0600000101010101" pitchFamily="34" charset="-127"/>
                            </a:rPr>
                            <m:t>log</m:t>
                          </m:r>
                        </m:fName>
                        <m:e>
                          <m:r>
                            <a:rPr lang="en-US" altLang="ko-KR" sz="3200" b="0" i="1" smtClean="0">
                              <a:latin typeface="Cambria Math" panose="02040503050406030204" pitchFamily="18" charset="0"/>
                              <a:ea typeface="나눔스퀘어OTF ExtraBold" panose="020B0600000101010101" pitchFamily="34" charset="-127"/>
                            </a:rPr>
                            <m:t>𝑔</m:t>
                          </m:r>
                        </m:e>
                      </m:func>
                      <m:r>
                        <a:rPr lang="en-US" altLang="ko-KR" sz="3200" b="0" i="1" smtClean="0">
                          <a:latin typeface="Cambria Math" panose="02040503050406030204" pitchFamily="18" charset="0"/>
                          <a:ea typeface="나눔스퀘어OTF ExtraBold" panose="020B0600000101010101" pitchFamily="34" charset="-127"/>
                        </a:rPr>
                        <m:t>)</m:t>
                      </m:r>
                    </m:oMath>
                  </m:oMathPara>
                </a14:m>
                <a:endParaRPr lang="en-US" altLang="ko-KR" sz="3200" b="0" dirty="0">
                  <a:latin typeface="나눔스퀘어OTF ExtraBold" panose="020B0600000101010101" pitchFamily="34" charset="-127"/>
                  <a:ea typeface="나눔스퀘어OTF ExtraBold" panose="020B0600000101010101" pitchFamily="34" charset="-127"/>
                </a:endParaRPr>
              </a:p>
            </p:txBody>
          </p:sp>
        </mc:Choice>
        <mc:Fallback xmlns="">
          <p:sp>
            <p:nvSpPr>
              <p:cNvPr id="3" name="TextBox 2">
                <a:extLst>
                  <a:ext uri="{FF2B5EF4-FFF2-40B4-BE49-F238E27FC236}">
                    <a16:creationId xmlns:a16="http://schemas.microsoft.com/office/drawing/2014/main" id="{A0BCF8E1-62BA-336D-E12D-D862D422272C}"/>
                  </a:ext>
                </a:extLst>
              </p:cNvPr>
              <p:cNvSpPr txBox="1">
                <a:spLocks noRot="1" noChangeAspect="1" noMove="1" noResize="1" noEditPoints="1" noAdjustHandles="1" noChangeArrowheads="1" noChangeShapeType="1" noTextEdit="1"/>
              </p:cNvSpPr>
              <p:nvPr/>
            </p:nvSpPr>
            <p:spPr>
              <a:xfrm>
                <a:off x="455556" y="1879232"/>
                <a:ext cx="11126844" cy="7300588"/>
              </a:xfrm>
              <a:prstGeom prst="rect">
                <a:avLst/>
              </a:prstGeom>
              <a:blipFill>
                <a:blip r:embed="rId4"/>
                <a:stretch>
                  <a:fillRect l="-2027"/>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D8B73608-6547-C84D-0E66-970B23279B87}"/>
              </a:ext>
            </a:extLst>
          </p:cNvPr>
          <p:cNvSpPr txBox="1"/>
          <p:nvPr/>
        </p:nvSpPr>
        <p:spPr>
          <a:xfrm>
            <a:off x="11430000" y="1379125"/>
            <a:ext cx="4140247" cy="369332"/>
          </a:xfrm>
          <a:prstGeom prst="rect">
            <a:avLst/>
          </a:prstGeom>
          <a:noFill/>
        </p:spPr>
        <p:txBody>
          <a:bodyPr wrap="square">
            <a:spAutoFit/>
          </a:bodyPr>
          <a:lstStyle/>
          <a:p>
            <a:r>
              <a:rPr lang="en-US" altLang="ko-KR" dirty="0"/>
              <a:t>Credit: Chandra et al.(2020) in Fig 3</a:t>
            </a:r>
            <a:endParaRPr lang="ko-KR" altLang="en-US" dirty="0"/>
          </a:p>
        </p:txBody>
      </p:sp>
      <p:sp>
        <p:nvSpPr>
          <p:cNvPr id="4" name="화살표: 아래쪽 3">
            <a:extLst>
              <a:ext uri="{FF2B5EF4-FFF2-40B4-BE49-F238E27FC236}">
                <a16:creationId xmlns:a16="http://schemas.microsoft.com/office/drawing/2014/main" id="{65E35299-5CC3-0800-54FD-07BABA450FFA}"/>
              </a:ext>
            </a:extLst>
          </p:cNvPr>
          <p:cNvSpPr/>
          <p:nvPr/>
        </p:nvSpPr>
        <p:spPr>
          <a:xfrm>
            <a:off x="2959968" y="6187563"/>
            <a:ext cx="762000" cy="1284995"/>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8D4C91E-2ADC-C283-98A1-66D66125E72D}"/>
              </a:ext>
            </a:extLst>
          </p:cNvPr>
          <p:cNvSpPr txBox="1"/>
          <p:nvPr/>
        </p:nvSpPr>
        <p:spPr>
          <a:xfrm>
            <a:off x="4099742" y="6368395"/>
            <a:ext cx="3352800" cy="923330"/>
          </a:xfrm>
          <a:prstGeom prst="rect">
            <a:avLst/>
          </a:prstGeom>
          <a:noFill/>
        </p:spPr>
        <p:txBody>
          <a:bodyPr wrap="square" rtlCol="0">
            <a:spAutoFit/>
          </a:bodyPr>
          <a:lstStyle/>
          <a:p>
            <a:r>
              <a:rPr lang="en-US" altLang="ko-KR" sz="5400" dirty="0">
                <a:latin typeface="나눔스퀘어OTF ExtraBold" panose="020B0600000101010101" pitchFamily="34" charset="-127"/>
                <a:ea typeface="나눔스퀘어OTF ExtraBold" panose="020B0600000101010101" pitchFamily="34" charset="-127"/>
              </a:rPr>
              <a:t>Instead</a:t>
            </a:r>
            <a:endParaRPr lang="ko-KR" altLang="en-US" sz="5400" dirty="0">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5F80BD-ADCE-6653-3743-3661041CC4B1}"/>
                  </a:ext>
                </a:extLst>
              </p:cNvPr>
              <p:cNvSpPr txBox="1"/>
              <p:nvPr/>
            </p:nvSpPr>
            <p:spPr>
              <a:xfrm>
                <a:off x="11430000" y="8007533"/>
                <a:ext cx="6299153" cy="1200329"/>
              </a:xfrm>
              <a:prstGeom prst="rect">
                <a:avLst/>
              </a:prstGeom>
              <a:noFill/>
            </p:spPr>
            <p:txBody>
              <a:bodyPr wrap="square" rtlCol="0">
                <a:spAutoFit/>
              </a:bodyPr>
              <a:lstStyle/>
              <a:p>
                <a14:m>
                  <m:oMath xmlns:m="http://schemas.openxmlformats.org/officeDocument/2006/math">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𝐻</m:t>
                        </m:r>
                      </m:e>
                      <m:sub>
                        <m:r>
                          <a:rPr lang="en-US" altLang="ko-KR" sz="2400" b="0" i="1" smtClean="0">
                            <a:latin typeface="Cambria Math" panose="02040503050406030204" pitchFamily="18" charset="0"/>
                            <a:ea typeface="나눔스퀘어OTF ExtraBold" panose="020B0600000101010101" pitchFamily="34" charset="-127"/>
                          </a:rPr>
                          <m:t>𝜈</m:t>
                        </m:r>
                      </m:sub>
                    </m:sSub>
                  </m:oMath>
                </a14:m>
                <a:r>
                  <a:rPr lang="en-US" altLang="ko-KR" sz="2400" dirty="0"/>
                  <a:t>:  Eddington flux (Surface flux) of white dwarf</a:t>
                </a:r>
              </a:p>
              <a:p>
                <a14:m>
                  <m:oMath xmlns:m="http://schemas.openxmlformats.org/officeDocument/2006/math">
                    <m:sSub>
                      <m:sSubPr>
                        <m:ctrlPr>
                          <a:rPr lang="en-US" altLang="ko-KR" sz="2400" b="0" i="1" smtClean="0">
                            <a:latin typeface="Cambria Math" panose="02040503050406030204" pitchFamily="18" charset="0"/>
                            <a:ea typeface="나눔스퀘어OTF ExtraBold" panose="020B0600000101010101" pitchFamily="34" charset="-127"/>
                          </a:rPr>
                        </m:ctrlPr>
                      </m:sSubPr>
                      <m:e>
                        <m:r>
                          <a:rPr lang="en-US" altLang="ko-KR" sz="2400" b="0" i="1" smtClean="0">
                            <a:latin typeface="Cambria Math" panose="02040503050406030204" pitchFamily="18" charset="0"/>
                            <a:ea typeface="나눔스퀘어OTF ExtraBold" panose="020B0600000101010101" pitchFamily="34" charset="-127"/>
                          </a:rPr>
                          <m:t>𝑓</m:t>
                        </m:r>
                      </m:e>
                      <m:sub>
                        <m:r>
                          <a:rPr lang="en-US" altLang="ko-KR" sz="2400" b="0" i="1" smtClean="0">
                            <a:latin typeface="Cambria Math" panose="02040503050406030204" pitchFamily="18" charset="0"/>
                            <a:ea typeface="나눔스퀘어OTF ExtraBold" panose="020B0600000101010101" pitchFamily="34" charset="-127"/>
                          </a:rPr>
                          <m:t>𝜈</m:t>
                        </m:r>
                      </m:sub>
                    </m:sSub>
                  </m:oMath>
                </a14:m>
                <a:r>
                  <a:rPr lang="en-US" altLang="ko-KR" sz="2400" dirty="0"/>
                  <a:t>:   apparent flux </a:t>
                </a:r>
              </a:p>
              <a:p>
                <a:r>
                  <a:rPr lang="en-US" altLang="ko-KR" sz="2400" dirty="0"/>
                  <a:t> R : radius of white dwarf  , D : distance</a:t>
                </a:r>
                <a:endParaRPr lang="ko-KR" altLang="en-US" sz="2400" dirty="0"/>
              </a:p>
            </p:txBody>
          </p:sp>
        </mc:Choice>
        <mc:Fallback xmlns="">
          <p:sp>
            <p:nvSpPr>
              <p:cNvPr id="5" name="TextBox 4">
                <a:extLst>
                  <a:ext uri="{FF2B5EF4-FFF2-40B4-BE49-F238E27FC236}">
                    <a16:creationId xmlns:a16="http://schemas.microsoft.com/office/drawing/2014/main" id="{FB5F80BD-ADCE-6653-3743-3661041CC4B1}"/>
                  </a:ext>
                </a:extLst>
              </p:cNvPr>
              <p:cNvSpPr txBox="1">
                <a:spLocks noRot="1" noChangeAspect="1" noMove="1" noResize="1" noEditPoints="1" noAdjustHandles="1" noChangeArrowheads="1" noChangeShapeType="1" noTextEdit="1"/>
              </p:cNvSpPr>
              <p:nvPr/>
            </p:nvSpPr>
            <p:spPr>
              <a:xfrm>
                <a:off x="11430000" y="8007533"/>
                <a:ext cx="6299153" cy="1200329"/>
              </a:xfrm>
              <a:prstGeom prst="rect">
                <a:avLst/>
              </a:prstGeom>
              <a:blipFill>
                <a:blip r:embed="rId5"/>
                <a:stretch>
                  <a:fillRect l="-774" t="-4082" b="-11224"/>
                </a:stretch>
              </a:blipFill>
            </p:spPr>
            <p:txBody>
              <a:bodyPr/>
              <a:lstStyle/>
              <a:p>
                <a:r>
                  <a:rPr lang="ko-KR" altLang="en-US">
                    <a:noFill/>
                  </a:rPr>
                  <a:t> </a:t>
                </a:r>
              </a:p>
            </p:txBody>
          </p:sp>
        </mc:Fallback>
      </mc:AlternateContent>
      <p:sp>
        <p:nvSpPr>
          <p:cNvPr id="6" name="슬라이드 번호 개체 틀 5">
            <a:extLst>
              <a:ext uri="{FF2B5EF4-FFF2-40B4-BE49-F238E27FC236}">
                <a16:creationId xmlns:a16="http://schemas.microsoft.com/office/drawing/2014/main" id="{5C7AB3B9-C624-E471-7FD6-848B3B6F52A6}"/>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Tree>
    <p:extLst>
      <p:ext uri="{BB962C8B-B14F-4D97-AF65-F5344CB8AC3E}">
        <p14:creationId xmlns:p14="http://schemas.microsoft.com/office/powerpoint/2010/main" val="129792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46D9AD70-B9B3-8BD4-A539-F36A9501A796}"/>
              </a:ext>
            </a:extLst>
          </p:cNvPr>
          <p:cNvPicPr>
            <a:picLocks noChangeAspect="1"/>
          </p:cNvPicPr>
          <p:nvPr/>
        </p:nvPicPr>
        <p:blipFill rotWithShape="1">
          <a:blip r:embed="rId4">
            <a:extLst>
              <a:ext uri="{28A0092B-C50C-407E-A947-70E740481C1C}">
                <a14:useLocalDpi xmlns:a14="http://schemas.microsoft.com/office/drawing/2010/main" val="0"/>
              </a:ext>
            </a:extLst>
          </a:blip>
          <a:srcRect t="9814" r="1209"/>
          <a:stretch/>
        </p:blipFill>
        <p:spPr>
          <a:xfrm>
            <a:off x="12625071" y="3162300"/>
            <a:ext cx="4072330" cy="3657600"/>
          </a:xfrm>
          <a:prstGeom prst="rect">
            <a:avLst/>
          </a:prstGeom>
        </p:spPr>
      </p:pic>
      <p:sp>
        <p:nvSpPr>
          <p:cNvPr id="2" name="Google Shape;53;p3">
            <a:extLst>
              <a:ext uri="{FF2B5EF4-FFF2-40B4-BE49-F238E27FC236}">
                <a16:creationId xmlns:a16="http://schemas.microsoft.com/office/drawing/2014/main" id="{A712F284-A95D-8BCC-4FC5-C1B113BDA21A}"/>
              </a:ext>
            </a:extLst>
          </p:cNvPr>
          <p:cNvSpPr txBox="1"/>
          <p:nvPr/>
        </p:nvSpPr>
        <p:spPr>
          <a:xfrm>
            <a:off x="838200" y="832032"/>
            <a:ext cx="5638800" cy="1615766"/>
          </a:xfrm>
          <a:prstGeom prst="rect">
            <a:avLst/>
          </a:prstGeom>
          <a:noFill/>
          <a:ln>
            <a:noFill/>
          </a:ln>
        </p:spPr>
        <p:txBody>
          <a:bodyPr spcFirstLastPara="1" wrap="square" lIns="137138" tIns="68550" rIns="137138" bIns="68550" anchor="t" anchorCtr="0">
            <a:spAutoFit/>
          </a:bodyPr>
          <a:lstStyle/>
          <a:p>
            <a:pPr algn="ctr"/>
            <a:r>
              <a:rPr lang="en-US" altLang="ko-KR"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End of the stars</a:t>
            </a:r>
          </a:p>
          <a:p>
            <a:pPr algn="ctr"/>
            <a:endParaRP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endParaRPr>
          </a:p>
        </p:txBody>
      </p:sp>
      <p:sp>
        <p:nvSpPr>
          <p:cNvPr id="18" name="TextBox 17">
            <a:extLst>
              <a:ext uri="{FF2B5EF4-FFF2-40B4-BE49-F238E27FC236}">
                <a16:creationId xmlns:a16="http://schemas.microsoft.com/office/drawing/2014/main" id="{CD0F50C5-D933-7180-7D48-D4C091123592}"/>
              </a:ext>
            </a:extLst>
          </p:cNvPr>
          <p:cNvSpPr txBox="1"/>
          <p:nvPr/>
        </p:nvSpPr>
        <p:spPr>
          <a:xfrm>
            <a:off x="12660838" y="8647085"/>
            <a:ext cx="4072330" cy="261610"/>
          </a:xfrm>
          <a:prstGeom prst="rect">
            <a:avLst/>
          </a:prstGeom>
          <a:noFill/>
        </p:spPr>
        <p:txBody>
          <a:bodyPr wrap="square" rtlCol="0">
            <a:spAutoFit/>
          </a:bodyPr>
          <a:lstStyle/>
          <a:p>
            <a:r>
              <a:rPr lang="en-US" altLang="ko-KR" sz="1100" dirty="0">
                <a:latin typeface="나눔스퀘어OTF ExtraBold" panose="020B0600000101010101" pitchFamily="34" charset="-127"/>
                <a:ea typeface="나눔스퀘어OTF ExtraBold" panose="020B0600000101010101" pitchFamily="34" charset="-127"/>
              </a:rPr>
              <a:t>Credit : </a:t>
            </a:r>
            <a:r>
              <a:rPr lang="en-US" altLang="ko-KR" sz="1100" dirty="0" err="1">
                <a:latin typeface="나눔스퀘어OTF ExtraBold" panose="020B0600000101010101" pitchFamily="34" charset="-127"/>
                <a:ea typeface="나눔스퀘어OTF ExtraBold" panose="020B0600000101010101" pitchFamily="34" charset="-127"/>
              </a:rPr>
              <a:t>Youtube-Kurzgesagt</a:t>
            </a:r>
            <a:r>
              <a:rPr lang="en-US" altLang="ko-KR" sz="1100" dirty="0">
                <a:latin typeface="나눔스퀘어OTF ExtraBold" panose="020B0600000101010101" pitchFamily="34" charset="-127"/>
                <a:ea typeface="나눔스퀘어OTF ExtraBold" panose="020B0600000101010101" pitchFamily="34" charset="-127"/>
              </a:rPr>
              <a:t>: White Dwarfs &amp; Blackhole</a:t>
            </a:r>
            <a:endParaRPr lang="ko-KR" altLang="en-US" sz="1100" dirty="0">
              <a:latin typeface="나눔스퀘어OTF ExtraBold" panose="020B0600000101010101" pitchFamily="34" charset="-127"/>
              <a:ea typeface="나눔스퀘어OTF ExtraBold" panose="020B0600000101010101" pitchFamily="34" charset="-127"/>
            </a:endParaRPr>
          </a:p>
        </p:txBody>
      </p:sp>
      <p:pic>
        <p:nvPicPr>
          <p:cNvPr id="6" name="그림 5">
            <a:extLst>
              <a:ext uri="{FF2B5EF4-FFF2-40B4-BE49-F238E27FC236}">
                <a16:creationId xmlns:a16="http://schemas.microsoft.com/office/drawing/2014/main" id="{F1BB405F-1CF0-407B-635B-6A19A193D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162300"/>
            <a:ext cx="4072329" cy="3657600"/>
          </a:xfrm>
          <a:prstGeom prst="rect">
            <a:avLst/>
          </a:prstGeom>
        </p:spPr>
      </p:pic>
      <p:sp>
        <p:nvSpPr>
          <p:cNvPr id="8" name="TextBox 7">
            <a:extLst>
              <a:ext uri="{FF2B5EF4-FFF2-40B4-BE49-F238E27FC236}">
                <a16:creationId xmlns:a16="http://schemas.microsoft.com/office/drawing/2014/main" id="{A2783BF9-B5E3-A9C3-DFFB-725C2B9237AF}"/>
              </a:ext>
            </a:extLst>
          </p:cNvPr>
          <p:cNvSpPr txBox="1"/>
          <p:nvPr/>
        </p:nvSpPr>
        <p:spPr>
          <a:xfrm>
            <a:off x="457200" y="8647085"/>
            <a:ext cx="1981200" cy="261610"/>
          </a:xfrm>
          <a:prstGeom prst="rect">
            <a:avLst/>
          </a:prstGeom>
          <a:noFill/>
        </p:spPr>
        <p:txBody>
          <a:bodyPr wrap="square">
            <a:spAutoFit/>
          </a:bodyPr>
          <a:lstStyle/>
          <a:p>
            <a:r>
              <a:rPr lang="en-US" altLang="ko-KR" sz="1100" dirty="0">
                <a:effectLst/>
                <a:latin typeface="나눔스퀘어OTF ExtraBold" panose="020B0600000101010101" pitchFamily="34" charset="-127"/>
                <a:ea typeface="나눔스퀘어OTF ExtraBold" panose="020B0600000101010101" pitchFamily="34" charset="-127"/>
              </a:rPr>
              <a:t>Credit: NASA/SDO</a:t>
            </a:r>
            <a:endParaRPr lang="ko-KR" altLang="en-US" sz="1100" dirty="0">
              <a:latin typeface="나눔스퀘어OTF ExtraBold" panose="020B0600000101010101" pitchFamily="34" charset="-127"/>
              <a:ea typeface="나눔스퀘어OTF ExtraBold" panose="020B0600000101010101" pitchFamily="34" charset="-127"/>
            </a:endParaRPr>
          </a:p>
        </p:txBody>
      </p:sp>
      <p:sp>
        <p:nvSpPr>
          <p:cNvPr id="4" name="TextBox 3">
            <a:extLst>
              <a:ext uri="{FF2B5EF4-FFF2-40B4-BE49-F238E27FC236}">
                <a16:creationId xmlns:a16="http://schemas.microsoft.com/office/drawing/2014/main" id="{2D93BD86-E705-5892-827A-C77E19CF2623}"/>
              </a:ext>
            </a:extLst>
          </p:cNvPr>
          <p:cNvSpPr txBox="1"/>
          <p:nvPr/>
        </p:nvSpPr>
        <p:spPr>
          <a:xfrm>
            <a:off x="1219199" y="7113402"/>
            <a:ext cx="2438401" cy="369332"/>
          </a:xfrm>
          <a:prstGeom prst="rect">
            <a:avLst/>
          </a:prstGeom>
          <a:noFill/>
        </p:spPr>
        <p:txBody>
          <a:bodyPr wrap="square" rtlCol="0">
            <a:spAutoFit/>
          </a:bodyPr>
          <a:lstStyle/>
          <a:p>
            <a:r>
              <a:rPr lang="en-US" altLang="ko-KR" dirty="0">
                <a:latin typeface="나눔스퀘어OTF Bold" panose="020B0600000101010101" pitchFamily="34" charset="-127"/>
                <a:ea typeface="나눔스퀘어OTF Bold" panose="020B0600000101010101" pitchFamily="34" charset="-127"/>
              </a:rPr>
              <a:t>Main</a:t>
            </a:r>
            <a:r>
              <a:rPr lang="ko-KR" altLang="en-US" dirty="0">
                <a:latin typeface="나눔스퀘어OTF Bold" panose="020B0600000101010101" pitchFamily="34" charset="-127"/>
                <a:ea typeface="나눔스퀘어OTF Bold" panose="020B0600000101010101" pitchFamily="34" charset="-127"/>
              </a:rPr>
              <a:t> </a:t>
            </a:r>
            <a:r>
              <a:rPr lang="en-US" altLang="ko-KR" dirty="0">
                <a:latin typeface="나눔스퀘어OTF Bold" panose="020B0600000101010101" pitchFamily="34" charset="-127"/>
                <a:ea typeface="나눔스퀘어OTF Bold" panose="020B0600000101010101" pitchFamily="34" charset="-127"/>
              </a:rPr>
              <a:t>Sequence Star</a:t>
            </a:r>
            <a:endParaRPr lang="ko-KR" altLang="en-US" dirty="0">
              <a:latin typeface="나눔스퀘어OTF Bold" panose="020B0600000101010101" pitchFamily="34" charset="-127"/>
              <a:ea typeface="나눔스퀘어OTF Bold" panose="020B0600000101010101" pitchFamily="34" charset="-127"/>
            </a:endParaRPr>
          </a:p>
        </p:txBody>
      </p:sp>
      <p:sp>
        <p:nvSpPr>
          <p:cNvPr id="7" name="TextBox 6">
            <a:extLst>
              <a:ext uri="{FF2B5EF4-FFF2-40B4-BE49-F238E27FC236}">
                <a16:creationId xmlns:a16="http://schemas.microsoft.com/office/drawing/2014/main" id="{EB49A00C-A282-3680-80DC-696049CE9C5A}"/>
              </a:ext>
            </a:extLst>
          </p:cNvPr>
          <p:cNvSpPr txBox="1"/>
          <p:nvPr/>
        </p:nvSpPr>
        <p:spPr>
          <a:xfrm>
            <a:off x="14097000" y="7116512"/>
            <a:ext cx="1534752" cy="369332"/>
          </a:xfrm>
          <a:prstGeom prst="rect">
            <a:avLst/>
          </a:prstGeom>
          <a:noFill/>
        </p:spPr>
        <p:txBody>
          <a:bodyPr wrap="square">
            <a:spAutoFit/>
          </a:bodyPr>
          <a:lstStyle/>
          <a:p>
            <a:r>
              <a:rPr lang="en-US" altLang="ko-KR" dirty="0">
                <a:latin typeface="나눔스퀘어OTF Bold" panose="020B0600000101010101" pitchFamily="34" charset="-127"/>
                <a:ea typeface="나눔스퀘어OTF Bold" panose="020B0600000101010101" pitchFamily="34" charset="-127"/>
              </a:rPr>
              <a:t>White Dwarf</a:t>
            </a:r>
            <a:endParaRPr lang="ko-KR" altLang="en-US" dirty="0">
              <a:latin typeface="나눔스퀘어OTF Bold" panose="020B0600000101010101" pitchFamily="34" charset="-127"/>
              <a:ea typeface="나눔스퀘어OTF Bold" panose="020B0600000101010101" pitchFamily="34" charset="-127"/>
            </a:endParaRPr>
          </a:p>
        </p:txBody>
      </p:sp>
      <p:sp>
        <p:nvSpPr>
          <p:cNvPr id="15" name="TextBox 14">
            <a:extLst>
              <a:ext uri="{FF2B5EF4-FFF2-40B4-BE49-F238E27FC236}">
                <a16:creationId xmlns:a16="http://schemas.microsoft.com/office/drawing/2014/main" id="{8EEC5BD1-A0BE-E8D8-8852-3C9617A20FEC}"/>
              </a:ext>
            </a:extLst>
          </p:cNvPr>
          <p:cNvSpPr txBox="1"/>
          <p:nvPr/>
        </p:nvSpPr>
        <p:spPr>
          <a:xfrm>
            <a:off x="6720459" y="8647085"/>
            <a:ext cx="2880741" cy="600164"/>
          </a:xfrm>
          <a:prstGeom prst="rect">
            <a:avLst/>
          </a:prstGeom>
          <a:noFill/>
        </p:spPr>
        <p:txBody>
          <a:bodyPr wrap="square">
            <a:spAutoFit/>
          </a:bodyPr>
          <a:lstStyle/>
          <a:p>
            <a:pPr algn="l"/>
            <a:r>
              <a:rPr lang="en-US" altLang="ko-KR" sz="1100" b="1" i="0" u="none" strike="noStrike" dirty="0">
                <a:solidFill>
                  <a:srgbClr val="474747"/>
                </a:solidFill>
                <a:effectLst/>
                <a:latin typeface="나눔스퀘어OTF ExtraBold" panose="020B0600000101010101" pitchFamily="34" charset="-127"/>
                <a:ea typeface="나눔스퀘어OTF ExtraBold" panose="020B0600000101010101" pitchFamily="34" charset="-127"/>
                <a:hlinkClick r:id="rId6">
                  <a:extLst>
                    <a:ext uri="{A12FA001-AC4F-418D-AE19-62706E023703}">
                      <ahyp:hlinkClr xmlns:ahyp="http://schemas.microsoft.com/office/drawing/2018/hyperlinkcolor" val="tx"/>
                    </a:ext>
                  </a:extLst>
                </a:hlinkClick>
              </a:rPr>
              <a:t>Credit</a:t>
            </a:r>
            <a:r>
              <a:rPr lang="en-US" altLang="ko-KR" sz="1100" b="0" i="0" dirty="0">
                <a:solidFill>
                  <a:srgbClr val="474747"/>
                </a:solidFill>
                <a:effectLst/>
                <a:latin typeface="나눔스퀘어OTF ExtraBold" panose="020B0600000101010101" pitchFamily="34" charset="-127"/>
                <a:ea typeface="나눔스퀘어OTF ExtraBold" panose="020B0600000101010101" pitchFamily="34" charset="-127"/>
              </a:rPr>
              <a:t>: R. Hollow, CSIRO.</a:t>
            </a:r>
          </a:p>
          <a:p>
            <a:br>
              <a:rPr lang="en-US" altLang="ko-KR" sz="1100" dirty="0">
                <a:solidFill>
                  <a:srgbClr val="474747"/>
                </a:solidFill>
                <a:latin typeface="나눔스퀘어OTF ExtraBold" panose="020B0600000101010101" pitchFamily="34" charset="-127"/>
                <a:ea typeface="나눔스퀘어OTF ExtraBold" panose="020B0600000101010101" pitchFamily="34" charset="-127"/>
              </a:rPr>
            </a:br>
            <a:endParaRPr lang="ko-KR" altLang="en-US" sz="1100" dirty="0">
              <a:solidFill>
                <a:srgbClr val="474747"/>
              </a:solidFill>
              <a:latin typeface="나눔스퀘어OTF ExtraBold" panose="020B0600000101010101" pitchFamily="34" charset="-127"/>
              <a:ea typeface="나눔스퀘어OTF ExtraBold" panose="020B0600000101010101" pitchFamily="34" charset="-127"/>
            </a:endParaRPr>
          </a:p>
        </p:txBody>
      </p:sp>
      <p:pic>
        <p:nvPicPr>
          <p:cNvPr id="21" name="그림 20">
            <a:extLst>
              <a:ext uri="{FF2B5EF4-FFF2-40B4-BE49-F238E27FC236}">
                <a16:creationId xmlns:a16="http://schemas.microsoft.com/office/drawing/2014/main" id="{3B353427-24DA-AA1B-7CB6-74BDDF84EF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562" y="2361211"/>
            <a:ext cx="6363033" cy="5381022"/>
          </a:xfrm>
          <a:prstGeom prst="rect">
            <a:avLst/>
          </a:prstGeom>
        </p:spPr>
      </p:pic>
      <p:sp>
        <p:nvSpPr>
          <p:cNvPr id="5" name="슬라이드 번호 개체 틀 4">
            <a:extLst>
              <a:ext uri="{FF2B5EF4-FFF2-40B4-BE49-F238E27FC236}">
                <a16:creationId xmlns:a16="http://schemas.microsoft.com/office/drawing/2014/main" id="{CA14791A-A3F0-2B0C-AE68-3760DF15986E}"/>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Tree>
    <p:custDataLst>
      <p:tags r:id="rId1"/>
    </p:custDataLst>
    <p:extLst>
      <p:ext uri="{BB962C8B-B14F-4D97-AF65-F5344CB8AC3E}">
        <p14:creationId xmlns:p14="http://schemas.microsoft.com/office/powerpoint/2010/main" val="8986651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p3">
            <a:extLst>
              <a:ext uri="{FF2B5EF4-FFF2-40B4-BE49-F238E27FC236}">
                <a16:creationId xmlns:a16="http://schemas.microsoft.com/office/drawing/2014/main" id="{A712F284-A95D-8BCC-4FC5-C1B113BDA21A}"/>
              </a:ext>
            </a:extLst>
          </p:cNvPr>
          <p:cNvSpPr txBox="1"/>
          <p:nvPr/>
        </p:nvSpPr>
        <p:spPr>
          <a:xfrm>
            <a:off x="1066800" y="723900"/>
            <a:ext cx="5638800" cy="877103"/>
          </a:xfrm>
          <a:prstGeom prst="rect">
            <a:avLst/>
          </a:prstGeom>
          <a:noFill/>
          <a:ln>
            <a:noFill/>
          </a:ln>
        </p:spPr>
        <p:txBody>
          <a:bodyPr spcFirstLastPara="1" wrap="square" lIns="137138" tIns="68550" rIns="137138" bIns="68550" anchor="t" anchorCtr="0">
            <a:spAutoFit/>
          </a:bodyPr>
          <a:lstStyle/>
          <a:p>
            <a:pPr algn="ctr"/>
            <a:r>
              <a:rPr lang="en-US" altLang="ko-K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rPr>
              <a:t>01. </a:t>
            </a:r>
            <a:r>
              <a:rPr lang="en-US"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rPr>
              <a:t>Introduction</a:t>
            </a:r>
            <a:endParaRP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endParaRPr>
          </a:p>
        </p:txBody>
      </p:sp>
      <p:sp>
        <p:nvSpPr>
          <p:cNvPr id="17" name="TextBox 16">
            <a:extLst>
              <a:ext uri="{FF2B5EF4-FFF2-40B4-BE49-F238E27FC236}">
                <a16:creationId xmlns:a16="http://schemas.microsoft.com/office/drawing/2014/main" id="{8FA27494-0A43-3222-90FC-55E48CF754E2}"/>
              </a:ext>
            </a:extLst>
          </p:cNvPr>
          <p:cNvSpPr txBox="1"/>
          <p:nvPr/>
        </p:nvSpPr>
        <p:spPr>
          <a:xfrm>
            <a:off x="-1085850" y="1639915"/>
            <a:ext cx="9144000" cy="523220"/>
          </a:xfrm>
          <a:prstGeom prst="rect">
            <a:avLst/>
          </a:prstGeom>
          <a:noFill/>
        </p:spPr>
        <p:txBody>
          <a:bodyPr wrap="square">
            <a:spAutoFit/>
          </a:bodyPr>
          <a:lstStyle/>
          <a:p>
            <a:pPr algn="ctr"/>
            <a:r>
              <a:rPr lang="en-US" altLang="ko-KR" sz="2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 End of the stars</a:t>
            </a:r>
          </a:p>
        </p:txBody>
      </p:sp>
      <p:grpSp>
        <p:nvGrpSpPr>
          <p:cNvPr id="19" name="그룹 18">
            <a:extLst>
              <a:ext uri="{FF2B5EF4-FFF2-40B4-BE49-F238E27FC236}">
                <a16:creationId xmlns:a16="http://schemas.microsoft.com/office/drawing/2014/main" id="{87188504-0811-504F-728F-15CA82860316}"/>
              </a:ext>
            </a:extLst>
          </p:cNvPr>
          <p:cNvGrpSpPr/>
          <p:nvPr/>
        </p:nvGrpSpPr>
        <p:grpSpPr>
          <a:xfrm>
            <a:off x="321507" y="2153729"/>
            <a:ext cx="4637580" cy="1374460"/>
            <a:chOff x="6265106" y="3162300"/>
            <a:chExt cx="4637580" cy="1828800"/>
          </a:xfrm>
        </p:grpSpPr>
        <p:sp>
          <p:nvSpPr>
            <p:cNvPr id="9" name="화살표: 오른쪽 8">
              <a:extLst>
                <a:ext uri="{FF2B5EF4-FFF2-40B4-BE49-F238E27FC236}">
                  <a16:creationId xmlns:a16="http://schemas.microsoft.com/office/drawing/2014/main" id="{22EA0A31-128C-8DA7-6608-A58508304EA1}"/>
                </a:ext>
              </a:extLst>
            </p:cNvPr>
            <p:cNvSpPr/>
            <p:nvPr/>
          </p:nvSpPr>
          <p:spPr>
            <a:xfrm>
              <a:off x="6265106" y="3162300"/>
              <a:ext cx="4624388" cy="1828800"/>
            </a:xfrm>
            <a:prstGeom prst="rightArrow">
              <a:avLst/>
            </a:prstGeom>
            <a:solidFill>
              <a:srgbClr val="92D050"/>
            </a:solidFill>
            <a:scene3d>
              <a:camera prst="perspectiveRelaxedModerately"/>
              <a:lightRig rig="threePt" dir="t"/>
            </a:scene3d>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58D1CC47-7349-0B56-A017-2CBC14E94773}"/>
                </a:ext>
              </a:extLst>
            </p:cNvPr>
            <p:cNvSpPr txBox="1"/>
            <p:nvPr/>
          </p:nvSpPr>
          <p:spPr>
            <a:xfrm>
              <a:off x="6278299" y="3794329"/>
              <a:ext cx="4624387" cy="461665"/>
            </a:xfrm>
            <a:prstGeom prst="rect">
              <a:avLst/>
            </a:prstGeom>
            <a:noFill/>
          </p:spPr>
          <p:txBody>
            <a:bodyPr wrap="square" rtlCol="0">
              <a:spAutoFit/>
            </a:bodyPr>
            <a:lstStyle/>
            <a:p>
              <a:r>
                <a:rPr lang="en-US" altLang="ko-KR" sz="2400" b="1" dirty="0">
                  <a:latin typeface="나눔스퀘어OTF ExtraBold" panose="020B0600000101010101" pitchFamily="34" charset="-127"/>
                  <a:ea typeface="나눔스퀘어OTF ExtraBold" panose="020B0600000101010101" pitchFamily="34" charset="-127"/>
                </a:rPr>
                <a:t>A single- star Evolution</a:t>
              </a:r>
              <a:endParaRPr lang="ko-KR" altLang="en-US" sz="2400" b="1" dirty="0">
                <a:latin typeface="나눔스퀘어OTF ExtraBold" panose="020B0600000101010101" pitchFamily="34" charset="-127"/>
                <a:ea typeface="나눔스퀘어OTF ExtraBold" panose="020B0600000101010101" pitchFamily="34" charset="-127"/>
              </a:endParaRPr>
            </a:p>
          </p:txBody>
        </p:sp>
      </p:grpSp>
      <p:pic>
        <p:nvPicPr>
          <p:cNvPr id="3" name="그림 2">
            <a:extLst>
              <a:ext uri="{FF2B5EF4-FFF2-40B4-BE49-F238E27FC236}">
                <a16:creationId xmlns:a16="http://schemas.microsoft.com/office/drawing/2014/main" id="{B86F131C-7109-5B43-CE99-688014B04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00" y="5753100"/>
            <a:ext cx="2127177" cy="1910544"/>
          </a:xfrm>
          <a:prstGeom prst="rect">
            <a:avLst/>
          </a:prstGeom>
        </p:spPr>
      </p:pic>
      <p:sp>
        <p:nvSpPr>
          <p:cNvPr id="4" name="TextBox 3">
            <a:extLst>
              <a:ext uri="{FF2B5EF4-FFF2-40B4-BE49-F238E27FC236}">
                <a16:creationId xmlns:a16="http://schemas.microsoft.com/office/drawing/2014/main" id="{13166964-5249-CCBD-EEFE-91F5F52202C8}"/>
              </a:ext>
            </a:extLst>
          </p:cNvPr>
          <p:cNvSpPr txBox="1"/>
          <p:nvPr/>
        </p:nvSpPr>
        <p:spPr>
          <a:xfrm>
            <a:off x="321507" y="8572500"/>
            <a:ext cx="1981200" cy="261610"/>
          </a:xfrm>
          <a:prstGeom prst="rect">
            <a:avLst/>
          </a:prstGeom>
          <a:noFill/>
        </p:spPr>
        <p:txBody>
          <a:bodyPr wrap="square">
            <a:spAutoFit/>
          </a:bodyPr>
          <a:lstStyle/>
          <a:p>
            <a:r>
              <a:rPr lang="en-US" altLang="ko-KR" sz="1100" dirty="0">
                <a:effectLst/>
                <a:latin typeface="나눔스퀘어OTF ExtraBold" panose="020B0600000101010101" pitchFamily="34" charset="-127"/>
                <a:ea typeface="나눔스퀘어OTF ExtraBold" panose="020B0600000101010101" pitchFamily="34" charset="-127"/>
              </a:rPr>
              <a:t>Credit: NASA/SDO</a:t>
            </a:r>
            <a:endParaRPr lang="ko-KR" altLang="en-US" sz="1100" dirty="0">
              <a:latin typeface="나눔스퀘어OTF ExtraBold" panose="020B0600000101010101" pitchFamily="34" charset="-127"/>
              <a:ea typeface="나눔스퀘어OTF ExtraBold" panose="020B0600000101010101" pitchFamily="34" charset="-127"/>
            </a:endParaRPr>
          </a:p>
        </p:txBody>
      </p:sp>
      <p:pic>
        <p:nvPicPr>
          <p:cNvPr id="5" name="그림 4">
            <a:extLst>
              <a:ext uri="{FF2B5EF4-FFF2-40B4-BE49-F238E27FC236}">
                <a16:creationId xmlns:a16="http://schemas.microsoft.com/office/drawing/2014/main" id="{2DB348C0-1228-A61E-1E5E-D3768530E1EB}"/>
              </a:ext>
            </a:extLst>
          </p:cNvPr>
          <p:cNvPicPr>
            <a:picLocks noChangeAspect="1"/>
          </p:cNvPicPr>
          <p:nvPr/>
        </p:nvPicPr>
        <p:blipFill rotWithShape="1">
          <a:blip r:embed="rId4">
            <a:extLst>
              <a:ext uri="{28A0092B-C50C-407E-A947-70E740481C1C}">
                <a14:useLocalDpi xmlns:a14="http://schemas.microsoft.com/office/drawing/2010/main" val="0"/>
              </a:ext>
            </a:extLst>
          </a:blip>
          <a:srcRect t="9814" r="1209"/>
          <a:stretch/>
        </p:blipFill>
        <p:spPr>
          <a:xfrm>
            <a:off x="14105528" y="3212485"/>
            <a:ext cx="3987602" cy="3581501"/>
          </a:xfrm>
          <a:prstGeom prst="rect">
            <a:avLst/>
          </a:prstGeom>
        </p:spPr>
      </p:pic>
      <p:sp>
        <p:nvSpPr>
          <p:cNvPr id="7" name="TextBox 6">
            <a:extLst>
              <a:ext uri="{FF2B5EF4-FFF2-40B4-BE49-F238E27FC236}">
                <a16:creationId xmlns:a16="http://schemas.microsoft.com/office/drawing/2014/main" id="{3BC5A114-EF19-05B5-C5BE-A5B33F700A71}"/>
              </a:ext>
            </a:extLst>
          </p:cNvPr>
          <p:cNvSpPr txBox="1"/>
          <p:nvPr/>
        </p:nvSpPr>
        <p:spPr>
          <a:xfrm>
            <a:off x="14020800" y="8657138"/>
            <a:ext cx="4072330" cy="261610"/>
          </a:xfrm>
          <a:prstGeom prst="rect">
            <a:avLst/>
          </a:prstGeom>
          <a:noFill/>
        </p:spPr>
        <p:txBody>
          <a:bodyPr wrap="square" rtlCol="0">
            <a:spAutoFit/>
          </a:bodyPr>
          <a:lstStyle/>
          <a:p>
            <a:r>
              <a:rPr lang="en-US" altLang="ko-KR" sz="1100" dirty="0">
                <a:latin typeface="나눔스퀘어OTF ExtraBold" panose="020B0600000101010101" pitchFamily="34" charset="-127"/>
                <a:ea typeface="나눔스퀘어OTF ExtraBold" panose="020B0600000101010101" pitchFamily="34" charset="-127"/>
              </a:rPr>
              <a:t>Credit : </a:t>
            </a:r>
            <a:r>
              <a:rPr lang="en-US" altLang="ko-KR" sz="1100" dirty="0" err="1">
                <a:latin typeface="나눔스퀘어OTF ExtraBold" panose="020B0600000101010101" pitchFamily="34" charset="-127"/>
                <a:ea typeface="나눔스퀘어OTF ExtraBold" panose="020B0600000101010101" pitchFamily="34" charset="-127"/>
              </a:rPr>
              <a:t>Youtube-Kurzgesagt</a:t>
            </a:r>
            <a:r>
              <a:rPr lang="en-US" altLang="ko-KR" sz="1100" dirty="0">
                <a:latin typeface="나눔스퀘어OTF ExtraBold" panose="020B0600000101010101" pitchFamily="34" charset="-127"/>
                <a:ea typeface="나눔스퀘어OTF ExtraBold" panose="020B0600000101010101" pitchFamily="34" charset="-127"/>
              </a:rPr>
              <a:t>: White Dwarfs &amp; Blackhole</a:t>
            </a:r>
            <a:endParaRPr lang="ko-KR" altLang="en-US" sz="1100" dirty="0">
              <a:latin typeface="나눔스퀘어OTF ExtraBold" panose="020B0600000101010101" pitchFamily="34" charset="-127"/>
              <a:ea typeface="나눔스퀘어OTF ExtraBold" panose="020B0600000101010101" pitchFamily="34" charset="-127"/>
            </a:endParaRPr>
          </a:p>
        </p:txBody>
      </p:sp>
      <p:pic>
        <p:nvPicPr>
          <p:cNvPr id="15" name="그림 14">
            <a:extLst>
              <a:ext uri="{FF2B5EF4-FFF2-40B4-BE49-F238E27FC236}">
                <a16:creationId xmlns:a16="http://schemas.microsoft.com/office/drawing/2014/main" id="{AA454D65-E6E1-75A6-7CB0-BB0970190C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6642" y="3589019"/>
            <a:ext cx="4126482" cy="4137298"/>
          </a:xfrm>
          <a:prstGeom prst="rect">
            <a:avLst/>
          </a:prstGeom>
        </p:spPr>
      </p:pic>
      <p:sp>
        <p:nvSpPr>
          <p:cNvPr id="22" name="TextBox 21">
            <a:extLst>
              <a:ext uri="{FF2B5EF4-FFF2-40B4-BE49-F238E27FC236}">
                <a16:creationId xmlns:a16="http://schemas.microsoft.com/office/drawing/2014/main" id="{E4D49575-782A-AF8D-9703-769DFC31B9BE}"/>
              </a:ext>
            </a:extLst>
          </p:cNvPr>
          <p:cNvSpPr txBox="1"/>
          <p:nvPr/>
        </p:nvSpPr>
        <p:spPr>
          <a:xfrm>
            <a:off x="3132553" y="8476198"/>
            <a:ext cx="3352800" cy="430887"/>
          </a:xfrm>
          <a:prstGeom prst="rect">
            <a:avLst/>
          </a:prstGeom>
          <a:noFill/>
        </p:spPr>
        <p:txBody>
          <a:bodyPr wrap="square">
            <a:spAutoFit/>
          </a:bodyPr>
          <a:lstStyle/>
          <a:p>
            <a:r>
              <a:rPr lang="en-US" altLang="ko-KR" sz="1100" b="0" i="0" dirty="0">
                <a:solidFill>
                  <a:srgbClr val="212529"/>
                </a:solidFill>
                <a:effectLst/>
                <a:latin typeface="나눔스퀘어OTF ExtraBold" panose="020B0600000101010101" pitchFamily="34" charset="-127"/>
                <a:ea typeface="나눔스퀘어OTF ExtraBold" panose="020B0600000101010101" pitchFamily="34" charset="-127"/>
              </a:rPr>
              <a:t>Credit: NASA’s Goddard Space Flight Center/Chris Smith (</a:t>
            </a:r>
            <a:r>
              <a:rPr lang="en-US" altLang="ko-KR" sz="1100" b="0" i="0" dirty="0" err="1">
                <a:solidFill>
                  <a:srgbClr val="212529"/>
                </a:solidFill>
                <a:effectLst/>
                <a:latin typeface="나눔스퀘어OTF ExtraBold" panose="020B0600000101010101" pitchFamily="34" charset="-127"/>
                <a:ea typeface="나눔스퀘어OTF ExtraBold" panose="020B0600000101010101" pitchFamily="34" charset="-127"/>
              </a:rPr>
              <a:t>KBRwyle</a:t>
            </a:r>
            <a:r>
              <a:rPr lang="en-US" altLang="ko-KR" sz="1100" b="0" i="0" dirty="0">
                <a:solidFill>
                  <a:srgbClr val="212529"/>
                </a:solidFill>
                <a:effectLst/>
                <a:latin typeface="나눔스퀘어OTF ExtraBold" panose="020B0600000101010101" pitchFamily="34" charset="-127"/>
                <a:ea typeface="나눔스퀘어OTF ExtraBold" panose="020B0600000101010101" pitchFamily="34" charset="-127"/>
              </a:rPr>
              <a:t>)</a:t>
            </a:r>
            <a:endParaRPr lang="ko-KR" altLang="en-US" sz="1100" dirty="0">
              <a:latin typeface="나눔스퀘어OTF ExtraBold" panose="020B0600000101010101" pitchFamily="34" charset="-127"/>
              <a:ea typeface="나눔스퀘어OTF ExtraBold" panose="020B0600000101010101" pitchFamily="34" charset="-127"/>
            </a:endParaRPr>
          </a:p>
        </p:txBody>
      </p:sp>
      <p:pic>
        <p:nvPicPr>
          <p:cNvPr id="24" name="그림 23">
            <a:extLst>
              <a:ext uri="{FF2B5EF4-FFF2-40B4-BE49-F238E27FC236}">
                <a16:creationId xmlns:a16="http://schemas.microsoft.com/office/drawing/2014/main" id="{15FF9A2A-37E1-DED1-BAD9-938F76E297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7890" y="1964491"/>
            <a:ext cx="5044217" cy="5821762"/>
          </a:xfrm>
          <a:prstGeom prst="rect">
            <a:avLst/>
          </a:prstGeom>
        </p:spPr>
      </p:pic>
      <p:sp>
        <p:nvSpPr>
          <p:cNvPr id="25" name="화살표: 오른쪽 24">
            <a:extLst>
              <a:ext uri="{FF2B5EF4-FFF2-40B4-BE49-F238E27FC236}">
                <a16:creationId xmlns:a16="http://schemas.microsoft.com/office/drawing/2014/main" id="{C7FF001A-1B1E-41E9-7ECF-A713F81DF77C}"/>
              </a:ext>
            </a:extLst>
          </p:cNvPr>
          <p:cNvSpPr/>
          <p:nvPr/>
        </p:nvSpPr>
        <p:spPr>
          <a:xfrm rot="20426457">
            <a:off x="2572239" y="6277485"/>
            <a:ext cx="669749" cy="43088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6D4DCA28-EC77-BCBF-01FD-BA0AA6BECF56}"/>
              </a:ext>
            </a:extLst>
          </p:cNvPr>
          <p:cNvSpPr/>
          <p:nvPr/>
        </p:nvSpPr>
        <p:spPr>
          <a:xfrm rot="20426457">
            <a:off x="7580003" y="5132636"/>
            <a:ext cx="669749" cy="43088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51E0E93-7ACB-760B-B1EB-4DF04576D2CF}"/>
              </a:ext>
            </a:extLst>
          </p:cNvPr>
          <p:cNvSpPr/>
          <p:nvPr/>
        </p:nvSpPr>
        <p:spPr>
          <a:xfrm>
            <a:off x="10517531" y="4454943"/>
            <a:ext cx="609600" cy="57525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4FE35F52-591C-28A4-DB90-D0157965F0F9}"/>
              </a:ext>
            </a:extLst>
          </p:cNvPr>
          <p:cNvSpPr/>
          <p:nvPr/>
        </p:nvSpPr>
        <p:spPr>
          <a:xfrm>
            <a:off x="11614921" y="4554372"/>
            <a:ext cx="2286000" cy="57525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EF7A8B66-BF5A-4694-B2BC-74F39BEF6613}"/>
              </a:ext>
            </a:extLst>
          </p:cNvPr>
          <p:cNvSpPr txBox="1"/>
          <p:nvPr/>
        </p:nvSpPr>
        <p:spPr>
          <a:xfrm>
            <a:off x="8707394" y="8570830"/>
            <a:ext cx="2113006" cy="261610"/>
          </a:xfrm>
          <a:prstGeom prst="rect">
            <a:avLst/>
          </a:prstGeom>
          <a:noFill/>
        </p:spPr>
        <p:txBody>
          <a:bodyPr wrap="square">
            <a:spAutoFit/>
          </a:bodyPr>
          <a:lstStyle/>
          <a:p>
            <a:r>
              <a:rPr lang="en-US" altLang="ko-KR" sz="1100" b="0" i="0" dirty="0">
                <a:effectLst/>
                <a:latin typeface="나눔스퀘어OTF ExtraBold" panose="020B0600000101010101" pitchFamily="34" charset="-127"/>
                <a:ea typeface="나눔스퀘어OTF ExtraBold" panose="020B0600000101010101" pitchFamily="34" charset="-127"/>
              </a:rPr>
              <a:t> credit: NASA and ESA</a:t>
            </a:r>
            <a:endParaRPr lang="ko-KR" altLang="en-US" sz="1100" dirty="0">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692153F-48BE-DA10-E6EF-F1361CE0950E}"/>
                  </a:ext>
                </a:extLst>
              </p:cNvPr>
              <p:cNvSpPr txBox="1"/>
              <p:nvPr/>
            </p:nvSpPr>
            <p:spPr>
              <a:xfrm>
                <a:off x="197620" y="4161672"/>
                <a:ext cx="3047658" cy="1216487"/>
              </a:xfrm>
              <a:prstGeom prst="rect">
                <a:avLst/>
              </a:prstGeom>
              <a:noFill/>
            </p:spPr>
            <p:txBody>
              <a:bodyPr wrap="square" rtlCol="0">
                <a:spAutoFit/>
              </a:bodyPr>
              <a:lstStyle/>
              <a:p>
                <a14:m>
                  <m:oMath xmlns:m="http://schemas.openxmlformats.org/officeDocument/2006/math">
                    <m:r>
                      <a:rPr lang="en-US" altLang="ko-KR" sz="2400" b="0" i="1" smtClean="0">
                        <a:latin typeface="Cambria Math" panose="02040503050406030204" pitchFamily="18" charset="0"/>
                      </a:rPr>
                      <m:t>0.4&lt;</m:t>
                    </m:r>
                    <m:r>
                      <a:rPr lang="en-US" altLang="ko-KR" sz="2400" b="0" i="1" smtClean="0">
                        <a:latin typeface="Cambria Math" panose="02040503050406030204" pitchFamily="18" charset="0"/>
                      </a:rPr>
                      <m:t>𝑀</m:t>
                    </m:r>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𝑀</m:t>
                        </m:r>
                      </m:e>
                      <m:sub>
                        <m:r>
                          <a:rPr lang="en-US" altLang="ko-KR" sz="2400" b="0" i="1" smtClean="0">
                            <a:latin typeface="Cambria Math" panose="02040503050406030204" pitchFamily="18" charset="0"/>
                          </a:rPr>
                          <m:t>⊙</m:t>
                        </m:r>
                      </m:sub>
                    </m:sSub>
                    <m:r>
                      <a:rPr lang="en-US" altLang="ko-KR" sz="2400" b="0" i="1" smtClean="0">
                        <a:latin typeface="Cambria Math" panose="02040503050406030204" pitchFamily="18" charset="0"/>
                      </a:rPr>
                      <m:t>&lt;8</m:t>
                    </m:r>
                  </m:oMath>
                </a14:m>
                <a:r>
                  <a:rPr lang="en-US" altLang="ko-KR" sz="2400" dirty="0">
                    <a:latin typeface="나눔스퀘어OTF ExtraBold" panose="020B0600000101010101" pitchFamily="34" charset="-127"/>
                    <a:ea typeface="나눔스퀘어OTF ExtraBold" panose="020B0600000101010101" pitchFamily="34" charset="-127"/>
                  </a:rPr>
                  <a:t>, Main Sequence star bunning H </a:t>
                </a:r>
                <a:endParaRPr lang="ko-KR" altLang="en-US" sz="2400" dirty="0">
                  <a:latin typeface="나눔스퀘어OTF ExtraBold" panose="020B0600000101010101" pitchFamily="34" charset="-127"/>
                  <a:ea typeface="나눔스퀘어OTF ExtraBold" panose="020B0600000101010101" pitchFamily="34" charset="-127"/>
                </a:endParaRPr>
              </a:p>
            </p:txBody>
          </p:sp>
        </mc:Choice>
        <mc:Fallback xmlns="">
          <p:sp>
            <p:nvSpPr>
              <p:cNvPr id="31" name="TextBox 30">
                <a:extLst>
                  <a:ext uri="{FF2B5EF4-FFF2-40B4-BE49-F238E27FC236}">
                    <a16:creationId xmlns:a16="http://schemas.microsoft.com/office/drawing/2014/main" id="{2692153F-48BE-DA10-E6EF-F1361CE0950E}"/>
                  </a:ext>
                </a:extLst>
              </p:cNvPr>
              <p:cNvSpPr txBox="1">
                <a:spLocks noRot="1" noChangeAspect="1" noMove="1" noResize="1" noEditPoints="1" noAdjustHandles="1" noChangeArrowheads="1" noChangeShapeType="1" noTextEdit="1"/>
              </p:cNvSpPr>
              <p:nvPr/>
            </p:nvSpPr>
            <p:spPr>
              <a:xfrm>
                <a:off x="197620" y="4161672"/>
                <a:ext cx="3047658" cy="1216487"/>
              </a:xfrm>
              <a:prstGeom prst="rect">
                <a:avLst/>
              </a:prstGeom>
              <a:blipFill>
                <a:blip r:embed="rId7"/>
                <a:stretch>
                  <a:fillRect l="-3000" t="-3015" b="-11055"/>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6A7EA9ED-6A15-A0E0-901F-F86CE8E7C307}"/>
              </a:ext>
            </a:extLst>
          </p:cNvPr>
          <p:cNvSpPr txBox="1"/>
          <p:nvPr/>
        </p:nvSpPr>
        <p:spPr>
          <a:xfrm>
            <a:off x="5360833" y="2629146"/>
            <a:ext cx="3176288" cy="830997"/>
          </a:xfrm>
          <a:prstGeom prst="rect">
            <a:avLst/>
          </a:prstGeom>
          <a:noFill/>
        </p:spPr>
        <p:txBody>
          <a:bodyPr wrap="square">
            <a:spAutoFit/>
          </a:bodyPr>
          <a:lstStyle/>
          <a:p>
            <a:r>
              <a:rPr lang="en-US" altLang="ko-KR" dirty="0">
                <a:latin typeface="나눔스퀘어OTF ExtraBold" panose="020B0600000101010101" pitchFamily="34" charset="-127"/>
                <a:ea typeface="나눔스퀘어OTF ExtraBold" panose="020B0600000101010101" pitchFamily="34" charset="-127"/>
              </a:rPr>
              <a:t>MS </a:t>
            </a:r>
            <a:r>
              <a:rPr lang="en-US" altLang="ko-KR" sz="2400" dirty="0">
                <a:latin typeface="나눔스퀘어OTF ExtraBold" panose="020B0600000101010101" pitchFamily="34" charset="-127"/>
                <a:ea typeface="나눔스퀘어OTF ExtraBold" panose="020B0600000101010101" pitchFamily="34" charset="-127"/>
              </a:rPr>
              <a:t>evolution </a:t>
            </a:r>
          </a:p>
          <a:p>
            <a:r>
              <a:rPr lang="en-US" altLang="ko-KR" sz="2400" dirty="0">
                <a:latin typeface="나눔스퀘어OTF ExtraBold" panose="020B0600000101010101" pitchFamily="34" charset="-127"/>
                <a:ea typeface="나눔스퀘어OTF ExtraBold" panose="020B0600000101010101" pitchFamily="34" charset="-127"/>
              </a:rPr>
              <a:t>to RGB, AGB</a:t>
            </a:r>
            <a:r>
              <a:rPr lang="en-US" altLang="ko-KR" dirty="0">
                <a:latin typeface="나눔스퀘어OTF ExtraBold" panose="020B0600000101010101" pitchFamily="34" charset="-127"/>
                <a:ea typeface="나눔스퀘어OTF ExtraBold" panose="020B0600000101010101" pitchFamily="34" charset="-127"/>
              </a:rPr>
              <a:t> </a:t>
            </a:r>
            <a:endParaRPr lang="ko-KR" altLang="en-US" sz="1800" dirty="0">
              <a:latin typeface="나눔스퀘어OTF ExtraBold" panose="020B0600000101010101" pitchFamily="34" charset="-127"/>
              <a:ea typeface="나눔스퀘어OTF ExtraBold" panose="020B0600000101010101" pitchFamily="34" charset="-127"/>
            </a:endParaRPr>
          </a:p>
        </p:txBody>
      </p:sp>
      <p:sp>
        <p:nvSpPr>
          <p:cNvPr id="34" name="TextBox 33">
            <a:extLst>
              <a:ext uri="{FF2B5EF4-FFF2-40B4-BE49-F238E27FC236}">
                <a16:creationId xmlns:a16="http://schemas.microsoft.com/office/drawing/2014/main" id="{0F1032B8-41E7-E785-0495-574525FCA17F}"/>
              </a:ext>
            </a:extLst>
          </p:cNvPr>
          <p:cNvSpPr txBox="1"/>
          <p:nvPr/>
        </p:nvSpPr>
        <p:spPr>
          <a:xfrm>
            <a:off x="8827001" y="615778"/>
            <a:ext cx="4874869" cy="1200329"/>
          </a:xfrm>
          <a:prstGeom prst="rect">
            <a:avLst/>
          </a:prstGeom>
          <a:noFill/>
        </p:spPr>
        <p:txBody>
          <a:bodyPr wrap="square" rtlCol="0">
            <a:spAutoFit/>
          </a:bodyPr>
          <a:lstStyle/>
          <a:p>
            <a:r>
              <a:rPr lang="en-US" altLang="ko-KR" sz="2400" dirty="0">
                <a:latin typeface="나눔스퀘어OTF ExtraBold" panose="020B0600000101010101" pitchFamily="34" charset="-127"/>
                <a:ea typeface="나눔스퀘어OTF ExtraBold" panose="020B0600000101010101" pitchFamily="34" charset="-127"/>
              </a:rPr>
              <a:t>Finally, finished nuclear synthesis, outer envelope spread to Universe (</a:t>
            </a:r>
            <a:r>
              <a:rPr lang="en-US" altLang="ko-KR" sz="2400" dirty="0" err="1">
                <a:latin typeface="나눔스퀘어OTF ExtraBold" panose="020B0600000101010101" pitchFamily="34" charset="-127"/>
                <a:ea typeface="나눔스퀘어OTF ExtraBold" panose="020B0600000101010101" pitchFamily="34" charset="-127"/>
              </a:rPr>
              <a:t>PNe</a:t>
            </a:r>
            <a:r>
              <a:rPr lang="en-US" altLang="ko-KR" sz="2400" dirty="0">
                <a:latin typeface="나눔스퀘어OTF ExtraBold" panose="020B0600000101010101" pitchFamily="34" charset="-127"/>
                <a:ea typeface="나눔스퀘어OTF ExtraBold" panose="020B0600000101010101" pitchFamily="34" charset="-127"/>
              </a:rPr>
              <a:t>)</a:t>
            </a:r>
            <a:endParaRPr lang="ko-KR" altLang="en-US" sz="2400" dirty="0">
              <a:latin typeface="나눔스퀘어OTF ExtraBold" panose="020B0600000101010101" pitchFamily="34" charset="-127"/>
              <a:ea typeface="나눔스퀘어OTF ExtraBold" panose="020B0600000101010101" pitchFamily="34" charset="-127"/>
            </a:endParaRPr>
          </a:p>
        </p:txBody>
      </p:sp>
      <p:sp>
        <p:nvSpPr>
          <p:cNvPr id="35" name="TextBox 34">
            <a:extLst>
              <a:ext uri="{FF2B5EF4-FFF2-40B4-BE49-F238E27FC236}">
                <a16:creationId xmlns:a16="http://schemas.microsoft.com/office/drawing/2014/main" id="{57E8BDBA-A843-34F2-6BDF-CB2516557647}"/>
              </a:ext>
            </a:extLst>
          </p:cNvPr>
          <p:cNvSpPr txBox="1"/>
          <p:nvPr/>
        </p:nvSpPr>
        <p:spPr>
          <a:xfrm>
            <a:off x="14494865" y="2127356"/>
            <a:ext cx="3124200" cy="830997"/>
          </a:xfrm>
          <a:prstGeom prst="rect">
            <a:avLst/>
          </a:prstGeom>
          <a:noFill/>
        </p:spPr>
        <p:txBody>
          <a:bodyPr wrap="square" rtlCol="0">
            <a:spAutoFit/>
          </a:bodyPr>
          <a:lstStyle/>
          <a:p>
            <a:r>
              <a:rPr lang="en-US" altLang="ko-KR" sz="2400" dirty="0">
                <a:latin typeface="나눔스퀘어OTF ExtraBold" panose="020B0600000101010101" pitchFamily="34" charset="-127"/>
                <a:ea typeface="나눔스퀘어OTF ExtraBold" panose="020B0600000101010101" pitchFamily="34" charset="-127"/>
              </a:rPr>
              <a:t>Center of </a:t>
            </a:r>
            <a:r>
              <a:rPr lang="en-US" altLang="ko-KR" sz="2400" dirty="0" err="1">
                <a:latin typeface="나눔스퀘어OTF ExtraBold" panose="020B0600000101010101" pitchFamily="34" charset="-127"/>
                <a:ea typeface="나눔스퀘어OTF ExtraBold" panose="020B0600000101010101" pitchFamily="34" charset="-127"/>
              </a:rPr>
              <a:t>PNe</a:t>
            </a:r>
            <a:r>
              <a:rPr lang="en-US" altLang="ko-KR" sz="2400" dirty="0">
                <a:latin typeface="나눔스퀘어OTF ExtraBold" panose="020B0600000101010101" pitchFamily="34" charset="-127"/>
                <a:ea typeface="나눔스퀘어OTF ExtraBold" panose="020B0600000101010101" pitchFamily="34" charset="-127"/>
              </a:rPr>
              <a:t> has a compact star </a:t>
            </a:r>
            <a:endParaRPr lang="ko-KR" altLang="en-US" sz="2400" dirty="0">
              <a:latin typeface="나눔스퀘어OTF ExtraBold" panose="020B0600000101010101" pitchFamily="34" charset="-127"/>
              <a:ea typeface="나눔스퀘어OTF ExtraBold" panose="020B0600000101010101" pitchFamily="34" charset="-127"/>
            </a:endParaRPr>
          </a:p>
        </p:txBody>
      </p:sp>
      <p:sp>
        <p:nvSpPr>
          <p:cNvPr id="8" name="TextBox 7">
            <a:extLst>
              <a:ext uri="{FF2B5EF4-FFF2-40B4-BE49-F238E27FC236}">
                <a16:creationId xmlns:a16="http://schemas.microsoft.com/office/drawing/2014/main" id="{AC3C36A6-C312-AEB2-D78F-7A0D9D4342C3}"/>
              </a:ext>
            </a:extLst>
          </p:cNvPr>
          <p:cNvSpPr txBox="1"/>
          <p:nvPr/>
        </p:nvSpPr>
        <p:spPr>
          <a:xfrm>
            <a:off x="1066800" y="7906362"/>
            <a:ext cx="1143000" cy="369332"/>
          </a:xfrm>
          <a:prstGeom prst="rect">
            <a:avLst/>
          </a:prstGeom>
          <a:noFill/>
        </p:spPr>
        <p:txBody>
          <a:bodyPr wrap="square" rtlCol="0">
            <a:spAutoFit/>
          </a:bodyPr>
          <a:lstStyle/>
          <a:p>
            <a:r>
              <a:rPr lang="en-US" altLang="ko-KR" dirty="0">
                <a:latin typeface="나눔스퀘어OTF ExtraBold" panose="020B0600000101010101" pitchFamily="34" charset="-127"/>
                <a:ea typeface="나눔스퀘어OTF ExtraBold" panose="020B0600000101010101" pitchFamily="34" charset="-127"/>
              </a:rPr>
              <a:t>Sun</a:t>
            </a:r>
            <a:endParaRPr lang="ko-KR" altLang="en-US" dirty="0">
              <a:latin typeface="나눔스퀘어OTF ExtraBold" panose="020B0600000101010101" pitchFamily="34" charset="-127"/>
              <a:ea typeface="나눔스퀘어OTF ExtraBold" panose="020B0600000101010101" pitchFamily="34" charset="-127"/>
            </a:endParaRPr>
          </a:p>
        </p:txBody>
      </p:sp>
      <p:sp>
        <p:nvSpPr>
          <p:cNvPr id="11" name="TextBox 10">
            <a:extLst>
              <a:ext uri="{FF2B5EF4-FFF2-40B4-BE49-F238E27FC236}">
                <a16:creationId xmlns:a16="http://schemas.microsoft.com/office/drawing/2014/main" id="{2EFF842B-2E9C-E4AA-0D8F-939E531171B1}"/>
              </a:ext>
            </a:extLst>
          </p:cNvPr>
          <p:cNvSpPr txBox="1"/>
          <p:nvPr/>
        </p:nvSpPr>
        <p:spPr>
          <a:xfrm>
            <a:off x="4959087" y="7906362"/>
            <a:ext cx="1289313" cy="366882"/>
          </a:xfrm>
          <a:prstGeom prst="rect">
            <a:avLst/>
          </a:prstGeom>
          <a:noFill/>
        </p:spPr>
        <p:txBody>
          <a:bodyPr wrap="square">
            <a:spAutoFit/>
          </a:bodyPr>
          <a:lstStyle/>
          <a:p>
            <a:r>
              <a:rPr lang="en-US" altLang="ko-KR" dirty="0">
                <a:latin typeface="나눔스퀘어OTF ExtraBold" panose="020B0600000101010101" pitchFamily="34" charset="-127"/>
                <a:ea typeface="나눔스퀘어OTF ExtraBold" panose="020B0600000101010101" pitchFamily="34" charset="-127"/>
              </a:rPr>
              <a:t>Arcturus</a:t>
            </a:r>
            <a:endParaRPr lang="ko-KR" altLang="en-US" dirty="0">
              <a:latin typeface="나눔스퀘어OTF ExtraBold" panose="020B0600000101010101" pitchFamily="34" charset="-127"/>
              <a:ea typeface="나눔스퀘어OTF ExtraBold" panose="020B0600000101010101" pitchFamily="34" charset="-127"/>
            </a:endParaRPr>
          </a:p>
        </p:txBody>
      </p:sp>
      <p:sp>
        <p:nvSpPr>
          <p:cNvPr id="14" name="TextBox 13">
            <a:extLst>
              <a:ext uri="{FF2B5EF4-FFF2-40B4-BE49-F238E27FC236}">
                <a16:creationId xmlns:a16="http://schemas.microsoft.com/office/drawing/2014/main" id="{B36AE7A4-165C-B695-72EA-CEE997F194FA}"/>
              </a:ext>
            </a:extLst>
          </p:cNvPr>
          <p:cNvSpPr txBox="1"/>
          <p:nvPr/>
        </p:nvSpPr>
        <p:spPr>
          <a:xfrm>
            <a:off x="10517531" y="7909606"/>
            <a:ext cx="902159" cy="366882"/>
          </a:xfrm>
          <a:prstGeom prst="rect">
            <a:avLst/>
          </a:prstGeom>
          <a:noFill/>
        </p:spPr>
        <p:txBody>
          <a:bodyPr wrap="square">
            <a:spAutoFit/>
          </a:bodyPr>
          <a:lstStyle/>
          <a:p>
            <a:r>
              <a:rPr lang="en-US" altLang="ko-KR" dirty="0">
                <a:latin typeface="나눔스퀘어OTF ExtraBold" panose="020B0600000101010101" pitchFamily="34" charset="-127"/>
                <a:ea typeface="나눔스퀘어OTF ExtraBold" panose="020B0600000101010101" pitchFamily="34" charset="-127"/>
              </a:rPr>
              <a:t>M 57</a:t>
            </a:r>
            <a:endParaRPr lang="ko-KR" altLang="en-US" dirty="0">
              <a:latin typeface="나눔스퀘어OTF ExtraBold" panose="020B0600000101010101" pitchFamily="34" charset="-127"/>
              <a:ea typeface="나눔스퀘어OTF ExtraBold" panose="020B0600000101010101" pitchFamily="34" charset="-127"/>
            </a:endParaRPr>
          </a:p>
        </p:txBody>
      </p:sp>
      <p:sp>
        <p:nvSpPr>
          <p:cNvPr id="10" name="슬라이드 번호 개체 틀 9">
            <a:extLst>
              <a:ext uri="{FF2B5EF4-FFF2-40B4-BE49-F238E27FC236}">
                <a16:creationId xmlns:a16="http://schemas.microsoft.com/office/drawing/2014/main" id="{D88B69BE-988D-F7F0-CAF8-5B293C6118BC}"/>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Tree>
    <p:extLst>
      <p:ext uri="{BB962C8B-B14F-4D97-AF65-F5344CB8AC3E}">
        <p14:creationId xmlns:p14="http://schemas.microsoft.com/office/powerpoint/2010/main" val="5824104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Effect transition="in" filter="fade">
                                      <p:cBhvr>
                                        <p:cTn id="47" dur="500"/>
                                        <p:tgtEl>
                                          <p:spTgt spid="34">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par>
                                <p:cTn id="63" presetID="10"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xEl>
                                              <p:pRg st="0" end="0"/>
                                            </p:txEl>
                                          </p:spTgt>
                                        </p:tgtEl>
                                        <p:attrNameLst>
                                          <p:attrName>style.visibility</p:attrName>
                                        </p:attrNameLst>
                                      </p:cBhvr>
                                      <p:to>
                                        <p:strVal val="visible"/>
                                      </p:to>
                                    </p:set>
                                    <p:animEffect transition="in" filter="fade">
                                      <p:cBhvr>
                                        <p:cTn id="71"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2" grpId="0"/>
      <p:bldP spid="25" grpId="0" animBg="1"/>
      <p:bldP spid="26" grpId="0" animBg="1"/>
      <p:bldP spid="27" grpId="0" animBg="1"/>
      <p:bldP spid="28" grpId="0" animBg="1"/>
      <p:bldP spid="30" grpId="0"/>
      <p:bldP spid="31" grpId="0"/>
      <p:bldP spid="33" grpId="0"/>
      <p:bldP spid="8" grpId="0"/>
      <p:bldP spid="11"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46D9AD70-B9B3-8BD4-A539-F36A9501A796}"/>
              </a:ext>
            </a:extLst>
          </p:cNvPr>
          <p:cNvPicPr>
            <a:picLocks noChangeAspect="1"/>
          </p:cNvPicPr>
          <p:nvPr/>
        </p:nvPicPr>
        <p:blipFill rotWithShape="1">
          <a:blip r:embed="rId3">
            <a:extLst>
              <a:ext uri="{28A0092B-C50C-407E-A947-70E740481C1C}">
                <a14:useLocalDpi xmlns:a14="http://schemas.microsoft.com/office/drawing/2010/main" val="0"/>
              </a:ext>
            </a:extLst>
          </a:blip>
          <a:srcRect t="9814" r="1209"/>
          <a:stretch/>
        </p:blipFill>
        <p:spPr>
          <a:xfrm>
            <a:off x="12373218" y="2746836"/>
            <a:ext cx="2393131" cy="2149412"/>
          </a:xfrm>
          <a:prstGeom prst="rect">
            <a:avLst/>
          </a:prstGeom>
        </p:spPr>
      </p:pic>
      <p:sp>
        <p:nvSpPr>
          <p:cNvPr id="2" name="Google Shape;53;p3">
            <a:extLst>
              <a:ext uri="{FF2B5EF4-FFF2-40B4-BE49-F238E27FC236}">
                <a16:creationId xmlns:a16="http://schemas.microsoft.com/office/drawing/2014/main" id="{A712F284-A95D-8BCC-4FC5-C1B113BDA21A}"/>
              </a:ext>
            </a:extLst>
          </p:cNvPr>
          <p:cNvSpPr txBox="1"/>
          <p:nvPr/>
        </p:nvSpPr>
        <p:spPr>
          <a:xfrm>
            <a:off x="1066800" y="723900"/>
            <a:ext cx="5638800" cy="877103"/>
          </a:xfrm>
          <a:prstGeom prst="rect">
            <a:avLst/>
          </a:prstGeom>
          <a:noFill/>
          <a:ln>
            <a:noFill/>
          </a:ln>
        </p:spPr>
        <p:txBody>
          <a:bodyPr spcFirstLastPara="1" wrap="square" lIns="137138" tIns="68550" rIns="137138" bIns="68550" anchor="t" anchorCtr="0">
            <a:spAutoFit/>
          </a:bodyPr>
          <a:lstStyle/>
          <a:p>
            <a:pPr algn="ctr"/>
            <a:r>
              <a:rPr lang="en-US" altLang="ko-K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rPr>
              <a:t>01. </a:t>
            </a:r>
            <a:r>
              <a:rPr lang="en-US"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rPr>
              <a:t>Introduction</a:t>
            </a:r>
            <a:endParaRP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endParaRPr>
          </a:p>
        </p:txBody>
      </p:sp>
      <p:sp>
        <p:nvSpPr>
          <p:cNvPr id="17" name="TextBox 16">
            <a:extLst>
              <a:ext uri="{FF2B5EF4-FFF2-40B4-BE49-F238E27FC236}">
                <a16:creationId xmlns:a16="http://schemas.microsoft.com/office/drawing/2014/main" id="{8FA27494-0A43-3222-90FC-55E48CF754E2}"/>
              </a:ext>
            </a:extLst>
          </p:cNvPr>
          <p:cNvSpPr txBox="1"/>
          <p:nvPr/>
        </p:nvSpPr>
        <p:spPr>
          <a:xfrm>
            <a:off x="-1085850" y="1639915"/>
            <a:ext cx="9144000" cy="523220"/>
          </a:xfrm>
          <a:prstGeom prst="rect">
            <a:avLst/>
          </a:prstGeom>
          <a:noFill/>
        </p:spPr>
        <p:txBody>
          <a:bodyPr wrap="square">
            <a:spAutoFit/>
          </a:bodyPr>
          <a:lstStyle/>
          <a:p>
            <a:pPr algn="ctr"/>
            <a:r>
              <a:rPr lang="en-US" altLang="ko-KR" sz="2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 End of the stars</a:t>
            </a:r>
          </a:p>
        </p:txBody>
      </p:sp>
      <p:pic>
        <p:nvPicPr>
          <p:cNvPr id="6" name="그림 5">
            <a:extLst>
              <a:ext uri="{FF2B5EF4-FFF2-40B4-BE49-F238E27FC236}">
                <a16:creationId xmlns:a16="http://schemas.microsoft.com/office/drawing/2014/main" id="{F1BB405F-1CF0-407B-635B-6A19A193DB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869" y="3592431"/>
            <a:ext cx="2463001" cy="2491097"/>
          </a:xfrm>
          <a:prstGeom prst="rect">
            <a:avLst/>
          </a:prstGeom>
        </p:spPr>
      </p:pic>
      <p:grpSp>
        <p:nvGrpSpPr>
          <p:cNvPr id="20" name="그룹 19">
            <a:extLst>
              <a:ext uri="{FF2B5EF4-FFF2-40B4-BE49-F238E27FC236}">
                <a16:creationId xmlns:a16="http://schemas.microsoft.com/office/drawing/2014/main" id="{DA64FCF3-0525-2C31-C731-91AF82FF1403}"/>
              </a:ext>
            </a:extLst>
          </p:cNvPr>
          <p:cNvGrpSpPr/>
          <p:nvPr/>
        </p:nvGrpSpPr>
        <p:grpSpPr>
          <a:xfrm>
            <a:off x="239141" y="1901525"/>
            <a:ext cx="4572000" cy="1421274"/>
            <a:chOff x="6265106" y="5143500"/>
            <a:chExt cx="4624388" cy="1828800"/>
          </a:xfrm>
        </p:grpSpPr>
        <p:sp>
          <p:nvSpPr>
            <p:cNvPr id="10" name="화살표: 오른쪽 9">
              <a:extLst>
                <a:ext uri="{FF2B5EF4-FFF2-40B4-BE49-F238E27FC236}">
                  <a16:creationId xmlns:a16="http://schemas.microsoft.com/office/drawing/2014/main" id="{594A30E6-666F-BC4F-674A-32B014E28753}"/>
                </a:ext>
              </a:extLst>
            </p:cNvPr>
            <p:cNvSpPr/>
            <p:nvPr/>
          </p:nvSpPr>
          <p:spPr>
            <a:xfrm>
              <a:off x="6265106" y="5143500"/>
              <a:ext cx="4624388" cy="1828800"/>
            </a:xfrm>
            <a:prstGeom prst="rightArrow">
              <a:avLst/>
            </a:prstGeom>
            <a:solidFill>
              <a:srgbClr val="92D050"/>
            </a:solidFill>
            <a:scene3d>
              <a:camera prst="perspectiveRelaxedModerately"/>
              <a:lightRig rig="threePt" dir="t"/>
            </a:scene3d>
          </p:spPr>
          <p:style>
            <a:lnRef idx="3">
              <a:schemeClr val="lt1"/>
            </a:lnRef>
            <a:fillRef idx="1">
              <a:schemeClr val="accent1"/>
            </a:fillRef>
            <a:effectRef idx="1">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3F62052F-8A5F-34A7-1D21-D00F8A520E3F}"/>
                </a:ext>
              </a:extLst>
            </p:cNvPr>
            <p:cNvSpPr txBox="1"/>
            <p:nvPr/>
          </p:nvSpPr>
          <p:spPr>
            <a:xfrm>
              <a:off x="6400800" y="5827067"/>
              <a:ext cx="3528621" cy="461665"/>
            </a:xfrm>
            <a:prstGeom prst="rect">
              <a:avLst/>
            </a:prstGeom>
            <a:noFill/>
          </p:spPr>
          <p:txBody>
            <a:bodyPr wrap="square">
              <a:spAutoFit/>
            </a:bodyPr>
            <a:lstStyle/>
            <a:p>
              <a:r>
                <a:rPr lang="en-US" altLang="ko-KR" sz="2400" b="1" dirty="0">
                  <a:latin typeface="나눔스퀘어OTF ExtraBold" panose="020B0600000101010101" pitchFamily="34" charset="-127"/>
                  <a:ea typeface="나눔스퀘어OTF ExtraBold" panose="020B0600000101010101" pitchFamily="34" charset="-127"/>
                </a:rPr>
                <a:t>Binary-star Evolution</a:t>
              </a:r>
              <a:endParaRPr lang="ko-KR" altLang="en-US" sz="2400" b="1" dirty="0">
                <a:latin typeface="나눔스퀘어OTF ExtraBold" panose="020B0600000101010101" pitchFamily="34" charset="-127"/>
                <a:ea typeface="나눔스퀘어OTF ExtraBold" panose="020B0600000101010101" pitchFamily="34" charset="-127"/>
              </a:endParaRPr>
            </a:p>
          </p:txBody>
        </p:sp>
      </p:grpSp>
      <p:pic>
        <p:nvPicPr>
          <p:cNvPr id="3" name="그림 2">
            <a:extLst>
              <a:ext uri="{FF2B5EF4-FFF2-40B4-BE49-F238E27FC236}">
                <a16:creationId xmlns:a16="http://schemas.microsoft.com/office/drawing/2014/main" id="{1C655484-E9B7-86FC-611B-F1637BB989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440" y="6186190"/>
            <a:ext cx="1981200" cy="1779433"/>
          </a:xfrm>
          <a:prstGeom prst="rect">
            <a:avLst/>
          </a:prstGeom>
        </p:spPr>
      </p:pic>
      <p:pic>
        <p:nvPicPr>
          <p:cNvPr id="7" name="그림 6">
            <a:extLst>
              <a:ext uri="{FF2B5EF4-FFF2-40B4-BE49-F238E27FC236}">
                <a16:creationId xmlns:a16="http://schemas.microsoft.com/office/drawing/2014/main" id="{AAC4C24D-D193-6C4E-4C79-EB3C84F0C3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7561" y="2906110"/>
            <a:ext cx="3181149" cy="3189487"/>
          </a:xfrm>
          <a:prstGeom prst="rect">
            <a:avLst/>
          </a:prstGeom>
        </p:spPr>
      </p:pic>
      <p:pic>
        <p:nvPicPr>
          <p:cNvPr id="14" name="그림 13">
            <a:extLst>
              <a:ext uri="{FF2B5EF4-FFF2-40B4-BE49-F238E27FC236}">
                <a16:creationId xmlns:a16="http://schemas.microsoft.com/office/drawing/2014/main" id="{A225587A-968D-71A4-2700-05B0251A08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7535" y="6186190"/>
            <a:ext cx="1981200" cy="1779433"/>
          </a:xfrm>
          <a:prstGeom prst="rect">
            <a:avLst/>
          </a:prstGeom>
        </p:spPr>
      </p:pic>
      <p:pic>
        <p:nvPicPr>
          <p:cNvPr id="15" name="그림 14">
            <a:extLst>
              <a:ext uri="{FF2B5EF4-FFF2-40B4-BE49-F238E27FC236}">
                <a16:creationId xmlns:a16="http://schemas.microsoft.com/office/drawing/2014/main" id="{DD7A969D-3340-2574-D20F-BBE33FC1E7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54523" y="5141976"/>
            <a:ext cx="3678320" cy="3687961"/>
          </a:xfrm>
          <a:prstGeom prst="rect">
            <a:avLst/>
          </a:prstGeom>
        </p:spPr>
      </p:pic>
      <p:sp>
        <p:nvSpPr>
          <p:cNvPr id="22" name="화살표: 오른쪽 21">
            <a:extLst>
              <a:ext uri="{FF2B5EF4-FFF2-40B4-BE49-F238E27FC236}">
                <a16:creationId xmlns:a16="http://schemas.microsoft.com/office/drawing/2014/main" id="{70E1F910-7749-3D4D-8AFA-E07A35974F64}"/>
              </a:ext>
            </a:extLst>
          </p:cNvPr>
          <p:cNvSpPr/>
          <p:nvPr/>
        </p:nvSpPr>
        <p:spPr>
          <a:xfrm>
            <a:off x="3525311" y="5143500"/>
            <a:ext cx="1104216" cy="94028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p:sp>
        <p:nvSpPr>
          <p:cNvPr id="23" name="화살표: 오른쪽 22">
            <a:extLst>
              <a:ext uri="{FF2B5EF4-FFF2-40B4-BE49-F238E27FC236}">
                <a16:creationId xmlns:a16="http://schemas.microsoft.com/office/drawing/2014/main" id="{7308B2DE-A428-3BEA-8A05-0D0ACFDE1832}"/>
              </a:ext>
            </a:extLst>
          </p:cNvPr>
          <p:cNvSpPr/>
          <p:nvPr/>
        </p:nvSpPr>
        <p:spPr>
          <a:xfrm>
            <a:off x="9353052" y="5272988"/>
            <a:ext cx="1104216" cy="913202"/>
          </a:xfrm>
          <a:prstGeom prst="rightArrow">
            <a:avLst>
              <a:gd name="adj1" fmla="val 50000"/>
              <a:gd name="adj2" fmla="val 5389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6438A970-69AE-B376-1334-087C0682A2C7}"/>
              </a:ext>
            </a:extLst>
          </p:cNvPr>
          <p:cNvSpPr txBox="1"/>
          <p:nvPr/>
        </p:nvSpPr>
        <p:spPr>
          <a:xfrm>
            <a:off x="2514544" y="8295349"/>
            <a:ext cx="12234960" cy="1077218"/>
          </a:xfrm>
          <a:prstGeom prst="rect">
            <a:avLst/>
          </a:prstGeom>
          <a:noFill/>
        </p:spPr>
        <p:txBody>
          <a:bodyPr wrap="square" rtlCol="0">
            <a:spAutoFit/>
          </a:bodyPr>
          <a:lstStyle/>
          <a:p>
            <a:r>
              <a:rPr lang="en-US" altLang="ko-KR" sz="3200" b="0" i="0" dirty="0">
                <a:solidFill>
                  <a:srgbClr val="374151"/>
                </a:solidFill>
                <a:effectLst/>
                <a:latin typeface="나눔스퀘어OTF ExtraBold" panose="020B0600000101010101" pitchFamily="34" charset="-127"/>
                <a:ea typeface="나눔스퀘어OTF ExtraBold" panose="020B0600000101010101" pitchFamily="34" charset="-127"/>
              </a:rPr>
              <a:t>In  two MS binary system, the more massive star evolves to RGB phase first</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25" name="TextBox 24">
            <a:extLst>
              <a:ext uri="{FF2B5EF4-FFF2-40B4-BE49-F238E27FC236}">
                <a16:creationId xmlns:a16="http://schemas.microsoft.com/office/drawing/2014/main" id="{D511A803-6DA6-EBA3-B741-1A0595B86700}"/>
              </a:ext>
            </a:extLst>
          </p:cNvPr>
          <p:cNvSpPr txBox="1"/>
          <p:nvPr/>
        </p:nvSpPr>
        <p:spPr>
          <a:xfrm>
            <a:off x="3852904" y="8373141"/>
            <a:ext cx="10896600" cy="1077218"/>
          </a:xfrm>
          <a:prstGeom prst="rect">
            <a:avLst/>
          </a:prstGeom>
          <a:noFill/>
        </p:spPr>
        <p:txBody>
          <a:bodyPr wrap="square" rtlCol="0">
            <a:spAutoFit/>
          </a:bodyPr>
          <a:lstStyle/>
          <a:p>
            <a:r>
              <a:rPr lang="en-US" altLang="ko-KR" sz="3200" b="0" i="0" dirty="0">
                <a:solidFill>
                  <a:srgbClr val="374151"/>
                </a:solidFill>
                <a:effectLst/>
                <a:latin typeface="나눔스퀘어OTF ExtraBold" panose="020B0600000101010101" pitchFamily="34" charset="-127"/>
                <a:ea typeface="나눔스퀘어OTF ExtraBold" panose="020B0600000101010101" pitchFamily="34" charset="-127"/>
              </a:rPr>
              <a:t>RGB  fills the Roche Lobe, and then residual matters </a:t>
            </a:r>
            <a:r>
              <a:rPr lang="en-US" altLang="ko-KR" sz="3200" dirty="0">
                <a:solidFill>
                  <a:srgbClr val="374151"/>
                </a:solidFill>
                <a:latin typeface="나눔스퀘어OTF ExtraBold" panose="020B0600000101010101" pitchFamily="34" charset="-127"/>
                <a:ea typeface="나눔스퀘어OTF ExtraBold" panose="020B0600000101010101" pitchFamily="34" charset="-127"/>
              </a:rPr>
              <a:t>are</a:t>
            </a:r>
            <a:r>
              <a:rPr lang="en-US" altLang="ko-KR" sz="3200" b="0" i="0" dirty="0">
                <a:solidFill>
                  <a:srgbClr val="374151"/>
                </a:solidFill>
                <a:effectLst/>
                <a:latin typeface="나눔스퀘어OTF ExtraBold" panose="020B0600000101010101" pitchFamily="34" charset="-127"/>
                <a:ea typeface="나눔스퀘어OTF ExtraBold" panose="020B0600000101010101" pitchFamily="34" charset="-127"/>
              </a:rPr>
              <a:t> crossed the Roche Lobe and swallowed to MS.</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26" name="TextBox 25">
            <a:extLst>
              <a:ext uri="{FF2B5EF4-FFF2-40B4-BE49-F238E27FC236}">
                <a16:creationId xmlns:a16="http://schemas.microsoft.com/office/drawing/2014/main" id="{24B02B65-63AF-B451-23C8-08DD0E0307CA}"/>
              </a:ext>
            </a:extLst>
          </p:cNvPr>
          <p:cNvSpPr txBox="1"/>
          <p:nvPr/>
        </p:nvSpPr>
        <p:spPr>
          <a:xfrm>
            <a:off x="11108176" y="1082565"/>
            <a:ext cx="5284187" cy="954107"/>
          </a:xfrm>
          <a:prstGeom prst="rect">
            <a:avLst/>
          </a:prstGeom>
          <a:noFill/>
        </p:spPr>
        <p:txBody>
          <a:bodyPr wrap="square" rtlCol="0">
            <a:spAutoFit/>
          </a:bodyPr>
          <a:lstStyle/>
          <a:p>
            <a:r>
              <a:rPr lang="en-US" altLang="ko-KR" sz="2800" dirty="0">
                <a:latin typeface="나눔스퀘어OTF ExtraBold" panose="020B0600000101010101" pitchFamily="34" charset="-127"/>
                <a:ea typeface="나눔스퀘어OTF ExtraBold" panose="020B0600000101010101" pitchFamily="34" charset="-127"/>
              </a:rPr>
              <a:t>Finally, this system form White Dwarf and MS (or RGB).</a:t>
            </a:r>
            <a:endParaRPr lang="ko-KR" altLang="en-US" sz="2800" dirty="0">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12FF953-0162-9C22-704C-FB9F0C743DA8}"/>
                  </a:ext>
                </a:extLst>
              </p:cNvPr>
              <p:cNvSpPr txBox="1"/>
              <p:nvPr/>
            </p:nvSpPr>
            <p:spPr>
              <a:xfrm>
                <a:off x="919014" y="8188370"/>
                <a:ext cx="1981200" cy="394210"/>
              </a:xfrm>
              <a:prstGeom prst="rect">
                <a:avLst/>
              </a:prstGeom>
              <a:noFill/>
            </p:spPr>
            <p:txBody>
              <a:bodyPr wrap="square" rtlCol="0">
                <a:spAutoFit/>
              </a:bodyPr>
              <a:lstStyle/>
              <a:p>
                <a:r>
                  <a:rPr lang="en-US" altLang="ko-KR" dirty="0">
                    <a:latin typeface="나눔스퀘어OTF Bold" panose="020B0600000101010101" pitchFamily="34" charset="-127"/>
                    <a:ea typeface="나눔스퀘어OTF Bold" panose="020B0600000101010101" pitchFamily="34" charset="-127"/>
                  </a:rPr>
                  <a:t>1 </a:t>
                </a:r>
                <a14:m>
                  <m:oMath xmlns:m="http://schemas.openxmlformats.org/officeDocument/2006/math">
                    <m:sSub>
                      <m:sSubPr>
                        <m:ctrlPr>
                          <a:rPr lang="en-US" altLang="ko-KR" b="0" i="1" smtClean="0">
                            <a:latin typeface="Cambria Math" panose="02040503050406030204" pitchFamily="18" charset="0"/>
                            <a:ea typeface="나눔스퀘어OTF Bold" panose="020B0600000101010101" pitchFamily="34" charset="-127"/>
                          </a:rPr>
                        </m:ctrlPr>
                      </m:sSubPr>
                      <m:e>
                        <m:r>
                          <a:rPr lang="en-US" altLang="ko-KR" b="0" i="1" smtClean="0">
                            <a:latin typeface="Cambria Math" panose="02040503050406030204" pitchFamily="18" charset="0"/>
                            <a:ea typeface="나눔스퀘어OTF Bold" panose="020B0600000101010101" pitchFamily="34" charset="-127"/>
                          </a:rPr>
                          <m:t>𝑀</m:t>
                        </m:r>
                      </m:e>
                      <m:sub>
                        <m:r>
                          <a:rPr lang="en-US" altLang="ko-KR" b="0" i="1" smtClean="0">
                            <a:latin typeface="Cambria Math" panose="02040503050406030204" pitchFamily="18" charset="0"/>
                            <a:ea typeface="나눔스퀘어OTF Bold" panose="020B0600000101010101" pitchFamily="34" charset="-127"/>
                          </a:rPr>
                          <m:t>⊙</m:t>
                        </m:r>
                      </m:sub>
                    </m:sSub>
                  </m:oMath>
                </a14:m>
                <a:r>
                  <a:rPr lang="en-US" altLang="ko-KR" dirty="0">
                    <a:latin typeface="나눔스퀘어OTF Bold" panose="020B0600000101010101" pitchFamily="34" charset="-127"/>
                    <a:ea typeface="나눔스퀘어OTF Bold" panose="020B0600000101010101" pitchFamily="34" charset="-127"/>
                  </a:rPr>
                  <a:t>  MS</a:t>
                </a:r>
                <a:endParaRPr lang="ko-KR" altLang="en-US" dirty="0">
                  <a:latin typeface="나눔스퀘어OTF Bold" panose="020B0600000101010101" pitchFamily="34" charset="-127"/>
                  <a:ea typeface="나눔스퀘어OTF Bold" panose="020B0600000101010101" pitchFamily="34" charset="-127"/>
                </a:endParaRPr>
              </a:p>
            </p:txBody>
          </p:sp>
        </mc:Choice>
        <mc:Fallback xmlns="">
          <p:sp>
            <p:nvSpPr>
              <p:cNvPr id="8" name="TextBox 7">
                <a:extLst>
                  <a:ext uri="{FF2B5EF4-FFF2-40B4-BE49-F238E27FC236}">
                    <a16:creationId xmlns:a16="http://schemas.microsoft.com/office/drawing/2014/main" id="{612FF953-0162-9C22-704C-FB9F0C743DA8}"/>
                  </a:ext>
                </a:extLst>
              </p:cNvPr>
              <p:cNvSpPr txBox="1">
                <a:spLocks noRot="1" noChangeAspect="1" noMove="1" noResize="1" noEditPoints="1" noAdjustHandles="1" noChangeArrowheads="1" noChangeShapeType="1" noTextEdit="1"/>
              </p:cNvSpPr>
              <p:nvPr/>
            </p:nvSpPr>
            <p:spPr>
              <a:xfrm>
                <a:off x="919014" y="8188370"/>
                <a:ext cx="1981200" cy="394210"/>
              </a:xfrm>
              <a:prstGeom prst="rect">
                <a:avLst/>
              </a:prstGeom>
              <a:blipFill>
                <a:blip r:embed="rId7"/>
                <a:stretch>
                  <a:fillRect l="-2769" t="-4615" b="-200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B551390B-34B8-1DF7-34C8-58035999AE62}"/>
              </a:ext>
            </a:extLst>
          </p:cNvPr>
          <p:cNvSpPr txBox="1"/>
          <p:nvPr/>
        </p:nvSpPr>
        <p:spPr>
          <a:xfrm>
            <a:off x="6951435" y="8043415"/>
            <a:ext cx="533400" cy="369332"/>
          </a:xfrm>
          <a:prstGeom prst="rect">
            <a:avLst/>
          </a:prstGeom>
          <a:noFill/>
        </p:spPr>
        <p:txBody>
          <a:bodyPr wrap="square" rtlCol="0">
            <a:spAutoFit/>
          </a:bodyPr>
          <a:lstStyle/>
          <a:p>
            <a:r>
              <a:rPr lang="en-US" altLang="ko-KR" dirty="0">
                <a:latin typeface="나눔스퀘어OTF Bold" panose="020B0600000101010101" pitchFamily="34" charset="-127"/>
                <a:ea typeface="나눔스퀘어OTF Bold" panose="020B0600000101010101" pitchFamily="34" charset="-127"/>
              </a:rPr>
              <a:t>MS</a:t>
            </a:r>
            <a:endParaRPr lang="ko-KR" altLang="en-US" dirty="0">
              <a:latin typeface="나눔스퀘어OTF Bold" panose="020B0600000101010101" pitchFamily="34" charset="-127"/>
              <a:ea typeface="나눔스퀘어OTF Bold" panose="020B0600000101010101" pitchFamily="34" charset="-127"/>
            </a:endParaRPr>
          </a:p>
        </p:txBody>
      </p:sp>
      <p:sp>
        <p:nvSpPr>
          <p:cNvPr id="11" name="TextBox 10">
            <a:extLst>
              <a:ext uri="{FF2B5EF4-FFF2-40B4-BE49-F238E27FC236}">
                <a16:creationId xmlns:a16="http://schemas.microsoft.com/office/drawing/2014/main" id="{09149C98-9369-7EC8-62AA-EBD105E02E3A}"/>
              </a:ext>
            </a:extLst>
          </p:cNvPr>
          <p:cNvSpPr txBox="1"/>
          <p:nvPr/>
        </p:nvSpPr>
        <p:spPr>
          <a:xfrm>
            <a:off x="6705600" y="2432766"/>
            <a:ext cx="1352550" cy="369332"/>
          </a:xfrm>
          <a:prstGeom prst="rect">
            <a:avLst/>
          </a:prstGeom>
          <a:noFill/>
        </p:spPr>
        <p:txBody>
          <a:bodyPr wrap="square" rtlCol="0">
            <a:spAutoFit/>
          </a:bodyPr>
          <a:lstStyle/>
          <a:p>
            <a:r>
              <a:rPr lang="en-US" altLang="ko-KR" dirty="0">
                <a:latin typeface="나눔스퀘어OTF Bold" panose="020B0600000101010101" pitchFamily="34" charset="-127"/>
                <a:ea typeface="나눔스퀘어OTF Bold" panose="020B0600000101010101" pitchFamily="34" charset="-127"/>
              </a:rPr>
              <a:t>RGB</a:t>
            </a:r>
            <a:endParaRPr lang="ko-KR" altLang="en-US" dirty="0">
              <a:latin typeface="나눔스퀘어OTF Bold" panose="020B0600000101010101" pitchFamily="34" charset="-127"/>
              <a:ea typeface="나눔스퀘어OTF Bold" panose="020B0600000101010101" pitchFamily="34" charset="-127"/>
            </a:endParaRPr>
          </a:p>
        </p:txBody>
      </p:sp>
      <p:sp>
        <p:nvSpPr>
          <p:cNvPr id="12" name="TextBox 11">
            <a:extLst>
              <a:ext uri="{FF2B5EF4-FFF2-40B4-BE49-F238E27FC236}">
                <a16:creationId xmlns:a16="http://schemas.microsoft.com/office/drawing/2014/main" id="{6D3ADF51-B3B4-4AD2-1E7D-A2F27601379E}"/>
              </a:ext>
            </a:extLst>
          </p:cNvPr>
          <p:cNvSpPr txBox="1"/>
          <p:nvPr/>
        </p:nvSpPr>
        <p:spPr>
          <a:xfrm>
            <a:off x="16154400" y="3592431"/>
            <a:ext cx="713994" cy="369332"/>
          </a:xfrm>
          <a:prstGeom prst="rect">
            <a:avLst/>
          </a:prstGeom>
          <a:noFill/>
        </p:spPr>
        <p:txBody>
          <a:bodyPr wrap="square" rtlCol="0">
            <a:spAutoFit/>
          </a:bodyPr>
          <a:lstStyle/>
          <a:p>
            <a:r>
              <a:rPr lang="en-US" altLang="ko-KR" dirty="0">
                <a:latin typeface="나눔스퀘어OTF Bold" panose="020B0600000101010101" pitchFamily="34" charset="-127"/>
                <a:ea typeface="나눔스퀘어OTF Bold" panose="020B0600000101010101" pitchFamily="34" charset="-127"/>
              </a:rPr>
              <a:t>WD</a:t>
            </a:r>
            <a:endParaRPr lang="ko-KR" altLang="en-US" dirty="0">
              <a:latin typeface="나눔스퀘어OTF Bold" panose="020B0600000101010101" pitchFamily="34" charset="-127"/>
              <a:ea typeface="나눔스퀘어OTF Bold" panose="020B0600000101010101" pitchFamily="34" charset="-127"/>
            </a:endParaRPr>
          </a:p>
        </p:txBody>
      </p:sp>
      <p:sp>
        <p:nvSpPr>
          <p:cNvPr id="18" name="TextBox 17">
            <a:extLst>
              <a:ext uri="{FF2B5EF4-FFF2-40B4-BE49-F238E27FC236}">
                <a16:creationId xmlns:a16="http://schemas.microsoft.com/office/drawing/2014/main" id="{2D62D37B-7D9B-21BA-AEEC-A31869F27775}"/>
              </a:ext>
            </a:extLst>
          </p:cNvPr>
          <p:cNvSpPr txBox="1"/>
          <p:nvPr/>
        </p:nvSpPr>
        <p:spPr>
          <a:xfrm>
            <a:off x="16154400" y="7265040"/>
            <a:ext cx="713994" cy="923330"/>
          </a:xfrm>
          <a:prstGeom prst="rect">
            <a:avLst/>
          </a:prstGeom>
          <a:noFill/>
        </p:spPr>
        <p:txBody>
          <a:bodyPr wrap="square" rtlCol="0">
            <a:spAutoFit/>
          </a:bodyPr>
          <a:lstStyle/>
          <a:p>
            <a:pPr algn="ctr"/>
            <a:r>
              <a:rPr lang="en-US" altLang="ko-KR" dirty="0">
                <a:latin typeface="나눔스퀘어OTF Bold" panose="020B0600000101010101" pitchFamily="34" charset="-127"/>
                <a:ea typeface="나눔스퀘어OTF Bold" panose="020B0600000101010101" pitchFamily="34" charset="-127"/>
              </a:rPr>
              <a:t>MS</a:t>
            </a:r>
          </a:p>
          <a:p>
            <a:pPr algn="ctr"/>
            <a:r>
              <a:rPr lang="en-US" altLang="ko-KR" dirty="0">
                <a:latin typeface="나눔스퀘어OTF Bold" panose="020B0600000101010101" pitchFamily="34" charset="-127"/>
                <a:ea typeface="나눔스퀘어OTF Bold" panose="020B0600000101010101" pitchFamily="34" charset="-127"/>
              </a:rPr>
              <a:t>or</a:t>
            </a:r>
          </a:p>
          <a:p>
            <a:pPr algn="ctr"/>
            <a:r>
              <a:rPr lang="en-US" altLang="ko-KR" dirty="0">
                <a:latin typeface="나눔스퀘어OTF Bold" panose="020B0600000101010101" pitchFamily="34" charset="-127"/>
                <a:ea typeface="나눔스퀘어OTF Bold" panose="020B0600000101010101" pitchFamily="34" charset="-127"/>
              </a:rPr>
              <a:t>RGB</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A8377A8-2765-064D-4616-D13F9E9E3F97}"/>
                  </a:ext>
                </a:extLst>
              </p:cNvPr>
              <p:cNvSpPr txBox="1"/>
              <p:nvPr/>
            </p:nvSpPr>
            <p:spPr>
              <a:xfrm>
                <a:off x="919014" y="3137392"/>
                <a:ext cx="1430709" cy="381451"/>
              </a:xfrm>
              <a:prstGeom prst="rect">
                <a:avLst/>
              </a:prstGeom>
              <a:noFill/>
            </p:spPr>
            <p:txBody>
              <a:bodyPr wrap="square">
                <a:spAutoFit/>
              </a:bodyPr>
              <a:lstStyle/>
              <a:p>
                <a:r>
                  <a:rPr lang="en-US" altLang="ko-KR" dirty="0">
                    <a:latin typeface="나눔스퀘어OTF Bold" panose="020B0600000101010101" pitchFamily="34" charset="-127"/>
                    <a:ea typeface="나눔스퀘어OTF Bold" panose="020B0600000101010101" pitchFamily="34" charset="-127"/>
                  </a:rPr>
                  <a:t>3 </a:t>
                </a:r>
                <a14:m>
                  <m:oMath xmlns:m="http://schemas.openxmlformats.org/officeDocument/2006/math">
                    <m:sSub>
                      <m:sSubPr>
                        <m:ctrlPr>
                          <a:rPr lang="en-US" altLang="ko-KR" b="0" i="1" smtClean="0">
                            <a:latin typeface="Cambria Math" panose="02040503050406030204" pitchFamily="18" charset="0"/>
                            <a:ea typeface="나눔스퀘어OTF Bold" panose="020B0600000101010101" pitchFamily="34" charset="-127"/>
                          </a:rPr>
                        </m:ctrlPr>
                      </m:sSubPr>
                      <m:e>
                        <m:r>
                          <a:rPr lang="en-US" altLang="ko-KR" b="0" i="1" smtClean="0">
                            <a:latin typeface="Cambria Math" panose="02040503050406030204" pitchFamily="18" charset="0"/>
                            <a:ea typeface="나눔스퀘어OTF Bold" panose="020B0600000101010101" pitchFamily="34" charset="-127"/>
                          </a:rPr>
                          <m:t>𝑀</m:t>
                        </m:r>
                      </m:e>
                      <m:sub>
                        <m:r>
                          <a:rPr lang="en-US" altLang="ko-KR" b="0" i="1" smtClean="0">
                            <a:latin typeface="Cambria Math" panose="02040503050406030204" pitchFamily="18" charset="0"/>
                            <a:ea typeface="나눔스퀘어OTF Bold" panose="020B0600000101010101" pitchFamily="34" charset="-127"/>
                          </a:rPr>
                          <m:t>⊙</m:t>
                        </m:r>
                      </m:sub>
                    </m:sSub>
                  </m:oMath>
                </a14:m>
                <a:r>
                  <a:rPr lang="en-US" altLang="ko-KR" dirty="0">
                    <a:latin typeface="나눔스퀘어OTF Bold" panose="020B0600000101010101" pitchFamily="34" charset="-127"/>
                    <a:ea typeface="나눔스퀘어OTF Bold" panose="020B0600000101010101" pitchFamily="34" charset="-127"/>
                  </a:rPr>
                  <a:t>  MS</a:t>
                </a:r>
                <a:endParaRPr lang="ko-KR" altLang="en-US" dirty="0">
                  <a:latin typeface="나눔스퀘어OTF Bold" panose="020B0600000101010101" pitchFamily="34" charset="-127"/>
                  <a:ea typeface="나눔스퀘어OTF Bold" panose="020B0600000101010101" pitchFamily="34" charset="-127"/>
                </a:endParaRPr>
              </a:p>
            </p:txBody>
          </p:sp>
        </mc:Choice>
        <mc:Fallback xmlns="">
          <p:sp>
            <p:nvSpPr>
              <p:cNvPr id="21" name="TextBox 20">
                <a:extLst>
                  <a:ext uri="{FF2B5EF4-FFF2-40B4-BE49-F238E27FC236}">
                    <a16:creationId xmlns:a16="http://schemas.microsoft.com/office/drawing/2014/main" id="{4A8377A8-2765-064D-4616-D13F9E9E3F97}"/>
                  </a:ext>
                </a:extLst>
              </p:cNvPr>
              <p:cNvSpPr txBox="1">
                <a:spLocks noRot="1" noChangeAspect="1" noMove="1" noResize="1" noEditPoints="1" noAdjustHandles="1" noChangeArrowheads="1" noChangeShapeType="1" noTextEdit="1"/>
              </p:cNvSpPr>
              <p:nvPr/>
            </p:nvSpPr>
            <p:spPr>
              <a:xfrm>
                <a:off x="919014" y="3137392"/>
                <a:ext cx="1430709" cy="381451"/>
              </a:xfrm>
              <a:prstGeom prst="rect">
                <a:avLst/>
              </a:prstGeom>
              <a:blipFill>
                <a:blip r:embed="rId8"/>
                <a:stretch>
                  <a:fillRect l="-3846" t="-6452" b="-25806"/>
                </a:stretch>
              </a:blipFill>
            </p:spPr>
            <p:txBody>
              <a:bodyPr/>
              <a:lstStyle/>
              <a:p>
                <a:r>
                  <a:rPr lang="ko-KR" altLang="en-US">
                    <a:noFill/>
                  </a:rPr>
                  <a:t> </a:t>
                </a:r>
              </a:p>
            </p:txBody>
          </p:sp>
        </mc:Fallback>
      </mc:AlternateContent>
      <p:sp>
        <p:nvSpPr>
          <p:cNvPr id="5" name="슬라이드 번호 개체 틀 4">
            <a:extLst>
              <a:ext uri="{FF2B5EF4-FFF2-40B4-BE49-F238E27FC236}">
                <a16:creationId xmlns:a16="http://schemas.microsoft.com/office/drawing/2014/main" id="{7E5078FD-F0F1-6F6E-F9DE-6CC6FF4A63F1}"/>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Tree>
    <p:extLst>
      <p:ext uri="{BB962C8B-B14F-4D97-AF65-F5344CB8AC3E}">
        <p14:creationId xmlns:p14="http://schemas.microsoft.com/office/powerpoint/2010/main" val="15875747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xEl>
                                              <p:pRg st="0" end="0"/>
                                            </p:txEl>
                                          </p:spTgt>
                                        </p:tgtEl>
                                      </p:cBhvr>
                                    </p:animEffect>
                                    <p:set>
                                      <p:cBhvr>
                                        <p:cTn id="7" dur="1" fill="hold">
                                          <p:stCondLst>
                                            <p:cond delay="499"/>
                                          </p:stCondLst>
                                        </p:cTn>
                                        <p:tgtEl>
                                          <p:spTgt spid="24">
                                            <p:txEl>
                                              <p:pRg st="0" end="0"/>
                                            </p:txEl>
                                          </p:spTgt>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xit" presetSubtype="0" fill="hold" grpId="1" nodeType="withEffect">
                                  <p:stCondLst>
                                    <p:cond delay="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5" grpId="1"/>
      <p:bldP spid="26" grpId="0"/>
      <p:bldP spid="9" grpId="0"/>
      <p:bldP spid="11" grpId="0"/>
      <p:bldP spid="12"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4" name="Google Shape;94;p5"/>
          <p:cNvSpPr txBox="1"/>
          <p:nvPr/>
        </p:nvSpPr>
        <p:spPr>
          <a:xfrm>
            <a:off x="-685800" y="309314"/>
            <a:ext cx="7620000" cy="877103"/>
          </a:xfrm>
          <a:prstGeom prst="rect">
            <a:avLst/>
          </a:prstGeom>
          <a:noFill/>
          <a:ln>
            <a:noFill/>
          </a:ln>
        </p:spPr>
        <p:txBody>
          <a:bodyPr spcFirstLastPara="1" wrap="square" lIns="137138" tIns="68550" rIns="137138" bIns="68550" anchor="t" anchorCtr="0">
            <a:spAutoFit/>
          </a:bodyPr>
          <a:lstStyle/>
          <a:p>
            <a:pPr algn="ctr"/>
            <a:r>
              <a:rPr lang="en-US"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01. </a:t>
            </a:r>
            <a:r>
              <a:rPr lang="en-US" altLang="ko-K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rPr>
              <a:t>Introduction</a:t>
            </a:r>
            <a:endParaRPr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endParaRPr>
          </a:p>
        </p:txBody>
      </p:sp>
      <p:sp>
        <p:nvSpPr>
          <p:cNvPr id="17" name="Google Shape;59;p3">
            <a:extLst>
              <a:ext uri="{FF2B5EF4-FFF2-40B4-BE49-F238E27FC236}">
                <a16:creationId xmlns:a16="http://schemas.microsoft.com/office/drawing/2014/main" id="{E7099893-E207-A22A-187A-AFC788F866D3}"/>
              </a:ext>
            </a:extLst>
          </p:cNvPr>
          <p:cNvSpPr txBox="1"/>
          <p:nvPr/>
        </p:nvSpPr>
        <p:spPr>
          <a:xfrm>
            <a:off x="204805" y="1253412"/>
            <a:ext cx="10898244" cy="630881"/>
          </a:xfrm>
          <a:prstGeom prst="rect">
            <a:avLst/>
          </a:prstGeom>
          <a:noFill/>
          <a:ln>
            <a:noFill/>
          </a:ln>
        </p:spPr>
        <p:txBody>
          <a:bodyPr spcFirstLastPara="1" wrap="square" lIns="137138" tIns="68550" rIns="137138" bIns="68550" anchor="t" anchorCtr="0">
            <a:spAutoFit/>
          </a:bodyPr>
          <a:lstStyle/>
          <a:p>
            <a:pPr algn="ctr"/>
            <a:r>
              <a:rPr lang="en-US" sz="32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*One example of study – Candra et al. 2020</a:t>
            </a:r>
            <a:r>
              <a:rPr lang="en-US" altLang="ko-KR" sz="3200" dirty="0">
                <a:latin typeface="나눔스퀘어OTF ExtraBold" panose="020B0600000101010101" pitchFamily="34" charset="-127"/>
                <a:ea typeface="나눔스퀘어OTF ExtraBold" panose="020B0600000101010101" pitchFamily="34" charset="-127"/>
                <a:cs typeface="카페24 써라운드" pitchFamily="2" charset="-127"/>
              </a:rPr>
              <a:t> </a:t>
            </a:r>
            <a:endParaRPr sz="32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BCF8E1-62BA-336D-E12D-D862D422272C}"/>
                  </a:ext>
                </a:extLst>
              </p:cNvPr>
              <p:cNvSpPr txBox="1"/>
              <p:nvPr/>
            </p:nvSpPr>
            <p:spPr>
              <a:xfrm>
                <a:off x="455556" y="1817298"/>
                <a:ext cx="10396742" cy="9552743"/>
              </a:xfrm>
              <a:prstGeom prst="rect">
                <a:avLst/>
              </a:prstGeom>
              <a:noFill/>
            </p:spPr>
            <p:txBody>
              <a:bodyPr wrap="square" rtlCol="0">
                <a:spAutoFit/>
              </a:bodyPr>
              <a:lstStyle/>
              <a:p>
                <a:pPr>
                  <a:lnSpc>
                    <a:spcPct val="150000"/>
                  </a:lnSpc>
                </a:pPr>
                <a:r>
                  <a:rPr lang="en-US" altLang="ko-KR" sz="4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Comparing other study (Chandra) </a:t>
                </a:r>
              </a:p>
              <a:p>
                <a:pPr>
                  <a:lnSpc>
                    <a:spcPct val="150000"/>
                  </a:lnSpc>
                </a:pPr>
                <a:r>
                  <a:rPr lang="en-US" altLang="ko-KR" sz="2800" dirty="0">
                    <a:latin typeface="나눔스퀘어OTF ExtraBold" panose="020B0600000101010101" pitchFamily="34" charset="-127"/>
                    <a:ea typeface="나눔스퀘어OTF ExtraBold" panose="020B0600000101010101" pitchFamily="34" charset="-127"/>
                  </a:rPr>
                  <a:t>Many studies  used a photometric (spectroscopic)</a:t>
                </a:r>
              </a:p>
              <a:p>
                <a:pPr>
                  <a:lnSpc>
                    <a:spcPct val="150000"/>
                  </a:lnSpc>
                </a:pPr>
                <a:r>
                  <a:rPr lang="en-US" altLang="ko-KR" sz="2800" dirty="0">
                    <a:latin typeface="나눔스퀘어OTF ExtraBold" panose="020B0600000101010101" pitchFamily="34" charset="-127"/>
                    <a:ea typeface="나눔스퀘어OTF ExtraBold" panose="020B0600000101010101" pitchFamily="34" charset="-127"/>
                  </a:rPr>
                  <a:t>method get radius (</a:t>
                </a:r>
                <a14:m>
                  <m:oMath xmlns:m="http://schemas.openxmlformats.org/officeDocument/2006/math">
                    <m:func>
                      <m:funcPr>
                        <m:ctrlPr>
                          <a:rPr lang="en-US" altLang="ko-KR" sz="2800" i="1" smtClean="0">
                            <a:solidFill>
                              <a:schemeClr val="tx1"/>
                            </a:solidFill>
                            <a:effectLst/>
                            <a:latin typeface="Cambria Math" panose="02040503050406030204" pitchFamily="18" charset="0"/>
                            <a:ea typeface="나눔스퀘어OTF ExtraBold" panose="020B0600000101010101" pitchFamily="34" charset="-127"/>
                          </a:rPr>
                        </m:ctrlPr>
                      </m:funcPr>
                      <m:fName>
                        <m:r>
                          <m:rPr>
                            <m:sty m:val="p"/>
                          </m:rPr>
                          <a:rPr lang="en-US" altLang="ko-KR" sz="2800" b="0">
                            <a:solidFill>
                              <a:schemeClr val="tx1"/>
                            </a:solidFill>
                            <a:effectLst/>
                            <a:latin typeface="Cambria Math" panose="02040503050406030204" pitchFamily="18" charset="0"/>
                            <a:ea typeface="나눔스퀘어OTF ExtraBold" panose="020B0600000101010101" pitchFamily="34" charset="-127"/>
                          </a:rPr>
                          <m:t>log</m:t>
                        </m:r>
                      </m:fName>
                      <m:e>
                        <m:r>
                          <a:rPr lang="en-US" altLang="ko-KR" sz="2800" b="0" i="1" smtClean="0">
                            <a:solidFill>
                              <a:schemeClr val="tx1"/>
                            </a:solidFill>
                            <a:effectLst/>
                            <a:latin typeface="Cambria Math" panose="02040503050406030204" pitchFamily="18" charset="0"/>
                            <a:ea typeface="나눔스퀘어OTF ExtraBold" panose="020B0600000101010101" pitchFamily="34" charset="-127"/>
                          </a:rPr>
                          <m:t>𝑔</m:t>
                        </m:r>
                      </m:e>
                    </m:func>
                    <m:r>
                      <a:rPr lang="en-US" altLang="ko-KR" sz="2800" b="0" i="1" smtClean="0">
                        <a:solidFill>
                          <a:schemeClr val="tx1"/>
                        </a:solidFill>
                        <a:effectLst/>
                        <a:latin typeface="Cambria Math" panose="02040503050406030204" pitchFamily="18" charset="0"/>
                        <a:ea typeface="나눔스퀘어OTF ExtraBold" panose="020B0600000101010101" pitchFamily="34" charset="-127"/>
                      </a:rPr>
                      <m:t>,</m:t>
                    </m:r>
                    <m:sSub>
                      <m:sSubPr>
                        <m:ctrlPr>
                          <a:rPr lang="en-US" altLang="ko-KR" sz="2800" b="0" i="1" smtClean="0">
                            <a:solidFill>
                              <a:schemeClr val="tx1"/>
                            </a:solidFill>
                            <a:effectLst/>
                            <a:latin typeface="Cambria Math" panose="02040503050406030204" pitchFamily="18" charset="0"/>
                            <a:ea typeface="나눔스퀘어OTF ExtraBold" panose="020B0600000101010101" pitchFamily="34" charset="-127"/>
                          </a:rPr>
                        </m:ctrlPr>
                      </m:sSubPr>
                      <m:e>
                        <m:r>
                          <a:rPr lang="en-US" altLang="ko-KR" sz="2800" b="0" i="1" smtClean="0">
                            <a:solidFill>
                              <a:schemeClr val="tx1"/>
                            </a:solidFill>
                            <a:effectLst/>
                            <a:latin typeface="Cambria Math" panose="02040503050406030204" pitchFamily="18" charset="0"/>
                            <a:ea typeface="나눔스퀘어OTF ExtraBold" panose="020B0600000101010101" pitchFamily="34" charset="-127"/>
                          </a:rPr>
                          <m:t>𝑇</m:t>
                        </m:r>
                      </m:e>
                      <m:sub>
                        <m:r>
                          <a:rPr lang="en-US" altLang="ko-KR" sz="2800" b="0" i="1" smtClean="0">
                            <a:solidFill>
                              <a:schemeClr val="tx1"/>
                            </a:solidFill>
                            <a:effectLst/>
                            <a:latin typeface="Cambria Math" panose="02040503050406030204" pitchFamily="18" charset="0"/>
                            <a:ea typeface="나눔스퀘어OTF ExtraBold" panose="020B0600000101010101" pitchFamily="34" charset="-127"/>
                          </a:rPr>
                          <m:t>𝑒𝑓𝑓</m:t>
                        </m:r>
                      </m:sub>
                    </m:sSub>
                  </m:oMath>
                </a14:m>
                <a:r>
                  <a:rPr lang="en-US" altLang="ko-KR" sz="2800" dirty="0">
                    <a:latin typeface="나눔스퀘어OTF ExtraBold" panose="020B0600000101010101" pitchFamily="34" charset="-127"/>
                    <a:ea typeface="나눔스퀘어OTF ExtraBold" panose="020B0600000101010101" pitchFamily="34" charset="-127"/>
                  </a:rPr>
                  <a:t>),  and then using model </a:t>
                </a:r>
              </a:p>
              <a:p>
                <a:pPr>
                  <a:lnSpc>
                    <a:spcPct val="150000"/>
                  </a:lnSpc>
                </a:pPr>
                <a:r>
                  <a:rPr lang="en-US" altLang="ko-KR" sz="2800" dirty="0">
                    <a:latin typeface="나눔스퀘어OTF ExtraBold" panose="020B0600000101010101" pitchFamily="34" charset="-127"/>
                    <a:ea typeface="나눔스퀘어OTF ExtraBold" panose="020B0600000101010101" pitchFamily="34" charset="-127"/>
                  </a:rPr>
                  <a:t>or other methods, estimate other value.  </a:t>
                </a:r>
              </a:p>
              <a:p>
                <a:pPr>
                  <a:lnSpc>
                    <a:spcPct val="150000"/>
                  </a:lnSpc>
                </a:pPr>
                <a:r>
                  <a:rPr lang="en-US" altLang="ko-KR" sz="2800" dirty="0">
                    <a:latin typeface="나눔스퀘어OTF ExtraBold" panose="020B0600000101010101" pitchFamily="34" charset="-127"/>
                    <a:ea typeface="나눔스퀘어OTF ExtraBold" panose="020B0600000101010101" pitchFamily="34" charset="-127"/>
                  </a:rPr>
                  <a:t>However, during this process, it brings  uncertainties.</a:t>
                </a:r>
              </a:p>
              <a:p>
                <a:pPr>
                  <a:lnSpc>
                    <a:spcPct val="150000"/>
                  </a:lnSpc>
                </a:pPr>
                <a:endParaRPr lang="en-US" altLang="ko-KR" sz="2000" dirty="0">
                  <a:latin typeface="나눔스퀘어OTF ExtraBold" panose="020B0600000101010101" pitchFamily="34" charset="-127"/>
                  <a:ea typeface="나눔스퀘어OTF ExtraBold" panose="020B0600000101010101" pitchFamily="34" charset="-127"/>
                </a:endParaRPr>
              </a:p>
              <a:p>
                <a:pPr>
                  <a:lnSpc>
                    <a:spcPct val="150000"/>
                  </a:lnSpc>
                </a:pPr>
                <a:r>
                  <a:rPr lang="en-US" altLang="ko-KR" sz="3200" b="1" dirty="0">
                    <a:latin typeface="나눔스퀘어OTF ExtraBold" panose="020B0600000101010101" pitchFamily="34" charset="-127"/>
                    <a:ea typeface="나눔스퀘어OTF ExtraBold" panose="020B0600000101010101" pitchFamily="34" charset="-127"/>
                  </a:rPr>
                  <a:t>Ex) Gravitational Redshift</a:t>
                </a:r>
              </a:p>
              <a:p>
                <a:pPr/>
                <a14:m>
                  <m:oMathPara xmlns:m="http://schemas.openxmlformats.org/officeDocument/2006/math">
                    <m:oMathParaPr>
                      <m:jc m:val="centerGroup"/>
                    </m:oMathParaPr>
                    <m:oMath xmlns:m="http://schemas.openxmlformats.org/officeDocument/2006/math">
                      <m:sSub>
                        <m:sSubPr>
                          <m:ctrlPr>
                            <a:rPr lang="en-US" altLang="ko-KR" sz="3600" b="1" i="1" smtClean="0">
                              <a:latin typeface="Cambria Math" panose="02040503050406030204" pitchFamily="18" charset="0"/>
                              <a:ea typeface="나눔스퀘어OTF ExtraBold" panose="020B0600000101010101" pitchFamily="34" charset="-127"/>
                            </a:rPr>
                          </m:ctrlPr>
                        </m:sSubPr>
                        <m:e>
                          <m:r>
                            <a:rPr lang="en-US" altLang="ko-KR" sz="3600" b="1" i="1" smtClean="0">
                              <a:latin typeface="Cambria Math" panose="02040503050406030204" pitchFamily="18" charset="0"/>
                              <a:ea typeface="나눔스퀘어OTF ExtraBold" panose="020B0600000101010101" pitchFamily="34" charset="-127"/>
                            </a:rPr>
                            <m:t>𝑽</m:t>
                          </m:r>
                        </m:e>
                        <m:sub>
                          <m:r>
                            <a:rPr lang="en-US" altLang="ko-KR" sz="3600" b="1" i="1" smtClean="0">
                              <a:latin typeface="Cambria Math" panose="02040503050406030204" pitchFamily="18" charset="0"/>
                              <a:ea typeface="나눔스퀘어OTF ExtraBold" panose="020B0600000101010101" pitchFamily="34" charset="-127"/>
                            </a:rPr>
                            <m:t>𝒛</m:t>
                          </m:r>
                        </m:sub>
                      </m:sSub>
                      <m:r>
                        <a:rPr lang="en-US" altLang="ko-KR" sz="3600" b="1" i="1" smtClean="0">
                          <a:latin typeface="Cambria Math" panose="02040503050406030204" pitchFamily="18" charset="0"/>
                          <a:ea typeface="나눔스퀘어OTF ExtraBold" panose="020B0600000101010101" pitchFamily="34" charset="-127"/>
                        </a:rPr>
                        <m:t>=</m:t>
                      </m:r>
                      <m:f>
                        <m:fPr>
                          <m:ctrlPr>
                            <a:rPr lang="en-US" altLang="ko-KR" sz="3600" b="1" i="1" smtClean="0">
                              <a:latin typeface="Cambria Math" panose="02040503050406030204" pitchFamily="18" charset="0"/>
                              <a:ea typeface="나눔스퀘어OTF ExtraBold" panose="020B0600000101010101" pitchFamily="34" charset="-127"/>
                            </a:rPr>
                          </m:ctrlPr>
                        </m:fPr>
                        <m:num>
                          <m:sSub>
                            <m:sSubPr>
                              <m:ctrlPr>
                                <a:rPr lang="en-US" altLang="ko-KR" sz="3600" b="1" i="1" smtClean="0">
                                  <a:latin typeface="Cambria Math" panose="02040503050406030204" pitchFamily="18" charset="0"/>
                                  <a:ea typeface="나눔스퀘어OTF ExtraBold" panose="020B0600000101010101" pitchFamily="34" charset="-127"/>
                                </a:rPr>
                              </m:ctrlPr>
                            </m:sSubPr>
                            <m:e>
                              <m:r>
                                <a:rPr lang="en-US" altLang="ko-KR" sz="3600" b="1" i="1" smtClean="0">
                                  <a:latin typeface="Cambria Math" panose="02040503050406030204" pitchFamily="18" charset="0"/>
                                  <a:ea typeface="나눔스퀘어OTF ExtraBold" panose="020B0600000101010101" pitchFamily="34" charset="-127"/>
                                </a:rPr>
                                <m:t>𝝀</m:t>
                              </m:r>
                            </m:e>
                            <m:sub>
                              <m:r>
                                <a:rPr lang="en-US" altLang="ko-KR" sz="3600" b="1" i="1" smtClean="0">
                                  <a:latin typeface="Cambria Math" panose="02040503050406030204" pitchFamily="18" charset="0"/>
                                  <a:ea typeface="나눔스퀘어OTF ExtraBold" panose="020B0600000101010101" pitchFamily="34" charset="-127"/>
                                </a:rPr>
                                <m:t>𝒐𝒃𝒔</m:t>
                              </m:r>
                            </m:sub>
                          </m:sSub>
                          <m:r>
                            <a:rPr lang="en-US" altLang="ko-KR" sz="3600" b="1" i="1" smtClean="0">
                              <a:latin typeface="Cambria Math" panose="02040503050406030204" pitchFamily="18" charset="0"/>
                              <a:ea typeface="나눔스퀘어OTF ExtraBold" panose="020B0600000101010101" pitchFamily="34" charset="-127"/>
                            </a:rPr>
                            <m:t> −</m:t>
                          </m:r>
                          <m:sSub>
                            <m:sSubPr>
                              <m:ctrlPr>
                                <a:rPr lang="en-US" altLang="ko-KR" sz="3600" b="1" i="1" smtClean="0">
                                  <a:latin typeface="Cambria Math" panose="02040503050406030204" pitchFamily="18" charset="0"/>
                                  <a:ea typeface="나눔스퀘어OTF ExtraBold" panose="020B0600000101010101" pitchFamily="34" charset="-127"/>
                                </a:rPr>
                              </m:ctrlPr>
                            </m:sSubPr>
                            <m:e>
                              <m:r>
                                <a:rPr lang="en-US" altLang="ko-KR" sz="3600" b="1" i="1" smtClean="0">
                                  <a:latin typeface="Cambria Math" panose="02040503050406030204" pitchFamily="18" charset="0"/>
                                  <a:ea typeface="나눔스퀘어OTF ExtraBold" panose="020B0600000101010101" pitchFamily="34" charset="-127"/>
                                </a:rPr>
                                <m:t>𝝀</m:t>
                              </m:r>
                            </m:e>
                            <m:sub>
                              <m:r>
                                <a:rPr lang="en-US" altLang="ko-KR" sz="3600" b="1" i="1" smtClean="0">
                                  <a:latin typeface="Cambria Math" panose="02040503050406030204" pitchFamily="18" charset="0"/>
                                  <a:ea typeface="나눔스퀘어OTF ExtraBold" panose="020B0600000101010101" pitchFamily="34" charset="-127"/>
                                </a:rPr>
                                <m:t>𝒓𝒆𝒔𝒕</m:t>
                              </m:r>
                            </m:sub>
                          </m:sSub>
                        </m:num>
                        <m:den>
                          <m:sSub>
                            <m:sSubPr>
                              <m:ctrlPr>
                                <a:rPr lang="en-US" altLang="ko-KR" sz="3600" b="1" i="1" smtClean="0">
                                  <a:latin typeface="Cambria Math" panose="02040503050406030204" pitchFamily="18" charset="0"/>
                                  <a:ea typeface="나눔스퀘어OTF ExtraBold" panose="020B0600000101010101" pitchFamily="34" charset="-127"/>
                                </a:rPr>
                              </m:ctrlPr>
                            </m:sSubPr>
                            <m:e>
                              <m:r>
                                <a:rPr lang="en-US" altLang="ko-KR" sz="3600" b="1" i="1" smtClean="0">
                                  <a:latin typeface="Cambria Math" panose="02040503050406030204" pitchFamily="18" charset="0"/>
                                  <a:ea typeface="나눔스퀘어OTF ExtraBold" panose="020B0600000101010101" pitchFamily="34" charset="-127"/>
                                </a:rPr>
                                <m:t>𝝀</m:t>
                              </m:r>
                            </m:e>
                            <m:sub>
                              <m:r>
                                <a:rPr lang="en-US" altLang="ko-KR" sz="3600" b="1" i="1" smtClean="0">
                                  <a:latin typeface="Cambria Math" panose="02040503050406030204" pitchFamily="18" charset="0"/>
                                  <a:ea typeface="나눔스퀘어OTF ExtraBold" panose="020B0600000101010101" pitchFamily="34" charset="-127"/>
                                </a:rPr>
                                <m:t>𝒓𝒆𝒔𝒕</m:t>
                              </m:r>
                            </m:sub>
                          </m:sSub>
                        </m:den>
                      </m:f>
                      <m:r>
                        <a:rPr lang="en-US" altLang="ko-KR" sz="3600" b="1" i="1" smtClean="0">
                          <a:latin typeface="Cambria Math" panose="02040503050406030204" pitchFamily="18" charset="0"/>
                          <a:ea typeface="나눔스퀘어OTF ExtraBold" panose="020B0600000101010101" pitchFamily="34" charset="-127"/>
                        </a:rPr>
                        <m:t>×</m:t>
                      </m:r>
                      <m:r>
                        <a:rPr lang="en-US" altLang="ko-KR" sz="3600" b="1" i="1" smtClean="0">
                          <a:latin typeface="Cambria Math" panose="02040503050406030204" pitchFamily="18" charset="0"/>
                          <a:ea typeface="나눔스퀘어OTF ExtraBold" panose="020B0600000101010101" pitchFamily="34" charset="-127"/>
                        </a:rPr>
                        <m:t>𝒄</m:t>
                      </m:r>
                      <m:r>
                        <a:rPr lang="en-US" altLang="ko-KR" sz="3600" b="1" i="1" smtClean="0">
                          <a:latin typeface="Cambria Math" panose="02040503050406030204" pitchFamily="18" charset="0"/>
                          <a:ea typeface="나눔스퀘어OTF ExtraBold" panose="020B0600000101010101" pitchFamily="34" charset="-127"/>
                        </a:rPr>
                        <m:t>  =</m:t>
                      </m:r>
                      <m:f>
                        <m:fPr>
                          <m:ctrlPr>
                            <a:rPr lang="en-US" altLang="ko-KR" sz="3600" b="1" i="1" smtClean="0">
                              <a:latin typeface="Cambria Math" panose="02040503050406030204" pitchFamily="18" charset="0"/>
                              <a:ea typeface="나눔스퀘어OTF ExtraBold" panose="020B0600000101010101" pitchFamily="34" charset="-127"/>
                            </a:rPr>
                          </m:ctrlPr>
                        </m:fPr>
                        <m:num>
                          <m:sSub>
                            <m:sSubPr>
                              <m:ctrlPr>
                                <a:rPr lang="en-US" altLang="ko-KR" sz="3600" b="1" i="1" smtClean="0">
                                  <a:latin typeface="Cambria Math" panose="02040503050406030204" pitchFamily="18" charset="0"/>
                                  <a:ea typeface="나눔스퀘어OTF ExtraBold" panose="020B0600000101010101" pitchFamily="34" charset="-127"/>
                                </a:rPr>
                              </m:ctrlPr>
                            </m:sSubPr>
                            <m:e>
                              <m:r>
                                <a:rPr lang="en-US" altLang="ko-KR" sz="3600" b="1" i="1" smtClean="0">
                                  <a:latin typeface="Cambria Math" panose="02040503050406030204" pitchFamily="18" charset="0"/>
                                  <a:ea typeface="나눔스퀘어OTF ExtraBold" panose="020B0600000101010101" pitchFamily="34" charset="-127"/>
                                </a:rPr>
                                <m:t>𝑹</m:t>
                              </m:r>
                            </m:e>
                            <m:sub>
                              <m:r>
                                <a:rPr lang="en-US" altLang="ko-KR" sz="3600" b="1" i="1" smtClean="0">
                                  <a:latin typeface="Cambria Math" panose="02040503050406030204" pitchFamily="18" charset="0"/>
                                  <a:ea typeface="나눔스퀘어OTF ExtraBold" panose="020B0600000101010101" pitchFamily="34" charset="-127"/>
                                </a:rPr>
                                <m:t>𝒈</m:t>
                              </m:r>
                            </m:sub>
                          </m:sSub>
                        </m:num>
                        <m:den>
                          <m:r>
                            <a:rPr lang="en-US" altLang="ko-KR" sz="3600" b="1" i="1" smtClean="0">
                              <a:latin typeface="Cambria Math" panose="02040503050406030204" pitchFamily="18" charset="0"/>
                              <a:ea typeface="나눔스퀘어OTF ExtraBold" panose="020B0600000101010101" pitchFamily="34" charset="-127"/>
                            </a:rPr>
                            <m:t>𝑹</m:t>
                          </m:r>
                        </m:den>
                      </m:f>
                      <m:r>
                        <a:rPr lang="en-US" altLang="ko-KR" sz="3600" b="1" i="1" smtClean="0">
                          <a:latin typeface="Cambria Math" panose="02040503050406030204" pitchFamily="18" charset="0"/>
                          <a:ea typeface="나눔스퀘어OTF ExtraBold" panose="020B0600000101010101" pitchFamily="34" charset="-127"/>
                        </a:rPr>
                        <m:t>𝒄</m:t>
                      </m:r>
                    </m:oMath>
                  </m:oMathPara>
                </a14:m>
                <a:endParaRPr lang="en-US" altLang="ko-KR" sz="4000" b="1" dirty="0">
                  <a:latin typeface="나눔스퀘어OTF ExtraBold" panose="020B0600000101010101" pitchFamily="34" charset="-127"/>
                  <a:ea typeface="나눔스퀘어OTF ExtraBold" panose="020B0600000101010101" pitchFamily="34" charset="-127"/>
                </a:endParaRPr>
              </a:p>
              <a:p>
                <a:pPr>
                  <a:lnSpc>
                    <a:spcPct val="150000"/>
                  </a:lnSpc>
                </a:pPr>
                <a:r>
                  <a:rPr lang="en-US" altLang="ko-KR" sz="4000" dirty="0">
                    <a:latin typeface="나눔스퀘어OTF ExtraBold" panose="020B0600000101010101" pitchFamily="34" charset="-127"/>
                    <a:ea typeface="나눔스퀘어OTF ExtraBold" panose="020B0600000101010101" pitchFamily="34" charset="-127"/>
                  </a:rPr>
                  <a:t> </a:t>
                </a:r>
                <a:r>
                  <a:rPr lang="en-US" altLang="ko-KR" sz="2400" dirty="0">
                    <a:latin typeface="나눔스퀘어OTF ExtraBold" panose="020B0600000101010101" pitchFamily="34" charset="-127"/>
                    <a:ea typeface="나눔스퀘어OTF ExtraBold" panose="020B0600000101010101" pitchFamily="34" charset="-127"/>
                  </a:rPr>
                  <a:t>Using Gravitational redshift method can bring </a:t>
                </a:r>
              </a:p>
              <a:p>
                <a:pPr>
                  <a:lnSpc>
                    <a:spcPct val="150000"/>
                  </a:lnSpc>
                </a:pPr>
                <a:r>
                  <a:rPr lang="en-US" altLang="ko-KR" sz="2400" dirty="0">
                    <a:latin typeface="나눔스퀘어OTF ExtraBold" panose="020B0600000101010101" pitchFamily="34" charset="-127"/>
                    <a:ea typeface="나눔스퀘어OTF ExtraBold" panose="020B0600000101010101" pitchFamily="34" charset="-127"/>
                  </a:rPr>
                  <a:t>  quite large errors.  </a:t>
                </a:r>
              </a:p>
              <a:p>
                <a:pPr>
                  <a:lnSpc>
                    <a:spcPct val="150000"/>
                  </a:lnSpc>
                </a:pPr>
                <a:endParaRPr lang="en-US" altLang="ko-KR" sz="2400" dirty="0">
                  <a:latin typeface="나눔스퀘어OTF ExtraBold" panose="020B0600000101010101" pitchFamily="34" charset="-127"/>
                  <a:ea typeface="나눔스퀘어OTF ExtraBold" panose="020B0600000101010101" pitchFamily="34" charset="-127"/>
                </a:endParaRPr>
              </a:p>
              <a:p>
                <a:pPr>
                  <a:lnSpc>
                    <a:spcPct val="150000"/>
                  </a:lnSpc>
                </a:pPr>
                <a:endParaRPr lang="en-US" altLang="ko-KR" sz="2400" dirty="0">
                  <a:latin typeface="나눔스퀘어OTF ExtraBold" panose="020B0600000101010101" pitchFamily="34" charset="-127"/>
                  <a:ea typeface="나눔스퀘어OTF ExtraBold" panose="020B0600000101010101" pitchFamily="34" charset="-127"/>
                </a:endParaRPr>
              </a:p>
              <a:p>
                <a:pPr>
                  <a:lnSpc>
                    <a:spcPct val="150000"/>
                  </a:lnSpc>
                </a:pPr>
                <a:endParaRPr lang="en-US" altLang="ko-KR" sz="4000" dirty="0">
                  <a:latin typeface="나눔스퀘어OTF ExtraBold" panose="020B0600000101010101" pitchFamily="34" charset="-127"/>
                  <a:ea typeface="나눔스퀘어OTF ExtraBold" panose="020B0600000101010101" pitchFamily="34" charset="-127"/>
                </a:endParaRPr>
              </a:p>
            </p:txBody>
          </p:sp>
        </mc:Choice>
        <mc:Fallback xmlns="">
          <p:sp>
            <p:nvSpPr>
              <p:cNvPr id="3" name="TextBox 2">
                <a:extLst>
                  <a:ext uri="{FF2B5EF4-FFF2-40B4-BE49-F238E27FC236}">
                    <a16:creationId xmlns:a16="http://schemas.microsoft.com/office/drawing/2014/main" id="{A0BCF8E1-62BA-336D-E12D-D862D422272C}"/>
                  </a:ext>
                </a:extLst>
              </p:cNvPr>
              <p:cNvSpPr txBox="1">
                <a:spLocks noRot="1" noChangeAspect="1" noMove="1" noResize="1" noEditPoints="1" noAdjustHandles="1" noChangeArrowheads="1" noChangeShapeType="1" noTextEdit="1"/>
              </p:cNvSpPr>
              <p:nvPr/>
            </p:nvSpPr>
            <p:spPr>
              <a:xfrm>
                <a:off x="455556" y="1817298"/>
                <a:ext cx="10396742" cy="9552743"/>
              </a:xfrm>
              <a:prstGeom prst="rect">
                <a:avLst/>
              </a:prstGeom>
              <a:blipFill>
                <a:blip r:embed="rId3"/>
                <a:stretch>
                  <a:fillRect l="-2170"/>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3FA7D15E-EDAE-6CA0-9220-0457E1DC1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9456" y="1071535"/>
            <a:ext cx="7172988" cy="7392724"/>
          </a:xfrm>
          <a:prstGeom prst="rect">
            <a:avLst/>
          </a:prstGeom>
        </p:spPr>
      </p:pic>
      <p:sp>
        <p:nvSpPr>
          <p:cNvPr id="8" name="TextBox 7">
            <a:extLst>
              <a:ext uri="{FF2B5EF4-FFF2-40B4-BE49-F238E27FC236}">
                <a16:creationId xmlns:a16="http://schemas.microsoft.com/office/drawing/2014/main" id="{75D5304E-5E67-30EF-485D-8621D73B398E}"/>
              </a:ext>
            </a:extLst>
          </p:cNvPr>
          <p:cNvSpPr txBox="1"/>
          <p:nvPr/>
        </p:nvSpPr>
        <p:spPr>
          <a:xfrm>
            <a:off x="10210800" y="8936219"/>
            <a:ext cx="10058400" cy="369332"/>
          </a:xfrm>
          <a:prstGeom prst="rect">
            <a:avLst/>
          </a:prstGeom>
          <a:noFill/>
        </p:spPr>
        <p:txBody>
          <a:bodyPr wrap="square">
            <a:spAutoFit/>
          </a:bodyPr>
          <a:lstStyle/>
          <a:p>
            <a:r>
              <a:rPr lang="en-US" altLang="ko-KR" dirty="0"/>
              <a:t>Credit: Chandra et al.(2020) in Fig 5</a:t>
            </a:r>
            <a:endParaRPr lang="ko-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A144CE-C095-9DA6-F548-2C1064B2DA50}"/>
                  </a:ext>
                </a:extLst>
              </p:cNvPr>
              <p:cNvSpPr txBox="1"/>
              <p:nvPr/>
            </p:nvSpPr>
            <p:spPr>
              <a:xfrm>
                <a:off x="511803" y="2020171"/>
                <a:ext cx="12844794" cy="6979988"/>
              </a:xfrm>
              <a:prstGeom prst="rect">
                <a:avLst/>
              </a:prstGeom>
              <a:noFill/>
            </p:spPr>
            <p:txBody>
              <a:bodyPr wrap="square" rtlCol="0">
                <a:spAutoFit/>
              </a:bodyPr>
              <a:lstStyle/>
              <a:p>
                <a:r>
                  <a:rPr lang="en-US" altLang="ko-KR" sz="4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Comparing other study (Chandra) </a:t>
                </a:r>
              </a:p>
              <a:p>
                <a:pPr marL="285750" indent="-285750">
                  <a:buFont typeface="Arial" panose="020B0604020202020204" pitchFamily="34" charset="0"/>
                  <a:buChar char="•"/>
                </a:pPr>
                <a:endParaRPr lang="en-US" altLang="ko-KR" sz="2400" dirty="0">
                  <a:latin typeface="나눔스퀘어OTF ExtraBold" panose="020B0600000101010101" pitchFamily="34" charset="-127"/>
                  <a:ea typeface="나눔스퀘어OTF ExtraBold" panose="020B0600000101010101" pitchFamily="34" charset="-127"/>
                </a:endParaRPr>
              </a:p>
              <a:p>
                <a:pPr marL="285750" indent="-285750">
                  <a:buFont typeface="Arial" panose="020B0604020202020204" pitchFamily="34" charset="0"/>
                  <a:buChar char="•"/>
                </a:pPr>
                <a:r>
                  <a:rPr lang="en-US" altLang="ko-KR" sz="2400" dirty="0">
                    <a:latin typeface="나눔스퀘어OTF ExtraBold" panose="020B0600000101010101" pitchFamily="34" charset="-127"/>
                    <a:ea typeface="나눔스퀘어OTF ExtraBold" panose="020B0600000101010101" pitchFamily="34" charset="-127"/>
                  </a:rPr>
                  <a:t>Using noiseless radius samples, </a:t>
                </a:r>
              </a:p>
              <a:p>
                <a:r>
                  <a:rPr lang="en-US" altLang="ko-KR" sz="2400" dirty="0">
                    <a:latin typeface="나눔스퀘어OTF ExtraBold" panose="020B0600000101010101" pitchFamily="34" charset="-127"/>
                    <a:ea typeface="나눔스퀘어OTF ExtraBold" panose="020B0600000101010101" pitchFamily="34" charset="-127"/>
                  </a:rPr>
                  <a:t>       </a:t>
                </a:r>
                <a:r>
                  <a:rPr lang="en-US" altLang="ko-KR" sz="24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redshift errors purely go to Mass error</a:t>
                </a:r>
                <a:r>
                  <a:rPr lang="en-US" altLang="ko-KR" sz="2400" dirty="0">
                    <a:latin typeface="나눔스퀘어OTF ExtraBold" panose="020B0600000101010101" pitchFamily="34" charset="-127"/>
                    <a:ea typeface="나눔스퀘어OTF ExtraBold" panose="020B0600000101010101" pitchFamily="34" charset="-127"/>
                  </a:rPr>
                  <a:t>. </a:t>
                </a:r>
              </a:p>
              <a:p>
                <a:pPr marL="342900" indent="-342900">
                  <a:buFont typeface="+mj-lt"/>
                  <a:buAutoNum type="arabicPeriod"/>
                </a:pPr>
                <a:endParaRPr lang="en-US" altLang="ko-KR" dirty="0">
                  <a:latin typeface="나눔스퀘어OTF ExtraBold" panose="020B0600000101010101" pitchFamily="34" charset="-127"/>
                  <a:ea typeface="나눔스퀘어OTF ExtraBold" panose="020B0600000101010101" pitchFamily="34" charset="-127"/>
                </a:endParaRPr>
              </a:p>
              <a:p>
                <a:pPr marL="285750" indent="-285750">
                  <a:lnSpc>
                    <a:spcPct val="150000"/>
                  </a:lnSpc>
                  <a:buFont typeface="Arial" panose="020B0604020202020204" pitchFamily="34" charset="0"/>
                  <a:buChar char="•"/>
                </a:pPr>
                <a:r>
                  <a:rPr lang="en-US" altLang="ko-KR" sz="2400" dirty="0">
                    <a:latin typeface="나눔스퀘어OTF ExtraBold" panose="020B0600000101010101" pitchFamily="34" charset="-127"/>
                    <a:ea typeface="나눔스퀘어OTF ExtraBold" panose="020B0600000101010101" pitchFamily="34" charset="-127"/>
                  </a:rPr>
                  <a:t>In photometric method ,</a:t>
                </a:r>
                <a:endParaRPr lang="en-US" altLang="ko-KR" sz="2400" i="1" dirty="0">
                  <a:latin typeface="나눔스퀘어OTF ExtraBold" panose="020B0600000101010101" pitchFamily="34" charset="-127"/>
                  <a:ea typeface="나눔스퀘어OTF ExtraBold" panose="020B0600000101010101" pitchFamily="34" charset="-127"/>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ea typeface="나눔스퀘어OTF ExtraBold" panose="020B0600000101010101" pitchFamily="34" charset="-127"/>
                            </a:rPr>
                          </m:ctrlPr>
                        </m:sSubPr>
                        <m:e>
                          <m:r>
                            <a:rPr lang="en-US" altLang="ko-KR" sz="2400" i="1">
                              <a:latin typeface="Cambria Math" panose="02040503050406030204" pitchFamily="18" charset="0"/>
                              <a:ea typeface="나눔스퀘어OTF ExtraBold" panose="020B0600000101010101" pitchFamily="34" charset="-127"/>
                            </a:rPr>
                            <m:t>𝑓</m:t>
                          </m:r>
                        </m:e>
                        <m:sub>
                          <m:r>
                            <a:rPr lang="en-US" altLang="ko-KR" sz="2400" i="1">
                              <a:latin typeface="Cambria Math" panose="02040503050406030204" pitchFamily="18" charset="0"/>
                              <a:ea typeface="나눔스퀘어OTF ExtraBold" panose="020B0600000101010101" pitchFamily="34" charset="-127"/>
                            </a:rPr>
                            <m:t>𝜈</m:t>
                          </m:r>
                        </m:sub>
                      </m:sSub>
                      <m:r>
                        <a:rPr lang="en-US" altLang="ko-KR" sz="2400" i="1">
                          <a:latin typeface="Cambria Math" panose="02040503050406030204" pitchFamily="18" charset="0"/>
                          <a:ea typeface="나눔스퀘어OTF ExtraBold" panose="020B0600000101010101" pitchFamily="34" charset="-127"/>
                        </a:rPr>
                        <m:t>=4</m:t>
                      </m:r>
                      <m:r>
                        <a:rPr lang="en-US" altLang="ko-KR" sz="2400" i="1">
                          <a:latin typeface="Cambria Math" panose="02040503050406030204" pitchFamily="18" charset="0"/>
                          <a:ea typeface="나눔스퀘어OTF ExtraBold" panose="020B0600000101010101" pitchFamily="34" charset="-127"/>
                        </a:rPr>
                        <m:t>𝜋</m:t>
                      </m:r>
                      <m:r>
                        <a:rPr lang="en-US" altLang="ko-KR" sz="2400" i="1">
                          <a:latin typeface="Cambria Math" panose="02040503050406030204" pitchFamily="18" charset="0"/>
                          <a:ea typeface="나눔스퀘어OTF ExtraBold" panose="020B0600000101010101" pitchFamily="34" charset="-127"/>
                        </a:rPr>
                        <m:t> </m:t>
                      </m:r>
                      <m:sSup>
                        <m:sSupPr>
                          <m:ctrlPr>
                            <a:rPr lang="en-US" altLang="ko-KR" sz="2400" i="1">
                              <a:latin typeface="Cambria Math" panose="02040503050406030204" pitchFamily="18" charset="0"/>
                              <a:ea typeface="나눔스퀘어OTF ExtraBold" panose="020B0600000101010101" pitchFamily="34" charset="-127"/>
                            </a:rPr>
                          </m:ctrlPr>
                        </m:sSupPr>
                        <m:e>
                          <m:d>
                            <m:dPr>
                              <m:ctrlPr>
                                <a:rPr lang="en-US" altLang="ko-KR" sz="2400" i="1">
                                  <a:latin typeface="Cambria Math" panose="02040503050406030204" pitchFamily="18" charset="0"/>
                                  <a:ea typeface="나눔스퀘어OTF ExtraBold" panose="020B0600000101010101" pitchFamily="34" charset="-127"/>
                                </a:rPr>
                              </m:ctrlPr>
                            </m:dPr>
                            <m:e>
                              <m:r>
                                <a:rPr lang="en-US" altLang="ko-KR" sz="2400" i="1">
                                  <a:latin typeface="Cambria Math" panose="02040503050406030204" pitchFamily="18" charset="0"/>
                                  <a:ea typeface="나눔스퀘어OTF ExtraBold" panose="020B0600000101010101" pitchFamily="34" charset="-127"/>
                                </a:rPr>
                                <m:t>𝑅</m:t>
                              </m:r>
                              <m:r>
                                <a:rPr lang="en-US" altLang="ko-KR" sz="2400" i="1">
                                  <a:latin typeface="Cambria Math" panose="02040503050406030204" pitchFamily="18" charset="0"/>
                                  <a:ea typeface="나눔스퀘어OTF ExtraBold" panose="020B0600000101010101" pitchFamily="34" charset="-127"/>
                                </a:rPr>
                                <m:t>/</m:t>
                              </m:r>
                              <m:r>
                                <a:rPr lang="en-US" altLang="ko-KR" sz="2400" i="1">
                                  <a:latin typeface="Cambria Math" panose="02040503050406030204" pitchFamily="18" charset="0"/>
                                  <a:ea typeface="나눔스퀘어OTF ExtraBold" panose="020B0600000101010101" pitchFamily="34" charset="-127"/>
                                </a:rPr>
                                <m:t>𝐷</m:t>
                              </m:r>
                            </m:e>
                          </m:d>
                        </m:e>
                        <m:sup>
                          <m:r>
                            <a:rPr lang="en-US" altLang="ko-KR" sz="2400" i="1">
                              <a:latin typeface="Cambria Math" panose="02040503050406030204" pitchFamily="18" charset="0"/>
                              <a:ea typeface="나눔스퀘어OTF ExtraBold" panose="020B0600000101010101" pitchFamily="34" charset="-127"/>
                            </a:rPr>
                            <m:t>2</m:t>
                          </m:r>
                        </m:sup>
                      </m:sSup>
                      <m:r>
                        <m:rPr>
                          <m:lit/>
                        </m:rPr>
                        <a:rPr lang="en-US" altLang="ko-KR" sz="2400" i="1">
                          <a:latin typeface="Cambria Math" panose="02040503050406030204" pitchFamily="18" charset="0"/>
                          <a:ea typeface="나눔스퀘어OTF ExtraBold" panose="020B0600000101010101" pitchFamily="34" charset="-127"/>
                        </a:rPr>
                        <m:t>∙</m:t>
                      </m:r>
                      <m:sSub>
                        <m:sSubPr>
                          <m:ctrlPr>
                            <a:rPr lang="en-US" altLang="ko-KR" sz="2400" i="1">
                              <a:latin typeface="Cambria Math" panose="02040503050406030204" pitchFamily="18" charset="0"/>
                              <a:ea typeface="나눔스퀘어OTF ExtraBold" panose="020B0600000101010101" pitchFamily="34" charset="-127"/>
                            </a:rPr>
                          </m:ctrlPr>
                        </m:sSubPr>
                        <m:e>
                          <m:r>
                            <a:rPr lang="en-US" altLang="ko-KR" sz="2400" i="1">
                              <a:latin typeface="Cambria Math" panose="02040503050406030204" pitchFamily="18" charset="0"/>
                              <a:ea typeface="나눔스퀘어OTF ExtraBold" panose="020B0600000101010101" pitchFamily="34" charset="-127"/>
                            </a:rPr>
                            <m:t>𝐻</m:t>
                          </m:r>
                        </m:e>
                        <m:sub>
                          <m:r>
                            <a:rPr lang="en-US" altLang="ko-KR" sz="2400" i="1">
                              <a:latin typeface="Cambria Math" panose="02040503050406030204" pitchFamily="18" charset="0"/>
                              <a:ea typeface="나눔스퀘어OTF ExtraBold" panose="020B0600000101010101" pitchFamily="34" charset="-127"/>
                            </a:rPr>
                            <m:t>𝜈</m:t>
                          </m:r>
                        </m:sub>
                      </m:sSub>
                      <m:r>
                        <a:rPr lang="en-US" altLang="ko-KR" sz="2400" i="1">
                          <a:latin typeface="Cambria Math" panose="02040503050406030204" pitchFamily="18" charset="0"/>
                          <a:ea typeface="나눔스퀘어OTF ExtraBold" panose="020B0600000101010101" pitchFamily="34" charset="-127"/>
                        </a:rPr>
                        <m:t>(</m:t>
                      </m:r>
                      <m:sSub>
                        <m:sSubPr>
                          <m:ctrlPr>
                            <a:rPr lang="en-US" altLang="ko-KR" sz="2400" i="1">
                              <a:latin typeface="Cambria Math" panose="02040503050406030204" pitchFamily="18" charset="0"/>
                              <a:ea typeface="나눔스퀘어OTF ExtraBold" panose="020B0600000101010101" pitchFamily="34" charset="-127"/>
                            </a:rPr>
                          </m:ctrlPr>
                        </m:sSubPr>
                        <m:e>
                          <m:r>
                            <a:rPr lang="en-US" altLang="ko-KR" sz="2400" i="1">
                              <a:latin typeface="Cambria Math" panose="02040503050406030204" pitchFamily="18" charset="0"/>
                              <a:ea typeface="나눔스퀘어OTF ExtraBold" panose="020B0600000101010101" pitchFamily="34" charset="-127"/>
                            </a:rPr>
                            <m:t>𝑇</m:t>
                          </m:r>
                        </m:e>
                        <m:sub>
                          <m:r>
                            <a:rPr lang="en-US" altLang="ko-KR" sz="2400" i="1">
                              <a:latin typeface="Cambria Math" panose="02040503050406030204" pitchFamily="18" charset="0"/>
                              <a:ea typeface="나눔스퀘어OTF ExtraBold" panose="020B0600000101010101" pitchFamily="34" charset="-127"/>
                            </a:rPr>
                            <m:t>𝑒𝑓𝑓</m:t>
                          </m:r>
                        </m:sub>
                      </m:sSub>
                      <m:r>
                        <a:rPr lang="en-US" altLang="ko-KR" sz="2400" i="1">
                          <a:latin typeface="Cambria Math" panose="02040503050406030204" pitchFamily="18" charset="0"/>
                          <a:ea typeface="나눔스퀘어OTF ExtraBold" panose="020B0600000101010101" pitchFamily="34" charset="-127"/>
                        </a:rPr>
                        <m:t>,</m:t>
                      </m:r>
                      <m:func>
                        <m:funcPr>
                          <m:ctrlPr>
                            <a:rPr lang="en-US" altLang="ko-KR" sz="2400" i="1">
                              <a:latin typeface="Cambria Math" panose="02040503050406030204" pitchFamily="18" charset="0"/>
                              <a:ea typeface="나눔스퀘어OTF ExtraBold" panose="020B0600000101010101" pitchFamily="34" charset="-127"/>
                            </a:rPr>
                          </m:ctrlPr>
                        </m:funcPr>
                        <m:fName>
                          <m:r>
                            <m:rPr>
                              <m:sty m:val="p"/>
                            </m:rPr>
                            <a:rPr lang="en-US" altLang="ko-KR" sz="2400">
                              <a:latin typeface="Cambria Math" panose="02040503050406030204" pitchFamily="18" charset="0"/>
                              <a:ea typeface="나눔스퀘어OTF ExtraBold" panose="020B0600000101010101" pitchFamily="34" charset="-127"/>
                            </a:rPr>
                            <m:t>log</m:t>
                          </m:r>
                        </m:fName>
                        <m:e>
                          <m:r>
                            <a:rPr lang="en-US" altLang="ko-KR" sz="2400" i="1">
                              <a:latin typeface="Cambria Math" panose="02040503050406030204" pitchFamily="18" charset="0"/>
                              <a:ea typeface="나눔스퀘어OTF ExtraBold" panose="020B0600000101010101" pitchFamily="34" charset="-127"/>
                            </a:rPr>
                            <m:t>𝑔</m:t>
                          </m:r>
                        </m:e>
                      </m:func>
                      <m:r>
                        <a:rPr lang="en-US" altLang="ko-KR" sz="2400" i="1">
                          <a:latin typeface="Cambria Math" panose="02040503050406030204" pitchFamily="18" charset="0"/>
                          <a:ea typeface="나눔스퀘어OTF ExtraBold" panose="020B0600000101010101" pitchFamily="34" charset="-127"/>
                        </a:rPr>
                        <m:t>)</m:t>
                      </m:r>
                    </m:oMath>
                  </m:oMathPara>
                </a14:m>
                <a:endParaRPr lang="en-US" altLang="ko-KR" sz="2400" dirty="0">
                  <a:latin typeface="나눔스퀘어OTF ExtraBold" panose="020B0600000101010101" pitchFamily="34" charset="-127"/>
                  <a:ea typeface="나눔스퀘어OTF ExtraBold" panose="020B0600000101010101" pitchFamily="34" charset="-127"/>
                </a:endParaRPr>
              </a:p>
              <a:p>
                <a:pPr>
                  <a:lnSpc>
                    <a:spcPct val="150000"/>
                  </a:lnSpc>
                </a:pPr>
                <a:r>
                  <a:rPr lang="en-US" altLang="ko-KR" sz="2400" dirty="0">
                    <a:latin typeface="나눔스퀘어OTF ExtraBold" panose="020B0600000101010101" pitchFamily="34" charset="-127"/>
                    <a:ea typeface="나눔스퀘어OTF ExtraBold" panose="020B0600000101010101" pitchFamily="34" charset="-127"/>
                  </a:rPr>
                  <a:t>T</a:t>
                </a:r>
                <a:r>
                  <a:rPr lang="en-US" altLang="ko-KR" sz="2400" baseline="-25000" dirty="0">
                    <a:latin typeface="나눔스퀘어OTF ExtraBold" panose="020B0600000101010101" pitchFamily="34" charset="-127"/>
                    <a:ea typeface="나눔스퀘어OTF ExtraBold" panose="020B0600000101010101" pitchFamily="34" charset="-127"/>
                  </a:rPr>
                  <a:t>eff</a:t>
                </a:r>
                <a:r>
                  <a:rPr lang="en-US" altLang="ko-KR" sz="2400" dirty="0">
                    <a:latin typeface="나눔스퀘어OTF ExtraBold" panose="020B0600000101010101" pitchFamily="34" charset="-127"/>
                    <a:ea typeface="나눔스퀘어OTF ExtraBold" panose="020B0600000101010101" pitchFamily="34" charset="-127"/>
                  </a:rPr>
                  <a:t> and </a:t>
                </a:r>
                <a14:m>
                  <m:oMath xmlns:m="http://schemas.openxmlformats.org/officeDocument/2006/math">
                    <m:func>
                      <m:funcPr>
                        <m:ctrlPr>
                          <a:rPr lang="en-US" altLang="ko-KR" sz="2400" i="1">
                            <a:latin typeface="Cambria Math" panose="02040503050406030204" pitchFamily="18" charset="0"/>
                            <a:ea typeface="나눔스퀘어OTF ExtraBold" panose="020B0600000101010101" pitchFamily="34" charset="-127"/>
                          </a:rPr>
                        </m:ctrlPr>
                      </m:funcPr>
                      <m:fName>
                        <m:r>
                          <m:rPr>
                            <m:sty m:val="p"/>
                          </m:rPr>
                          <a:rPr lang="en-US" altLang="ko-KR" sz="2400">
                            <a:latin typeface="Cambria Math" panose="02040503050406030204" pitchFamily="18" charset="0"/>
                            <a:ea typeface="나눔스퀘어OTF ExtraBold" panose="020B0600000101010101" pitchFamily="34" charset="-127"/>
                          </a:rPr>
                          <m:t>log</m:t>
                        </m:r>
                      </m:fName>
                      <m:e>
                        <m:r>
                          <a:rPr lang="en-US" altLang="ko-KR" sz="2400" i="1">
                            <a:latin typeface="Cambria Math" panose="02040503050406030204" pitchFamily="18" charset="0"/>
                            <a:ea typeface="나눔스퀘어OTF ExtraBold" panose="020B0600000101010101" pitchFamily="34" charset="-127"/>
                          </a:rPr>
                          <m:t>𝑔</m:t>
                        </m:r>
                      </m:e>
                    </m:func>
                  </m:oMath>
                </a14:m>
                <a:r>
                  <a:rPr lang="en-US" altLang="ko-KR" sz="2400" dirty="0">
                    <a:latin typeface="나눔스퀘어OTF ExtraBold" panose="020B0600000101010101" pitchFamily="34" charset="-127"/>
                    <a:ea typeface="나눔스퀘어OTF ExtraBold" panose="020B0600000101010101" pitchFamily="34" charset="-127"/>
                  </a:rPr>
                  <a:t> set free parameter.</a:t>
                </a:r>
              </a:p>
              <a:p>
                <a:pPr>
                  <a:lnSpc>
                    <a:spcPct val="150000"/>
                  </a:lnSpc>
                </a:pPr>
                <a:endParaRPr lang="en-US" altLang="ko-KR" dirty="0">
                  <a:latin typeface="나눔스퀘어OTF ExtraBold" panose="020B0600000101010101" pitchFamily="34" charset="-127"/>
                  <a:ea typeface="나눔스퀘어OTF ExtraBold" panose="020B0600000101010101" pitchFamily="34" charset="-127"/>
                </a:endParaRPr>
              </a:p>
              <a:p>
                <a:pPr marL="285750" indent="-285750">
                  <a:lnSpc>
                    <a:spcPct val="150000"/>
                  </a:lnSpc>
                  <a:buFont typeface="Arial" panose="020B0604020202020204" pitchFamily="34" charset="0"/>
                  <a:buChar char="•"/>
                </a:pPr>
                <a:r>
                  <a:rPr lang="en-US" altLang="ko-KR" sz="2400" dirty="0">
                    <a:latin typeface="나눔스퀘어OTF ExtraBold" panose="020B0600000101010101" pitchFamily="34" charset="-127"/>
                    <a:ea typeface="나눔스퀘어OTF ExtraBold" panose="020B0600000101010101" pitchFamily="34" charset="-127"/>
                  </a:rPr>
                  <a:t> In spectroscopic method,</a:t>
                </a:r>
              </a:p>
              <a:p>
                <a:pPr>
                  <a:lnSpc>
                    <a:spcPct val="150000"/>
                  </a:lnSpc>
                </a:pPr>
                <a:r>
                  <a:rPr lang="en-US" altLang="ko-KR" sz="2400" dirty="0">
                    <a:latin typeface="나눔스퀘어OTF ExtraBold" panose="020B0600000101010101" pitchFamily="34" charset="-127"/>
                    <a:ea typeface="나눔스퀘어OTF ExtraBold" panose="020B0600000101010101" pitchFamily="34" charset="-127"/>
                  </a:rPr>
                  <a:t>They get radius and mass used model.</a:t>
                </a:r>
              </a:p>
              <a:p>
                <a:pPr>
                  <a:lnSpc>
                    <a:spcPct val="150000"/>
                  </a:lnSpc>
                </a:pPr>
                <a:endParaRPr lang="en-US" altLang="ko-KR" dirty="0">
                  <a:latin typeface="나눔스퀘어OTF ExtraBold" panose="020B0600000101010101" pitchFamily="34" charset="-127"/>
                  <a:ea typeface="나눔스퀘어OTF ExtraBold" panose="020B0600000101010101" pitchFamily="34" charset="-127"/>
                </a:endParaRPr>
              </a:p>
              <a:p>
                <a:pPr>
                  <a:lnSpc>
                    <a:spcPct val="150000"/>
                  </a:lnSpc>
                </a:pPr>
                <a:r>
                  <a:rPr lang="en-US" altLang="ko-KR" sz="2800" dirty="0">
                    <a:latin typeface="나눔스퀘어OTF ExtraBold" panose="020B0600000101010101" pitchFamily="34" charset="-127"/>
                    <a:ea typeface="나눔스퀘어OTF ExtraBold" panose="020B0600000101010101" pitchFamily="34" charset="-127"/>
                  </a:rPr>
                  <a:t>However,</a:t>
                </a:r>
              </a:p>
              <a:p>
                <a:pPr>
                  <a:lnSpc>
                    <a:spcPct val="150000"/>
                  </a:lnSpc>
                </a:pPr>
                <a:r>
                  <a:rPr lang="en-US" altLang="ko-KR" sz="28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Parsons use two method  and get data based on the observable data.</a:t>
                </a:r>
              </a:p>
            </p:txBody>
          </p:sp>
        </mc:Choice>
        <mc:Fallback xmlns="">
          <p:sp>
            <p:nvSpPr>
              <p:cNvPr id="9" name="TextBox 8">
                <a:extLst>
                  <a:ext uri="{FF2B5EF4-FFF2-40B4-BE49-F238E27FC236}">
                    <a16:creationId xmlns:a16="http://schemas.microsoft.com/office/drawing/2014/main" id="{6CA144CE-C095-9DA6-F548-2C1064B2DA50}"/>
                  </a:ext>
                </a:extLst>
              </p:cNvPr>
              <p:cNvSpPr txBox="1">
                <a:spLocks noRot="1" noChangeAspect="1" noMove="1" noResize="1" noEditPoints="1" noAdjustHandles="1" noChangeArrowheads="1" noChangeShapeType="1" noTextEdit="1"/>
              </p:cNvSpPr>
              <p:nvPr/>
            </p:nvSpPr>
            <p:spPr>
              <a:xfrm>
                <a:off x="511803" y="2020171"/>
                <a:ext cx="12844794" cy="6979988"/>
              </a:xfrm>
              <a:prstGeom prst="rect">
                <a:avLst/>
              </a:prstGeom>
              <a:blipFill>
                <a:blip r:embed="rId5"/>
                <a:stretch>
                  <a:fillRect l="-1756" t="-1659" b="-2009"/>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9037A69-D60E-0BA6-2695-9CEBE8120F49}"/>
              </a:ext>
            </a:extLst>
          </p:cNvPr>
          <p:cNvSpPr/>
          <p:nvPr/>
        </p:nvSpPr>
        <p:spPr>
          <a:xfrm>
            <a:off x="11353800" y="5526649"/>
            <a:ext cx="1752600" cy="5312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a:extLst>
              <a:ext uri="{FF2B5EF4-FFF2-40B4-BE49-F238E27FC236}">
                <a16:creationId xmlns:a16="http://schemas.microsoft.com/office/drawing/2014/main" id="{3475F13F-EFD3-3311-E016-5020EFA6BB3A}"/>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Tree>
    <p:extLst>
      <p:ext uri="{BB962C8B-B14F-4D97-AF65-F5344CB8AC3E}">
        <p14:creationId xmlns:p14="http://schemas.microsoft.com/office/powerpoint/2010/main" val="1441665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3">
                                            <p:txEl>
                                              <p:pRg st="0" end="0"/>
                                            </p:txEl>
                                          </p:spTgt>
                                        </p:tgtEl>
                                      </p:cBhvr>
                                    </p:animEffect>
                                    <p:set>
                                      <p:cBhvr>
                                        <p:cTn id="60"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3">
                                            <p:txEl>
                                              <p:pRg st="1" end="1"/>
                                            </p:txEl>
                                          </p:spTgt>
                                        </p:tgtEl>
                                      </p:cBhvr>
                                    </p:animEffect>
                                    <p:set>
                                      <p:cBhvr>
                                        <p:cTn id="65"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3">
                                            <p:txEl>
                                              <p:pRg st="2" end="2"/>
                                            </p:txEl>
                                          </p:spTgt>
                                        </p:tgtEl>
                                      </p:cBhvr>
                                    </p:animEffect>
                                    <p:set>
                                      <p:cBhvr>
                                        <p:cTn id="70"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3">
                                            <p:txEl>
                                              <p:pRg st="3" end="3"/>
                                            </p:txEl>
                                          </p:spTgt>
                                        </p:tgtEl>
                                      </p:cBhvr>
                                    </p:animEffect>
                                    <p:set>
                                      <p:cBhvr>
                                        <p:cTn id="75"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3">
                                            <p:txEl>
                                              <p:pRg st="4" end="4"/>
                                            </p:txEl>
                                          </p:spTgt>
                                        </p:tgtEl>
                                      </p:cBhvr>
                                    </p:animEffect>
                                    <p:set>
                                      <p:cBhvr>
                                        <p:cTn id="80"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3">
                                            <p:txEl>
                                              <p:pRg st="6" end="6"/>
                                            </p:txEl>
                                          </p:spTgt>
                                        </p:tgtEl>
                                      </p:cBhvr>
                                    </p:animEffect>
                                    <p:set>
                                      <p:cBhvr>
                                        <p:cTn id="85" dur="1" fill="hold">
                                          <p:stCondLst>
                                            <p:cond delay="499"/>
                                          </p:stCondLst>
                                        </p:cTn>
                                        <p:tgtEl>
                                          <p:spTgt spid="3">
                                            <p:txEl>
                                              <p:pRg st="6" end="6"/>
                                            </p:txEl>
                                          </p:spTgt>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3">
                                            <p:txEl>
                                              <p:pRg st="7" end="7"/>
                                            </p:txEl>
                                          </p:spTgt>
                                        </p:tgtEl>
                                      </p:cBhvr>
                                    </p:animEffect>
                                    <p:set>
                                      <p:cBhvr>
                                        <p:cTn id="90"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3">
                                            <p:txEl>
                                              <p:pRg st="8" end="8"/>
                                            </p:txEl>
                                          </p:spTgt>
                                        </p:tgtEl>
                                      </p:cBhvr>
                                    </p:animEffect>
                                    <p:set>
                                      <p:cBhvr>
                                        <p:cTn id="95" dur="1" fill="hold">
                                          <p:stCondLst>
                                            <p:cond delay="499"/>
                                          </p:stCondLst>
                                        </p:cTn>
                                        <p:tgtEl>
                                          <p:spTgt spid="3">
                                            <p:txEl>
                                              <p:pRg st="8" end="8"/>
                                            </p:txEl>
                                          </p:spTgt>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500"/>
                                        <p:tgtEl>
                                          <p:spTgt spid="3">
                                            <p:txEl>
                                              <p:pRg st="9" end="9"/>
                                            </p:txEl>
                                          </p:spTgt>
                                        </p:tgtEl>
                                      </p:cBhvr>
                                    </p:animEffect>
                                    <p:set>
                                      <p:cBhvr>
                                        <p:cTn id="100" dur="1" fill="hold">
                                          <p:stCondLst>
                                            <p:cond delay="499"/>
                                          </p:stCondLst>
                                        </p:cTn>
                                        <p:tgtEl>
                                          <p:spTgt spid="3">
                                            <p:txEl>
                                              <p:pRg st="9" end="9"/>
                                            </p:txEl>
                                          </p:spTgt>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Effect transition="in" filter="fade">
                                      <p:cBhvr>
                                        <p:cTn id="105" dur="500"/>
                                        <p:tgtEl>
                                          <p:spTgt spid="9">
                                            <p:txEl>
                                              <p:pRg st="0" end="0"/>
                                            </p:txEl>
                                          </p:spTgt>
                                        </p:tgtEl>
                                      </p:cBhvr>
                                    </p:animEffect>
                                  </p:childTnLst>
                                </p:cTn>
                              </p:par>
                              <p:par>
                                <p:cTn id="106" presetID="10" presetClass="entr" presetSubtype="0" fill="hold" nodeType="withEffect">
                                  <p:stCondLst>
                                    <p:cond delay="0"/>
                                  </p:stCondLst>
                                  <p:childTnLst>
                                    <p:set>
                                      <p:cBhvr>
                                        <p:cTn id="107" dur="1" fill="hold">
                                          <p:stCondLst>
                                            <p:cond delay="0"/>
                                          </p:stCondLst>
                                        </p:cTn>
                                        <p:tgtEl>
                                          <p:spTgt spid="9">
                                            <p:txEl>
                                              <p:pRg st="2" end="2"/>
                                            </p:txEl>
                                          </p:spTgt>
                                        </p:tgtEl>
                                        <p:attrNameLst>
                                          <p:attrName>style.visibility</p:attrName>
                                        </p:attrNameLst>
                                      </p:cBhvr>
                                      <p:to>
                                        <p:strVal val="visible"/>
                                      </p:to>
                                    </p:set>
                                    <p:animEffect transition="in" filter="fade">
                                      <p:cBhvr>
                                        <p:cTn id="108" dur="500"/>
                                        <p:tgtEl>
                                          <p:spTgt spid="9">
                                            <p:txEl>
                                              <p:pRg st="2" end="2"/>
                                            </p:txEl>
                                          </p:spTgt>
                                        </p:tgtEl>
                                      </p:cBhvr>
                                    </p:animEffect>
                                  </p:childTnLst>
                                </p:cTn>
                              </p:par>
                              <p:par>
                                <p:cTn id="109" presetID="10" presetClass="entr" presetSubtype="0" fill="hold" nodeType="withEffect">
                                  <p:stCondLst>
                                    <p:cond delay="0"/>
                                  </p:stCondLst>
                                  <p:childTnLst>
                                    <p:set>
                                      <p:cBhvr>
                                        <p:cTn id="110" dur="1" fill="hold">
                                          <p:stCondLst>
                                            <p:cond delay="0"/>
                                          </p:stCondLst>
                                        </p:cTn>
                                        <p:tgtEl>
                                          <p:spTgt spid="9">
                                            <p:txEl>
                                              <p:pRg st="3" end="3"/>
                                            </p:txEl>
                                          </p:spTgt>
                                        </p:tgtEl>
                                        <p:attrNameLst>
                                          <p:attrName>style.visibility</p:attrName>
                                        </p:attrNameLst>
                                      </p:cBhvr>
                                      <p:to>
                                        <p:strVal val="visible"/>
                                      </p:to>
                                    </p:set>
                                    <p:animEffect transition="in" filter="fade">
                                      <p:cBhvr>
                                        <p:cTn id="111" dur="500"/>
                                        <p:tgtEl>
                                          <p:spTgt spid="9">
                                            <p:txEl>
                                              <p:pRg st="3" end="3"/>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9">
                                            <p:txEl>
                                              <p:pRg st="5" end="5"/>
                                            </p:txEl>
                                          </p:spTgt>
                                        </p:tgtEl>
                                        <p:attrNameLst>
                                          <p:attrName>style.visibility</p:attrName>
                                        </p:attrNameLst>
                                      </p:cBhvr>
                                      <p:to>
                                        <p:strVal val="visible"/>
                                      </p:to>
                                    </p:set>
                                    <p:animEffect transition="in" filter="fade">
                                      <p:cBhvr>
                                        <p:cTn id="114" dur="500"/>
                                        <p:tgtEl>
                                          <p:spTgt spid="9">
                                            <p:txEl>
                                              <p:pRg st="5" end="5"/>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9">
                                            <p:txEl>
                                              <p:pRg st="6" end="6"/>
                                            </p:txEl>
                                          </p:spTgt>
                                        </p:tgtEl>
                                        <p:attrNameLst>
                                          <p:attrName>style.visibility</p:attrName>
                                        </p:attrNameLst>
                                      </p:cBhvr>
                                      <p:to>
                                        <p:strVal val="visible"/>
                                      </p:to>
                                    </p:set>
                                    <p:animEffect transition="in" filter="fade">
                                      <p:cBhvr>
                                        <p:cTn id="117" dur="500"/>
                                        <p:tgtEl>
                                          <p:spTgt spid="9">
                                            <p:txEl>
                                              <p:pRg st="6" end="6"/>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9">
                                            <p:txEl>
                                              <p:pRg st="7" end="7"/>
                                            </p:txEl>
                                          </p:spTgt>
                                        </p:tgtEl>
                                        <p:attrNameLst>
                                          <p:attrName>style.visibility</p:attrName>
                                        </p:attrNameLst>
                                      </p:cBhvr>
                                      <p:to>
                                        <p:strVal val="visible"/>
                                      </p:to>
                                    </p:set>
                                    <p:animEffect transition="in" filter="fade">
                                      <p:cBhvr>
                                        <p:cTn id="120" dur="500"/>
                                        <p:tgtEl>
                                          <p:spTgt spid="9">
                                            <p:txEl>
                                              <p:pRg st="7" end="7"/>
                                            </p:txEl>
                                          </p:spTgt>
                                        </p:tgtEl>
                                      </p:cBhvr>
                                    </p:animEffect>
                                  </p:childTnLst>
                                </p:cTn>
                              </p:par>
                              <p:par>
                                <p:cTn id="121" presetID="10" presetClass="entr" presetSubtype="0" fill="hold" nodeType="withEffect">
                                  <p:stCondLst>
                                    <p:cond delay="0"/>
                                  </p:stCondLst>
                                  <p:childTnLst>
                                    <p:set>
                                      <p:cBhvr>
                                        <p:cTn id="122" dur="1" fill="hold">
                                          <p:stCondLst>
                                            <p:cond delay="0"/>
                                          </p:stCondLst>
                                        </p:cTn>
                                        <p:tgtEl>
                                          <p:spTgt spid="9">
                                            <p:txEl>
                                              <p:pRg st="9" end="9"/>
                                            </p:txEl>
                                          </p:spTgt>
                                        </p:tgtEl>
                                        <p:attrNameLst>
                                          <p:attrName>style.visibility</p:attrName>
                                        </p:attrNameLst>
                                      </p:cBhvr>
                                      <p:to>
                                        <p:strVal val="visible"/>
                                      </p:to>
                                    </p:set>
                                    <p:animEffect transition="in" filter="fade">
                                      <p:cBhvr>
                                        <p:cTn id="123" dur="500"/>
                                        <p:tgtEl>
                                          <p:spTgt spid="9">
                                            <p:txEl>
                                              <p:pRg st="9" end="9"/>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9">
                                            <p:txEl>
                                              <p:pRg st="10" end="10"/>
                                            </p:txEl>
                                          </p:spTgt>
                                        </p:tgtEl>
                                        <p:attrNameLst>
                                          <p:attrName>style.visibility</p:attrName>
                                        </p:attrNameLst>
                                      </p:cBhvr>
                                      <p:to>
                                        <p:strVal val="visible"/>
                                      </p:to>
                                    </p:set>
                                    <p:animEffect transition="in" filter="fade">
                                      <p:cBhvr>
                                        <p:cTn id="126" dur="500"/>
                                        <p:tgtEl>
                                          <p:spTgt spid="9">
                                            <p:txEl>
                                              <p:pRg st="10" end="10"/>
                                            </p:txEl>
                                          </p:spTgt>
                                        </p:tgtEl>
                                      </p:cBhvr>
                                    </p:animEffect>
                                  </p:childTnLst>
                                </p:cTn>
                              </p:par>
                              <p:par>
                                <p:cTn id="127" presetID="10" presetClass="entr" presetSubtype="0" fill="hold" nodeType="withEffect">
                                  <p:stCondLst>
                                    <p:cond delay="0"/>
                                  </p:stCondLst>
                                  <p:childTnLst>
                                    <p:set>
                                      <p:cBhvr>
                                        <p:cTn id="128" dur="1" fill="hold">
                                          <p:stCondLst>
                                            <p:cond delay="0"/>
                                          </p:stCondLst>
                                        </p:cTn>
                                        <p:tgtEl>
                                          <p:spTgt spid="9">
                                            <p:txEl>
                                              <p:pRg st="12" end="12"/>
                                            </p:txEl>
                                          </p:spTgt>
                                        </p:tgtEl>
                                        <p:attrNameLst>
                                          <p:attrName>style.visibility</p:attrName>
                                        </p:attrNameLst>
                                      </p:cBhvr>
                                      <p:to>
                                        <p:strVal val="visible"/>
                                      </p:to>
                                    </p:set>
                                    <p:animEffect transition="in" filter="fade">
                                      <p:cBhvr>
                                        <p:cTn id="129" dur="500"/>
                                        <p:tgtEl>
                                          <p:spTgt spid="9">
                                            <p:txEl>
                                              <p:pRg st="12" end="12"/>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9">
                                            <p:txEl>
                                              <p:pRg st="13" end="13"/>
                                            </p:txEl>
                                          </p:spTgt>
                                        </p:tgtEl>
                                        <p:attrNameLst>
                                          <p:attrName>style.visibility</p:attrName>
                                        </p:attrNameLst>
                                      </p:cBhvr>
                                      <p:to>
                                        <p:strVal val="visible"/>
                                      </p:to>
                                    </p:set>
                                    <p:animEffect transition="in" filter="fade">
                                      <p:cBhvr>
                                        <p:cTn id="132"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577D0C-7B51-5C3C-C04E-E903D7E02785}"/>
              </a:ext>
            </a:extLst>
          </p:cNvPr>
          <p:cNvSpPr txBox="1"/>
          <p:nvPr/>
        </p:nvSpPr>
        <p:spPr>
          <a:xfrm>
            <a:off x="1159042" y="596054"/>
            <a:ext cx="10287000" cy="830997"/>
          </a:xfrm>
          <a:prstGeom prst="rect">
            <a:avLst/>
          </a:prstGeom>
          <a:noFill/>
        </p:spPr>
        <p:txBody>
          <a:bodyPr wrap="square" rtlCol="0">
            <a:spAutoFit/>
          </a:bodyPr>
          <a:lstStyle/>
          <a:p>
            <a:r>
              <a:rPr lang="en-US" altLang="ko-KR" sz="4800" dirty="0">
                <a:latin typeface="나눔스퀘어OTF ExtraBold" panose="020B0600000101010101" pitchFamily="34" charset="-127"/>
                <a:ea typeface="나눔스퀘어OTF ExtraBold" panose="020B0600000101010101" pitchFamily="34" charset="-127"/>
              </a:rPr>
              <a:t>Sirius B – Typical White Dwarf</a:t>
            </a:r>
            <a:endParaRPr lang="ko-KR" altLang="en-US" sz="4800" dirty="0">
              <a:latin typeface="나눔스퀘어OTF ExtraBold" panose="020B0600000101010101" pitchFamily="34" charset="-127"/>
              <a:ea typeface="나눔스퀘어OTF ExtraBold" panose="020B0600000101010101" pitchFamily="34" charset="-127"/>
            </a:endParaRPr>
          </a:p>
        </p:txBody>
      </p:sp>
      <p:pic>
        <p:nvPicPr>
          <p:cNvPr id="4" name="그림 3">
            <a:extLst>
              <a:ext uri="{FF2B5EF4-FFF2-40B4-BE49-F238E27FC236}">
                <a16:creationId xmlns:a16="http://schemas.microsoft.com/office/drawing/2014/main" id="{5A9BDB82-8A49-0393-F6E5-B5A2E57C5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2046798"/>
            <a:ext cx="5670884" cy="6193404"/>
          </a:xfrm>
          <a:prstGeom prst="rect">
            <a:avLst/>
          </a:prstGeom>
        </p:spPr>
      </p:pic>
      <p:sp>
        <p:nvSpPr>
          <p:cNvPr id="5" name="TextBox 4">
            <a:extLst>
              <a:ext uri="{FF2B5EF4-FFF2-40B4-BE49-F238E27FC236}">
                <a16:creationId xmlns:a16="http://schemas.microsoft.com/office/drawing/2014/main" id="{6AD8466A-24C2-DC11-DFD0-43A60567A30B}"/>
              </a:ext>
            </a:extLst>
          </p:cNvPr>
          <p:cNvSpPr txBox="1"/>
          <p:nvPr/>
        </p:nvSpPr>
        <p:spPr>
          <a:xfrm>
            <a:off x="1159042" y="8648700"/>
            <a:ext cx="5334000" cy="261610"/>
          </a:xfrm>
          <a:prstGeom prst="rect">
            <a:avLst/>
          </a:prstGeom>
          <a:noFill/>
        </p:spPr>
        <p:txBody>
          <a:bodyPr wrap="square" rtlCol="0">
            <a:spAutoFit/>
          </a:bodyPr>
          <a:lstStyle/>
          <a:p>
            <a:r>
              <a:rPr lang="en-US" altLang="ko-KR" sz="1100" b="0" i="0" dirty="0">
                <a:solidFill>
                  <a:srgbClr val="54595D"/>
                </a:solidFill>
                <a:effectLst/>
                <a:latin typeface="나눔스퀘어OTF ExtraBold" panose="020B0600000101010101" pitchFamily="34" charset="-127"/>
                <a:ea typeface="나눔스퀘어OTF ExtraBold" panose="020B0600000101010101" pitchFamily="34" charset="-127"/>
              </a:rPr>
              <a:t>Credit : ASA, ESA, H. Bond (</a:t>
            </a:r>
            <a:r>
              <a:rPr lang="en-US" altLang="ko-KR" sz="1100" b="0" i="0" dirty="0" err="1">
                <a:solidFill>
                  <a:srgbClr val="54595D"/>
                </a:solidFill>
                <a:effectLst/>
                <a:latin typeface="나눔스퀘어OTF ExtraBold" panose="020B0600000101010101" pitchFamily="34" charset="-127"/>
                <a:ea typeface="나눔스퀘어OTF ExtraBold" panose="020B0600000101010101" pitchFamily="34" charset="-127"/>
              </a:rPr>
              <a:t>STScI</a:t>
            </a:r>
            <a:r>
              <a:rPr lang="en-US" altLang="ko-KR" sz="1100" b="0" i="0" dirty="0">
                <a:solidFill>
                  <a:srgbClr val="54595D"/>
                </a:solidFill>
                <a:effectLst/>
                <a:latin typeface="나눔스퀘어OTF ExtraBold" panose="020B0600000101010101" pitchFamily="34" charset="-127"/>
                <a:ea typeface="나눔스퀘어OTF ExtraBold" panose="020B0600000101010101" pitchFamily="34" charset="-127"/>
              </a:rPr>
              <a:t>), and M. Barstow</a:t>
            </a:r>
            <a:endParaRPr lang="ko-KR" altLang="en-US" sz="1100" dirty="0">
              <a:latin typeface="나눔스퀘어OTF ExtraBold" panose="020B0600000101010101" pitchFamily="34" charset="-127"/>
              <a:ea typeface="나눔스퀘어OTF ExtraBold" panose="020B0600000101010101" pitchFamily="34" charset="-127"/>
            </a:endParaRPr>
          </a:p>
        </p:txBody>
      </p:sp>
      <p:sp>
        <p:nvSpPr>
          <p:cNvPr id="6" name="타원 5">
            <a:extLst>
              <a:ext uri="{FF2B5EF4-FFF2-40B4-BE49-F238E27FC236}">
                <a16:creationId xmlns:a16="http://schemas.microsoft.com/office/drawing/2014/main" id="{C1D007DE-15A4-A3A5-7FE8-13E5871FD7B0}"/>
              </a:ext>
            </a:extLst>
          </p:cNvPr>
          <p:cNvSpPr/>
          <p:nvPr/>
        </p:nvSpPr>
        <p:spPr>
          <a:xfrm>
            <a:off x="2133600" y="6210300"/>
            <a:ext cx="914400" cy="762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46FEA0-73A1-0FF7-D32C-4E8BD51C9AFC}"/>
                  </a:ext>
                </a:extLst>
              </p:cNvPr>
              <p:cNvSpPr txBox="1"/>
              <p:nvPr/>
            </p:nvSpPr>
            <p:spPr>
              <a:xfrm>
                <a:off x="8013032" y="2345298"/>
                <a:ext cx="10287000" cy="5596404"/>
              </a:xfrm>
              <a:prstGeom prst="rect">
                <a:avLst/>
              </a:prstGeom>
              <a:noFill/>
            </p:spPr>
            <p:txBody>
              <a:bodyPr wrap="square" rtlCol="0">
                <a:spAutoFit/>
              </a:bodyPr>
              <a:lstStyle/>
              <a:p>
                <a:r>
                  <a:rPr lang="en-US" altLang="ko-KR" sz="2800" dirty="0">
                    <a:latin typeface="나눔스퀘어OTF ExtraBold" panose="020B0600000101010101" pitchFamily="34" charset="-127"/>
                    <a:ea typeface="나눔스퀘어OTF ExtraBold" panose="020B0600000101010101" pitchFamily="34" charset="-127"/>
                  </a:rPr>
                  <a:t>Sirius B is very known for  white dwarf In Binary System.</a:t>
                </a:r>
              </a:p>
              <a:p>
                <a:endParaRPr lang="en-US" altLang="ko-KR" sz="2800" dirty="0">
                  <a:latin typeface="나눔스퀘어OTF ExtraBold" panose="020B0600000101010101" pitchFamily="34" charset="-127"/>
                  <a:ea typeface="나눔스퀘어OTF ExtraBold" panose="020B0600000101010101" pitchFamily="34" charset="-127"/>
                </a:endParaRPr>
              </a:p>
              <a:p>
                <a:r>
                  <a:rPr lang="en-US" altLang="ko-KR" sz="2800" dirty="0">
                    <a:latin typeface="나눔스퀘어OTF ExtraBold" panose="020B0600000101010101" pitchFamily="34" charset="-127"/>
                    <a:ea typeface="나눔스퀘어OTF ExtraBold" panose="020B0600000101010101" pitchFamily="34" charset="-127"/>
                  </a:rPr>
                  <a:t>Distance by parallax from Gaia:</a:t>
                </a:r>
              </a:p>
              <a:p>
                <a:r>
                  <a:rPr lang="en-US" altLang="ko-KR" sz="2800" dirty="0">
                    <a:latin typeface="나눔스퀘어OTF ExtraBold" panose="020B0600000101010101" pitchFamily="34" charset="-127"/>
                    <a:ea typeface="나눔스퀘어OTF ExtraBold" panose="020B0600000101010101" pitchFamily="34" charset="-127"/>
                  </a:rPr>
                  <a:t> </a:t>
                </a:r>
                <a14:m>
                  <m:oMath xmlns:m="http://schemas.openxmlformats.org/officeDocument/2006/math">
                    <m:r>
                      <m:rPr>
                        <m:sty m:val="p"/>
                      </m:rPr>
                      <a:rPr lang="en-US" altLang="ko-KR" sz="2800">
                        <a:latin typeface="Cambria Math" panose="02040503050406030204" pitchFamily="18" charset="0"/>
                        <a:ea typeface="나눔스퀘어OTF ExtraBold" panose="020B0600000101010101" pitchFamily="34" charset="-127"/>
                      </a:rPr>
                      <m:t>D</m:t>
                    </m:r>
                    <m:r>
                      <a:rPr lang="en-US" altLang="ko-KR" sz="2800" b="0" i="0" smtClean="0">
                        <a:latin typeface="Cambria Math" panose="02040503050406030204" pitchFamily="18" charset="0"/>
                        <a:ea typeface="나눔스퀘어OTF ExtraBold" panose="020B0600000101010101" pitchFamily="34" charset="-127"/>
                      </a:rPr>
                      <m:t>=</m:t>
                    </m:r>
                    <m:r>
                      <a:rPr lang="en-US" altLang="ko-KR" sz="2800" b="0" i="1" smtClean="0">
                        <a:latin typeface="Cambria Math" panose="02040503050406030204" pitchFamily="18" charset="0"/>
                        <a:ea typeface="나눔스퀘어OTF ExtraBold" panose="020B0600000101010101" pitchFamily="34" charset="-127"/>
                      </a:rPr>
                      <m:t>2.64±0.01 </m:t>
                    </m:r>
                    <m:r>
                      <m:rPr>
                        <m:sty m:val="p"/>
                      </m:rPr>
                      <a:rPr lang="en-US" altLang="ko-KR" sz="2800" b="0" i="0" smtClean="0">
                        <a:latin typeface="Cambria Math" panose="02040503050406030204" pitchFamily="18" charset="0"/>
                        <a:ea typeface="나눔스퀘어OTF ExtraBold" panose="020B0600000101010101" pitchFamily="34" charset="-127"/>
                      </a:rPr>
                      <m:t>pc</m:t>
                    </m:r>
                  </m:oMath>
                </a14:m>
                <a:r>
                  <a:rPr lang="en-US" altLang="ko-KR" sz="2800" dirty="0">
                    <a:latin typeface="나눔스퀘어OTF ExtraBold" panose="020B0600000101010101" pitchFamily="34" charset="-127"/>
                    <a:ea typeface="나눔스퀘어OTF ExtraBold" panose="020B0600000101010101" pitchFamily="34" charset="-127"/>
                  </a:rPr>
                  <a:t> </a:t>
                </a:r>
              </a:p>
              <a:p>
                <a:endParaRPr lang="en-US" altLang="ko-KR" sz="2800" dirty="0">
                  <a:latin typeface="나눔스퀘어OTF ExtraBold" panose="020B0600000101010101" pitchFamily="34" charset="-127"/>
                  <a:ea typeface="나눔스퀘어OTF ExtraBold" panose="020B0600000101010101" pitchFamily="34" charset="-127"/>
                </a:endParaRPr>
              </a:p>
              <a:p>
                <a:r>
                  <a:rPr lang="en-US" altLang="ko-KR" sz="2800" dirty="0">
                    <a:latin typeface="나눔스퀘어OTF ExtraBold" panose="020B0600000101010101" pitchFamily="34" charset="-127"/>
                    <a:ea typeface="나눔스퀘어OTF ExtraBold" panose="020B0600000101010101" pitchFamily="34" charset="-127"/>
                  </a:rPr>
                  <a:t>Using photometric – spectroscopic data :</a:t>
                </a:r>
              </a:p>
              <a:p>
                <a:pPr>
                  <a:lnSpc>
                    <a:spcPct val="150000"/>
                  </a:lnSpc>
                </a:pPr>
                <a14:m>
                  <m:oMath xmlns:m="http://schemas.openxmlformats.org/officeDocument/2006/math">
                    <m:r>
                      <a:rPr lang="en-US" altLang="ko-KR" sz="2800" b="0" i="1" smtClean="0">
                        <a:latin typeface="Cambria Math" panose="02040503050406030204" pitchFamily="18" charset="0"/>
                        <a:ea typeface="나눔스퀘어OTF ExtraBold" panose="020B0600000101010101" pitchFamily="34" charset="-127"/>
                      </a:rPr>
                      <m:t>𝑅</m:t>
                    </m:r>
                    <m:r>
                      <a:rPr lang="en-US" altLang="ko-KR" sz="2800" b="0" i="1" smtClean="0">
                        <a:latin typeface="Cambria Math" panose="02040503050406030204" pitchFamily="18" charset="0"/>
                        <a:ea typeface="나눔스퀘어OTF ExtraBold" panose="020B0600000101010101" pitchFamily="34" charset="-127"/>
                      </a:rPr>
                      <m:t>=0.808±0.011 </m:t>
                    </m:r>
                    <m:sSub>
                      <m:sSubPr>
                        <m:ctrlPr>
                          <a:rPr lang="en-US" altLang="ko-KR" sz="2800" b="0" i="1" smtClean="0">
                            <a:latin typeface="Cambria Math" panose="02040503050406030204" pitchFamily="18" charset="0"/>
                            <a:ea typeface="나눔스퀘어OTF ExtraBold" panose="020B0600000101010101" pitchFamily="34" charset="-127"/>
                          </a:rPr>
                        </m:ctrlPr>
                      </m:sSubPr>
                      <m:e>
                        <m:r>
                          <a:rPr lang="en-US" altLang="ko-KR" sz="2800" b="0" i="1" smtClean="0">
                            <a:latin typeface="Cambria Math" panose="02040503050406030204" pitchFamily="18" charset="0"/>
                            <a:ea typeface="나눔스퀘어OTF ExtraBold" panose="020B0600000101010101" pitchFamily="34" charset="-127"/>
                          </a:rPr>
                          <m:t>(</m:t>
                        </m:r>
                        <m:r>
                          <a:rPr lang="en-US" altLang="ko-KR" sz="2800" b="0" i="1" smtClean="0">
                            <a:latin typeface="Cambria Math" panose="02040503050406030204" pitchFamily="18" charset="0"/>
                            <a:ea typeface="나눔스퀘어OTF ExtraBold" panose="020B0600000101010101" pitchFamily="34" charset="-127"/>
                          </a:rPr>
                          <m:t>𝑅</m:t>
                        </m:r>
                      </m:e>
                      <m:sub>
                        <m:r>
                          <a:rPr lang="en-US" altLang="ko-KR" sz="2800" b="0" i="1" smtClean="0">
                            <a:latin typeface="Cambria Math" panose="02040503050406030204" pitchFamily="18" charset="0"/>
                            <a:ea typeface="나눔스퀘어OTF ExtraBold" panose="020B0600000101010101" pitchFamily="34" charset="-127"/>
                          </a:rPr>
                          <m:t>⊙</m:t>
                        </m:r>
                      </m:sub>
                    </m:sSub>
                    <m:r>
                      <a:rPr lang="en-US" altLang="ko-KR" sz="2800" b="0" i="1" smtClean="0">
                        <a:latin typeface="Cambria Math" panose="02040503050406030204" pitchFamily="18" charset="0"/>
                        <a:ea typeface="나눔스퀘어OTF ExtraBold" panose="020B0600000101010101" pitchFamily="34" charset="-127"/>
                      </a:rPr>
                      <m:t>/100)</m:t>
                    </m:r>
                  </m:oMath>
                </a14:m>
                <a:r>
                  <a:rPr lang="en-US" altLang="ko-KR" sz="2800" dirty="0">
                    <a:latin typeface="나눔스퀘어OTF ExtraBold" panose="020B0600000101010101" pitchFamily="34" charset="-127"/>
                    <a:ea typeface="나눔스퀘어OTF ExtraBold" panose="020B0600000101010101" pitchFamily="34" charset="-127"/>
                  </a:rPr>
                  <a:t> </a:t>
                </a:r>
              </a:p>
              <a:p>
                <a:pPr>
                  <a:lnSpc>
                    <a:spcPct val="150000"/>
                  </a:lnSpc>
                </a:pPr>
                <a14:m>
                  <m:oMath xmlns:m="http://schemas.openxmlformats.org/officeDocument/2006/math">
                    <m:r>
                      <a:rPr lang="en-US" altLang="ko-KR" sz="2800" b="0" i="1" smtClean="0">
                        <a:latin typeface="Cambria Math" panose="02040503050406030204" pitchFamily="18" charset="0"/>
                        <a:ea typeface="나눔스퀘어OTF ExtraBold" panose="020B0600000101010101" pitchFamily="34" charset="-127"/>
                      </a:rPr>
                      <m:t>𝑀</m:t>
                    </m:r>
                    <m:r>
                      <a:rPr lang="en-US" altLang="ko-KR" sz="2800" b="0" i="1" smtClean="0">
                        <a:latin typeface="Cambria Math" panose="02040503050406030204" pitchFamily="18" charset="0"/>
                        <a:ea typeface="나눔스퀘어OTF ExtraBold" panose="020B0600000101010101" pitchFamily="34" charset="-127"/>
                      </a:rPr>
                      <m:t>=1.017±0.025 </m:t>
                    </m:r>
                    <m:sSub>
                      <m:sSubPr>
                        <m:ctrlPr>
                          <a:rPr lang="en-US" altLang="ko-KR" sz="2800" b="0" i="1" smtClean="0">
                            <a:latin typeface="Cambria Math" panose="02040503050406030204" pitchFamily="18" charset="0"/>
                            <a:ea typeface="나눔스퀘어OTF ExtraBold" panose="020B0600000101010101" pitchFamily="34" charset="-127"/>
                          </a:rPr>
                        </m:ctrlPr>
                      </m:sSubPr>
                      <m:e>
                        <m:r>
                          <a:rPr lang="en-US" altLang="ko-KR" sz="2800" b="0" i="1" smtClean="0">
                            <a:latin typeface="Cambria Math" panose="02040503050406030204" pitchFamily="18" charset="0"/>
                            <a:ea typeface="나눔스퀘어OTF ExtraBold" panose="020B0600000101010101" pitchFamily="34" charset="-127"/>
                          </a:rPr>
                          <m:t>𝑀</m:t>
                        </m:r>
                      </m:e>
                      <m:sub>
                        <m:r>
                          <a:rPr lang="en-US" altLang="ko-KR" sz="2800" b="0" i="1" smtClean="0">
                            <a:latin typeface="Cambria Math" panose="02040503050406030204" pitchFamily="18" charset="0"/>
                            <a:ea typeface="나눔스퀘어OTF ExtraBold" panose="020B0600000101010101" pitchFamily="34" charset="-127"/>
                          </a:rPr>
                          <m:t>⊙</m:t>
                        </m:r>
                      </m:sub>
                    </m:sSub>
                  </m:oMath>
                </a14:m>
                <a:r>
                  <a:rPr lang="en-US" altLang="ko-KR" sz="2800" dirty="0">
                    <a:latin typeface="나눔스퀘어OTF ExtraBold" panose="020B0600000101010101" pitchFamily="34" charset="-127"/>
                    <a:ea typeface="나눔스퀘어OTF ExtraBold" panose="020B0600000101010101" pitchFamily="34" charset="-127"/>
                  </a:rPr>
                  <a:t> </a:t>
                </a:r>
              </a:p>
              <a:p>
                <a:pPr>
                  <a:lnSpc>
                    <a:spcPct val="150000"/>
                  </a:lnSpc>
                </a:pPr>
                <a:endParaRPr lang="en-US" altLang="ko-KR" sz="2800" dirty="0">
                  <a:latin typeface="나눔스퀘어OTF ExtraBold" panose="020B0600000101010101" pitchFamily="34" charset="-127"/>
                  <a:ea typeface="나눔스퀘어OTF ExtraBold" panose="020B0600000101010101" pitchFamily="34" charset="-127"/>
                </a:endParaRPr>
              </a:p>
              <a:p>
                <a:r>
                  <a:rPr lang="en-US" altLang="ko-KR" sz="2800" dirty="0">
                    <a:latin typeface="나눔스퀘어OTF ExtraBold" panose="020B0600000101010101" pitchFamily="34" charset="-127"/>
                    <a:ea typeface="나눔스퀘어OTF ExtraBold" panose="020B0600000101010101" pitchFamily="34" charset="-127"/>
                  </a:rPr>
                  <a:t>Using gravitational redshift:</a:t>
                </a:r>
              </a:p>
              <a:p>
                <a:endParaRPr lang="ko-KR" altLang="en-US" sz="3200" dirty="0">
                  <a:latin typeface="나눔스퀘어OTF ExtraBold" panose="020B0600000101010101" pitchFamily="34" charset="-127"/>
                  <a:ea typeface="나눔스퀘어OTF ExtraBold" panose="020B0600000101010101" pitchFamily="34" charset="-127"/>
                </a:endParaRPr>
              </a:p>
            </p:txBody>
          </p:sp>
        </mc:Choice>
        <mc:Fallback xmlns="">
          <p:sp>
            <p:nvSpPr>
              <p:cNvPr id="7" name="TextBox 6">
                <a:extLst>
                  <a:ext uri="{FF2B5EF4-FFF2-40B4-BE49-F238E27FC236}">
                    <a16:creationId xmlns:a16="http://schemas.microsoft.com/office/drawing/2014/main" id="{7146FEA0-73A1-0FF7-D32C-4E8BD51C9AFC}"/>
                  </a:ext>
                </a:extLst>
              </p:cNvPr>
              <p:cNvSpPr txBox="1">
                <a:spLocks noRot="1" noChangeAspect="1" noMove="1" noResize="1" noEditPoints="1" noAdjustHandles="1" noChangeArrowheads="1" noChangeShapeType="1" noTextEdit="1"/>
              </p:cNvSpPr>
              <p:nvPr/>
            </p:nvSpPr>
            <p:spPr>
              <a:xfrm>
                <a:off x="8013032" y="2345298"/>
                <a:ext cx="10287000" cy="5596404"/>
              </a:xfrm>
              <a:prstGeom prst="rect">
                <a:avLst/>
              </a:prstGeom>
              <a:blipFill>
                <a:blip r:embed="rId5"/>
                <a:stretch>
                  <a:fillRect l="-1185" t="-119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D78095-EB47-4033-FE12-5C97F4673B9C}"/>
                  </a:ext>
                </a:extLst>
              </p:cNvPr>
              <p:cNvSpPr txBox="1"/>
              <p:nvPr/>
            </p:nvSpPr>
            <p:spPr>
              <a:xfrm>
                <a:off x="6633410" y="7784201"/>
                <a:ext cx="12290258" cy="9900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800" b="1" i="1" smtClean="0">
                              <a:latin typeface="Cambria Math" panose="02040503050406030204" pitchFamily="18" charset="0"/>
                              <a:ea typeface="나눔스퀘어OTF ExtraBold" panose="020B0600000101010101" pitchFamily="34" charset="-127"/>
                            </a:rPr>
                          </m:ctrlPr>
                        </m:sSubPr>
                        <m:e>
                          <m:r>
                            <a:rPr lang="en-US" altLang="ko-KR" sz="2800" b="1" i="1" smtClean="0">
                              <a:latin typeface="Cambria Math" panose="02040503050406030204" pitchFamily="18" charset="0"/>
                              <a:ea typeface="나눔스퀘어OTF ExtraBold" panose="020B0600000101010101" pitchFamily="34" charset="-127"/>
                            </a:rPr>
                            <m:t>𝑽</m:t>
                          </m:r>
                        </m:e>
                        <m:sub>
                          <m:r>
                            <a:rPr lang="en-US" altLang="ko-KR" sz="2800" b="1" i="1" smtClean="0">
                              <a:latin typeface="Cambria Math" panose="02040503050406030204" pitchFamily="18" charset="0"/>
                              <a:ea typeface="나눔스퀘어OTF ExtraBold" panose="020B0600000101010101" pitchFamily="34" charset="-127"/>
                            </a:rPr>
                            <m:t>𝒛</m:t>
                          </m:r>
                        </m:sub>
                      </m:sSub>
                      <m:r>
                        <a:rPr lang="en-US" altLang="ko-KR" sz="2800" b="1" i="1" smtClean="0">
                          <a:latin typeface="Cambria Math" panose="02040503050406030204" pitchFamily="18" charset="0"/>
                          <a:ea typeface="나눔스퀘어OTF ExtraBold" panose="020B0600000101010101" pitchFamily="34" charset="-127"/>
                        </a:rPr>
                        <m:t>=</m:t>
                      </m:r>
                      <m:f>
                        <m:fPr>
                          <m:ctrlPr>
                            <a:rPr lang="en-US" altLang="ko-KR" sz="2800" b="1" i="1" smtClean="0">
                              <a:latin typeface="Cambria Math" panose="02040503050406030204" pitchFamily="18" charset="0"/>
                              <a:ea typeface="나눔스퀘어OTF ExtraBold" panose="020B0600000101010101" pitchFamily="34" charset="-127"/>
                            </a:rPr>
                          </m:ctrlPr>
                        </m:fPr>
                        <m:num>
                          <m:sSub>
                            <m:sSubPr>
                              <m:ctrlPr>
                                <a:rPr lang="en-US" altLang="ko-KR" sz="2800" b="1" i="1" smtClean="0">
                                  <a:latin typeface="Cambria Math" panose="02040503050406030204" pitchFamily="18" charset="0"/>
                                  <a:ea typeface="나눔스퀘어OTF ExtraBold" panose="020B0600000101010101" pitchFamily="34" charset="-127"/>
                                </a:rPr>
                              </m:ctrlPr>
                            </m:sSubPr>
                            <m:e>
                              <m:r>
                                <a:rPr lang="en-US" altLang="ko-KR" sz="2800" b="1" i="1" smtClean="0">
                                  <a:latin typeface="Cambria Math" panose="02040503050406030204" pitchFamily="18" charset="0"/>
                                  <a:ea typeface="나눔스퀘어OTF ExtraBold" panose="020B0600000101010101" pitchFamily="34" charset="-127"/>
                                </a:rPr>
                                <m:t>𝝀</m:t>
                              </m:r>
                            </m:e>
                            <m:sub>
                              <m:r>
                                <a:rPr lang="en-US" altLang="ko-KR" sz="2800" b="1" i="1" smtClean="0">
                                  <a:latin typeface="Cambria Math" panose="02040503050406030204" pitchFamily="18" charset="0"/>
                                  <a:ea typeface="나눔스퀘어OTF ExtraBold" panose="020B0600000101010101" pitchFamily="34" charset="-127"/>
                                </a:rPr>
                                <m:t>𝒐𝒃𝒔</m:t>
                              </m:r>
                            </m:sub>
                          </m:sSub>
                          <m:r>
                            <a:rPr lang="en-US" altLang="ko-KR" sz="2800" b="1" i="1" smtClean="0">
                              <a:latin typeface="Cambria Math" panose="02040503050406030204" pitchFamily="18" charset="0"/>
                              <a:ea typeface="나눔스퀘어OTF ExtraBold" panose="020B0600000101010101" pitchFamily="34" charset="-127"/>
                            </a:rPr>
                            <m:t> −</m:t>
                          </m:r>
                          <m:sSub>
                            <m:sSubPr>
                              <m:ctrlPr>
                                <a:rPr lang="en-US" altLang="ko-KR" sz="2800" b="1" i="1" smtClean="0">
                                  <a:latin typeface="Cambria Math" panose="02040503050406030204" pitchFamily="18" charset="0"/>
                                  <a:ea typeface="나눔스퀘어OTF ExtraBold" panose="020B0600000101010101" pitchFamily="34" charset="-127"/>
                                </a:rPr>
                              </m:ctrlPr>
                            </m:sSubPr>
                            <m:e>
                              <m:r>
                                <a:rPr lang="en-US" altLang="ko-KR" sz="2800" b="1" i="1" smtClean="0">
                                  <a:latin typeface="Cambria Math" panose="02040503050406030204" pitchFamily="18" charset="0"/>
                                  <a:ea typeface="나눔스퀘어OTF ExtraBold" panose="020B0600000101010101" pitchFamily="34" charset="-127"/>
                                </a:rPr>
                                <m:t>𝝀</m:t>
                              </m:r>
                            </m:e>
                            <m:sub>
                              <m:r>
                                <a:rPr lang="en-US" altLang="ko-KR" sz="2800" b="1" i="1" smtClean="0">
                                  <a:latin typeface="Cambria Math" panose="02040503050406030204" pitchFamily="18" charset="0"/>
                                  <a:ea typeface="나눔스퀘어OTF ExtraBold" panose="020B0600000101010101" pitchFamily="34" charset="-127"/>
                                </a:rPr>
                                <m:t>𝒓𝒆𝒔𝒕</m:t>
                              </m:r>
                            </m:sub>
                          </m:sSub>
                        </m:num>
                        <m:den>
                          <m:sSub>
                            <m:sSubPr>
                              <m:ctrlPr>
                                <a:rPr lang="en-US" altLang="ko-KR" sz="2800" b="1" i="1" smtClean="0">
                                  <a:latin typeface="Cambria Math" panose="02040503050406030204" pitchFamily="18" charset="0"/>
                                  <a:ea typeface="나눔스퀘어OTF ExtraBold" panose="020B0600000101010101" pitchFamily="34" charset="-127"/>
                                </a:rPr>
                              </m:ctrlPr>
                            </m:sSubPr>
                            <m:e>
                              <m:r>
                                <a:rPr lang="en-US" altLang="ko-KR" sz="2800" b="1" i="1" smtClean="0">
                                  <a:latin typeface="Cambria Math" panose="02040503050406030204" pitchFamily="18" charset="0"/>
                                  <a:ea typeface="나눔스퀘어OTF ExtraBold" panose="020B0600000101010101" pitchFamily="34" charset="-127"/>
                                </a:rPr>
                                <m:t>𝝀</m:t>
                              </m:r>
                            </m:e>
                            <m:sub>
                              <m:r>
                                <a:rPr lang="en-US" altLang="ko-KR" sz="2800" b="1" i="1" smtClean="0">
                                  <a:latin typeface="Cambria Math" panose="02040503050406030204" pitchFamily="18" charset="0"/>
                                  <a:ea typeface="나눔스퀘어OTF ExtraBold" panose="020B0600000101010101" pitchFamily="34" charset="-127"/>
                                </a:rPr>
                                <m:t>𝒓𝒆𝒔𝒕</m:t>
                              </m:r>
                            </m:sub>
                          </m:sSub>
                        </m:den>
                      </m:f>
                      <m:r>
                        <a:rPr lang="en-US" altLang="ko-KR" sz="2800" b="1" i="1" smtClean="0">
                          <a:latin typeface="Cambria Math" panose="02040503050406030204" pitchFamily="18" charset="0"/>
                          <a:ea typeface="나눔스퀘어OTF ExtraBold" panose="020B0600000101010101" pitchFamily="34" charset="-127"/>
                        </a:rPr>
                        <m:t>×</m:t>
                      </m:r>
                      <m:r>
                        <a:rPr lang="en-US" altLang="ko-KR" sz="2800" b="1" i="1" smtClean="0">
                          <a:latin typeface="Cambria Math" panose="02040503050406030204" pitchFamily="18" charset="0"/>
                          <a:ea typeface="나눔스퀘어OTF ExtraBold" panose="020B0600000101010101" pitchFamily="34" charset="-127"/>
                        </a:rPr>
                        <m:t>𝒄</m:t>
                      </m:r>
                      <m:r>
                        <a:rPr lang="en-US" altLang="ko-KR" sz="2800" b="1" i="1" smtClean="0">
                          <a:latin typeface="Cambria Math" panose="02040503050406030204" pitchFamily="18" charset="0"/>
                          <a:ea typeface="나눔스퀘어OTF ExtraBold" panose="020B0600000101010101" pitchFamily="34" charset="-127"/>
                        </a:rPr>
                        <m:t>  =</m:t>
                      </m:r>
                      <m:f>
                        <m:fPr>
                          <m:ctrlPr>
                            <a:rPr lang="en-US" altLang="ko-KR" sz="2800" b="1" i="1" smtClean="0">
                              <a:latin typeface="Cambria Math" panose="02040503050406030204" pitchFamily="18" charset="0"/>
                              <a:ea typeface="나눔스퀘어OTF ExtraBold" panose="020B0600000101010101" pitchFamily="34" charset="-127"/>
                            </a:rPr>
                          </m:ctrlPr>
                        </m:fPr>
                        <m:num>
                          <m:sSub>
                            <m:sSubPr>
                              <m:ctrlPr>
                                <a:rPr lang="en-US" altLang="ko-KR" sz="2800" b="1" i="1" smtClean="0">
                                  <a:latin typeface="Cambria Math" panose="02040503050406030204" pitchFamily="18" charset="0"/>
                                  <a:ea typeface="나눔스퀘어OTF ExtraBold" panose="020B0600000101010101" pitchFamily="34" charset="-127"/>
                                </a:rPr>
                              </m:ctrlPr>
                            </m:sSubPr>
                            <m:e>
                              <m:r>
                                <a:rPr lang="en-US" altLang="ko-KR" sz="2800" b="1" i="1" smtClean="0">
                                  <a:latin typeface="Cambria Math" panose="02040503050406030204" pitchFamily="18" charset="0"/>
                                  <a:ea typeface="나눔스퀘어OTF ExtraBold" panose="020B0600000101010101" pitchFamily="34" charset="-127"/>
                                </a:rPr>
                                <m:t>𝑹</m:t>
                              </m:r>
                            </m:e>
                            <m:sub>
                              <m:r>
                                <a:rPr lang="en-US" altLang="ko-KR" sz="2800" b="1" i="1" smtClean="0">
                                  <a:latin typeface="Cambria Math" panose="02040503050406030204" pitchFamily="18" charset="0"/>
                                  <a:ea typeface="나눔스퀘어OTF ExtraBold" panose="020B0600000101010101" pitchFamily="34" charset="-127"/>
                                </a:rPr>
                                <m:t>𝒈</m:t>
                              </m:r>
                            </m:sub>
                          </m:sSub>
                        </m:num>
                        <m:den>
                          <m:r>
                            <a:rPr lang="en-US" altLang="ko-KR" sz="2800" b="1" i="1" smtClean="0">
                              <a:latin typeface="Cambria Math" panose="02040503050406030204" pitchFamily="18" charset="0"/>
                              <a:ea typeface="나눔스퀘어OTF ExtraBold" panose="020B0600000101010101" pitchFamily="34" charset="-127"/>
                            </a:rPr>
                            <m:t>𝑹</m:t>
                          </m:r>
                        </m:den>
                      </m:f>
                      <m:r>
                        <a:rPr lang="en-US" altLang="ko-KR" sz="2800" b="1" i="1" smtClean="0">
                          <a:latin typeface="Cambria Math" panose="02040503050406030204" pitchFamily="18" charset="0"/>
                          <a:ea typeface="나눔스퀘어OTF ExtraBold" panose="020B0600000101010101" pitchFamily="34" charset="-127"/>
                        </a:rPr>
                        <m:t>𝒄</m:t>
                      </m:r>
                      <m:r>
                        <a:rPr lang="en-US" altLang="ko-KR" sz="2800" b="1" i="1" smtClean="0">
                          <a:latin typeface="Cambria Math" panose="02040503050406030204" pitchFamily="18" charset="0"/>
                          <a:ea typeface="나눔스퀘어OTF ExtraBold" panose="020B0600000101010101" pitchFamily="34" charset="-127"/>
                        </a:rPr>
                        <m:t>=</m:t>
                      </m:r>
                      <m:r>
                        <a:rPr lang="en-US" altLang="ko-KR" sz="2800" b="1" i="1" smtClean="0">
                          <a:latin typeface="Cambria Math" panose="02040503050406030204" pitchFamily="18" charset="0"/>
                          <a:ea typeface="나눔스퀘어OTF ExtraBold" panose="020B0600000101010101" pitchFamily="34" charset="-127"/>
                        </a:rPr>
                        <m:t>𝟖𝟎</m:t>
                      </m:r>
                      <m:r>
                        <a:rPr lang="en-US" altLang="ko-KR" sz="2800" b="1" i="1" smtClean="0">
                          <a:latin typeface="Cambria Math" panose="02040503050406030204" pitchFamily="18" charset="0"/>
                          <a:ea typeface="나눔스퀘어OTF ExtraBold" panose="020B0600000101010101" pitchFamily="34" charset="-127"/>
                        </a:rPr>
                        <m:t>.</m:t>
                      </m:r>
                      <m:r>
                        <a:rPr lang="en-US" altLang="ko-KR" sz="2800" b="1" i="1" smtClean="0">
                          <a:latin typeface="Cambria Math" panose="02040503050406030204" pitchFamily="18" charset="0"/>
                          <a:ea typeface="나눔스퀘어OTF ExtraBold" panose="020B0600000101010101" pitchFamily="34" charset="-127"/>
                        </a:rPr>
                        <m:t>𝟔𝟓</m:t>
                      </m:r>
                      <m:r>
                        <a:rPr lang="en-US" altLang="ko-KR" sz="2800" b="1" i="1" smtClean="0">
                          <a:latin typeface="Cambria Math" panose="02040503050406030204" pitchFamily="18" charset="0"/>
                          <a:ea typeface="나눔스퀘어OTF ExtraBold" panose="020B0600000101010101" pitchFamily="34" charset="-127"/>
                        </a:rPr>
                        <m:t>±</m:t>
                      </m:r>
                      <m:r>
                        <a:rPr lang="en-US" altLang="ko-KR" sz="2800" b="1" i="1" smtClean="0">
                          <a:latin typeface="Cambria Math" panose="02040503050406030204" pitchFamily="18" charset="0"/>
                          <a:ea typeface="나눔스퀘어OTF ExtraBold" panose="020B0600000101010101" pitchFamily="34" charset="-127"/>
                        </a:rPr>
                        <m:t>𝟎</m:t>
                      </m:r>
                      <m:r>
                        <a:rPr lang="en-US" altLang="ko-KR" sz="2800" b="1" i="1" smtClean="0">
                          <a:latin typeface="Cambria Math" panose="02040503050406030204" pitchFamily="18" charset="0"/>
                          <a:ea typeface="나눔스퀘어OTF ExtraBold" panose="020B0600000101010101" pitchFamily="34" charset="-127"/>
                        </a:rPr>
                        <m:t>.</m:t>
                      </m:r>
                      <m:r>
                        <a:rPr lang="en-US" altLang="ko-KR" sz="2800" b="1" i="1" smtClean="0">
                          <a:latin typeface="Cambria Math" panose="02040503050406030204" pitchFamily="18" charset="0"/>
                          <a:ea typeface="나눔스퀘어OTF ExtraBold" panose="020B0600000101010101" pitchFamily="34" charset="-127"/>
                        </a:rPr>
                        <m:t>𝟕𝟕</m:t>
                      </m:r>
                      <m:r>
                        <a:rPr lang="en-US" altLang="ko-KR" sz="2800" b="1" i="1" smtClean="0">
                          <a:latin typeface="Cambria Math" panose="02040503050406030204" pitchFamily="18" charset="0"/>
                          <a:ea typeface="나눔스퀘어OTF ExtraBold" panose="020B0600000101010101" pitchFamily="34" charset="-127"/>
                        </a:rPr>
                        <m:t> </m:t>
                      </m:r>
                      <m:r>
                        <a:rPr lang="en-US" altLang="ko-KR" sz="2800" b="1" i="0" smtClean="0">
                          <a:latin typeface="Cambria Math" panose="02040503050406030204" pitchFamily="18" charset="0"/>
                          <a:ea typeface="나눔스퀘어OTF ExtraBold" panose="020B0600000101010101" pitchFamily="34" charset="-127"/>
                        </a:rPr>
                        <m:t>𝐤𝐦</m:t>
                      </m:r>
                      <m:r>
                        <a:rPr lang="en-US" altLang="ko-KR" sz="2800" b="1" i="0" smtClean="0">
                          <a:latin typeface="Cambria Math" panose="02040503050406030204" pitchFamily="18" charset="0"/>
                          <a:ea typeface="나눔스퀘어OTF ExtraBold" panose="020B0600000101010101" pitchFamily="34" charset="-127"/>
                        </a:rPr>
                        <m:t>/</m:t>
                      </m:r>
                      <m:r>
                        <a:rPr lang="en-US" altLang="ko-KR" sz="2800" b="1" i="0" smtClean="0">
                          <a:latin typeface="Cambria Math" panose="02040503050406030204" pitchFamily="18" charset="0"/>
                          <a:ea typeface="나눔스퀘어OTF ExtraBold" panose="020B0600000101010101" pitchFamily="34" charset="-127"/>
                        </a:rPr>
                        <m:t>𝐬</m:t>
                      </m:r>
                    </m:oMath>
                  </m:oMathPara>
                </a14:m>
                <a:endParaRPr lang="en-US" altLang="ko-KR" sz="3200" b="1" dirty="0">
                  <a:latin typeface="나눔스퀘어OTF ExtraBold" panose="020B0600000101010101" pitchFamily="34" charset="-127"/>
                  <a:ea typeface="나눔스퀘어OTF ExtraBold" panose="020B0600000101010101" pitchFamily="34" charset="-127"/>
                </a:endParaRPr>
              </a:p>
            </p:txBody>
          </p:sp>
        </mc:Choice>
        <mc:Fallback xmlns="">
          <p:sp>
            <p:nvSpPr>
              <p:cNvPr id="11" name="TextBox 10">
                <a:extLst>
                  <a:ext uri="{FF2B5EF4-FFF2-40B4-BE49-F238E27FC236}">
                    <a16:creationId xmlns:a16="http://schemas.microsoft.com/office/drawing/2014/main" id="{E2D78095-EB47-4033-FE12-5C97F4673B9C}"/>
                  </a:ext>
                </a:extLst>
              </p:cNvPr>
              <p:cNvSpPr txBox="1">
                <a:spLocks noRot="1" noChangeAspect="1" noMove="1" noResize="1" noEditPoints="1" noAdjustHandles="1" noChangeArrowheads="1" noChangeShapeType="1" noTextEdit="1"/>
              </p:cNvSpPr>
              <p:nvPr/>
            </p:nvSpPr>
            <p:spPr>
              <a:xfrm>
                <a:off x="6633410" y="7784201"/>
                <a:ext cx="12290258" cy="990079"/>
              </a:xfrm>
              <a:prstGeom prst="rect">
                <a:avLst/>
              </a:prstGeom>
              <a:blipFill>
                <a:blip r:embed="rId6"/>
                <a:stretch>
                  <a:fillRect/>
                </a:stretch>
              </a:blipFill>
            </p:spPr>
            <p:txBody>
              <a:bodyPr/>
              <a:lstStyle/>
              <a:p>
                <a:r>
                  <a:rPr lang="ko-KR" altLang="en-US">
                    <a:noFill/>
                  </a:rPr>
                  <a:t> </a:t>
                </a:r>
              </a:p>
            </p:txBody>
          </p:sp>
        </mc:Fallback>
      </mc:AlternateContent>
      <p:sp>
        <p:nvSpPr>
          <p:cNvPr id="12" name="직사각형 11">
            <a:extLst>
              <a:ext uri="{FF2B5EF4-FFF2-40B4-BE49-F238E27FC236}">
                <a16:creationId xmlns:a16="http://schemas.microsoft.com/office/drawing/2014/main" id="{F48307F7-8C41-0A07-502D-DF8BB8C98AB6}"/>
              </a:ext>
            </a:extLst>
          </p:cNvPr>
          <p:cNvSpPr/>
          <p:nvPr/>
        </p:nvSpPr>
        <p:spPr>
          <a:xfrm>
            <a:off x="8097252" y="7595613"/>
            <a:ext cx="9585158" cy="12643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7">
            <a:extLst>
              <a:ext uri="{FF2B5EF4-FFF2-40B4-BE49-F238E27FC236}">
                <a16:creationId xmlns:a16="http://schemas.microsoft.com/office/drawing/2014/main" id="{20E54F8F-E449-D11B-36F7-28D7FADF943F}"/>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ustDataLst>
      <p:tags r:id="rId1"/>
    </p:custDataLst>
    <p:extLst>
      <p:ext uri="{BB962C8B-B14F-4D97-AF65-F5344CB8AC3E}">
        <p14:creationId xmlns:p14="http://schemas.microsoft.com/office/powerpoint/2010/main" val="25942441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9" end="9"/>
                                            </p:txEl>
                                          </p:spTgt>
                                        </p:tgtEl>
                                        <p:attrNameLst>
                                          <p:attrName>style.visibility</p:attrName>
                                        </p:attrNameLst>
                                      </p:cBhvr>
                                      <p:to>
                                        <p:strVal val="visible"/>
                                      </p:to>
                                    </p:set>
                                    <p:animEffect transition="in" filter="fade">
                                      <p:cBhvr>
                                        <p:cTn id="14" dur="1000"/>
                                        <p:tgtEl>
                                          <p:spTgt spid="7">
                                            <p:txEl>
                                              <p:pRg st="9" end="9"/>
                                            </p:txEl>
                                          </p:spTgt>
                                        </p:tgtEl>
                                      </p:cBhvr>
                                    </p:animEffect>
                                    <p:anim calcmode="lin" valueType="num">
                                      <p:cBhvr>
                                        <p:cTn id="15"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9" end="9"/>
                                            </p:txEl>
                                          </p:spTgt>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p3">
            <a:extLst>
              <a:ext uri="{FF2B5EF4-FFF2-40B4-BE49-F238E27FC236}">
                <a16:creationId xmlns:a16="http://schemas.microsoft.com/office/drawing/2014/main" id="{A712F284-A95D-8BCC-4FC5-C1B113BDA21A}"/>
              </a:ext>
            </a:extLst>
          </p:cNvPr>
          <p:cNvSpPr txBox="1"/>
          <p:nvPr/>
        </p:nvSpPr>
        <p:spPr>
          <a:xfrm>
            <a:off x="366960" y="1162706"/>
            <a:ext cx="11042073" cy="877103"/>
          </a:xfrm>
          <a:prstGeom prst="rect">
            <a:avLst/>
          </a:prstGeom>
          <a:noFill/>
          <a:ln>
            <a:noFill/>
          </a:ln>
        </p:spPr>
        <p:txBody>
          <a:bodyPr spcFirstLastPara="1" wrap="square" lIns="137138" tIns="68550" rIns="137138" bIns="68550" anchor="t" anchorCtr="0">
            <a:spAutoFit/>
          </a:bodyPr>
          <a:lstStyle/>
          <a:p>
            <a:pPr algn="ctr"/>
            <a:r>
              <a:rPr lang="en-US" altLang="ko-KR"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White Dwarf </a:t>
            </a:r>
            <a:r>
              <a:rPr lang="en-US" altLang="ko-KR" sz="4800" dirty="0">
                <a:latin typeface="나눔스퀘어OTF ExtraBold" panose="020B0600000101010101" pitchFamily="34" charset="-127"/>
                <a:ea typeface="나눔스퀘어OTF ExtraBold" panose="020B0600000101010101" pitchFamily="34" charset="-127"/>
              </a:rPr>
              <a:t>Observed Properties</a:t>
            </a:r>
            <a:endParaRP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AFA06C-FD8B-C0AC-62A4-465A92455C92}"/>
                  </a:ext>
                </a:extLst>
              </p:cNvPr>
              <p:cNvSpPr txBox="1"/>
              <p:nvPr/>
            </p:nvSpPr>
            <p:spPr>
              <a:xfrm>
                <a:off x="605372" y="2958871"/>
                <a:ext cx="10565250" cy="604588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altLang="ko-KR" sz="4400" dirty="0">
                    <a:latin typeface="나눔스퀘어OTF ExtraBold" panose="020B0600000101010101" pitchFamily="34" charset="-127"/>
                    <a:ea typeface="나눔스퀘어OTF ExtraBold" panose="020B0600000101010101" pitchFamily="34" charset="-127"/>
                  </a:rPr>
                  <a:t>White dwarfs </a:t>
                </a:r>
                <a:r>
                  <a:rPr lang="en-US" altLang="ko-KR" sz="44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mean mass  </a:t>
                </a:r>
                <a:r>
                  <a:rPr lang="en-US" altLang="ko-KR" sz="4400" dirty="0">
                    <a:latin typeface="나눔스퀘어OTF ExtraBold" panose="020B0600000101010101" pitchFamily="34" charset="-127"/>
                    <a:ea typeface="나눔스퀘어OTF ExtraBold" panose="020B0600000101010101" pitchFamily="34" charset="-127"/>
                  </a:rPr>
                  <a:t> </a:t>
                </a:r>
                <a14:m>
                  <m:oMath xmlns:m="http://schemas.openxmlformats.org/officeDocument/2006/math">
                    <m:r>
                      <a:rPr lang="en-US" altLang="ko-KR" sz="4400" i="1" dirty="0" smtClean="0">
                        <a:latin typeface="Cambria Math" panose="02040503050406030204" pitchFamily="18" charset="0"/>
                        <a:ea typeface="나눔스퀘어OTF ExtraBold" panose="020B0600000101010101" pitchFamily="34" charset="-127"/>
                      </a:rPr>
                      <m:t>≃</m:t>
                    </m:r>
                    <m:r>
                      <a:rPr lang="en-US" altLang="ko-KR" sz="4400" b="0"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0.6 </m:t>
                    </m:r>
                    <m:sSub>
                      <m:sSubPr>
                        <m:ctrlPr>
                          <a:rPr lang="en-US" altLang="ko-KR" sz="4400" b="0"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ctrlPr>
                      </m:sSubPr>
                      <m:e>
                        <m:r>
                          <a:rPr lang="en-US" altLang="ko-KR" sz="4400" b="0"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𝑀</m:t>
                        </m:r>
                      </m:e>
                      <m:sub>
                        <m:r>
                          <a:rPr lang="en-US" altLang="ko-KR" sz="4400" b="0" i="1" smtClean="0">
                            <a:effectLst>
                              <a:outerShdw blurRad="38100" dist="38100" dir="2700000" algn="tl">
                                <a:srgbClr val="000000">
                                  <a:alpha val="43137"/>
                                </a:srgbClr>
                              </a:outerShdw>
                            </a:effectLst>
                            <a:latin typeface="Cambria Math" panose="02040503050406030204" pitchFamily="18" charset="0"/>
                            <a:ea typeface="나눔스퀘어OTF ExtraBold" panose="020B0600000101010101" pitchFamily="34" charset="-127"/>
                          </a:rPr>
                          <m:t>⊙</m:t>
                        </m:r>
                      </m:sub>
                    </m:sSub>
                  </m:oMath>
                </a14:m>
                <a:r>
                  <a:rPr lang="en-US" altLang="ko-KR" sz="4400" dirty="0">
                    <a:latin typeface="나눔스퀘어OTF ExtraBold" panose="020B0600000101010101" pitchFamily="34" charset="-127"/>
                    <a:ea typeface="나눔스퀘어OTF ExtraBold" panose="020B0600000101010101" pitchFamily="34" charset="-127"/>
                  </a:rPr>
                  <a:t> </a:t>
                </a:r>
              </a:p>
              <a:p>
                <a:pPr>
                  <a:lnSpc>
                    <a:spcPct val="150000"/>
                  </a:lnSpc>
                </a:pPr>
                <a:r>
                  <a:rPr lang="en-US" altLang="ko-KR" sz="4400" dirty="0">
                    <a:latin typeface="나눔스퀘어OTF ExtraBold" panose="020B0600000101010101" pitchFamily="34" charset="-127"/>
                    <a:ea typeface="나눔스퀘어OTF ExtraBold" panose="020B0600000101010101" pitchFamily="34" charset="-127"/>
                  </a:rPr>
                  <a:t>      </a:t>
                </a:r>
              </a:p>
              <a:p>
                <a:pPr marL="571500" indent="-571500">
                  <a:buFont typeface="Arial" panose="020B0604020202020204" pitchFamily="34" charset="0"/>
                  <a:buChar char="•"/>
                </a:pPr>
                <a:r>
                  <a:rPr lang="en-US" altLang="ko-KR" sz="4400" dirty="0">
                    <a:latin typeface="나눔스퀘어OTF ExtraBold" panose="020B0600000101010101" pitchFamily="34" charset="-127"/>
                    <a:ea typeface="나눔스퀘어OTF ExtraBold" panose="020B0600000101010101" pitchFamily="34" charset="-127"/>
                  </a:rPr>
                  <a:t>White dwarfs have their atmosphere and classified by spectral characteristic </a:t>
                </a:r>
              </a:p>
              <a:p>
                <a:pPr marL="571500" indent="-571500">
                  <a:buFont typeface="Arial" panose="020B0604020202020204" pitchFamily="34" charset="0"/>
                  <a:buChar char="•"/>
                </a:pPr>
                <a:endParaRPr lang="en-US" altLang="ko-KR" sz="4000" dirty="0">
                  <a:latin typeface="나눔스퀘어OTF ExtraBold" panose="020B0600000101010101" pitchFamily="34" charset="-127"/>
                  <a:ea typeface="나눔스퀘어OTF ExtraBold" panose="020B0600000101010101" pitchFamily="34" charset="-127"/>
                </a:endParaRPr>
              </a:p>
              <a:p>
                <a:pPr marL="571500" indent="-571500">
                  <a:buFont typeface="Arial" panose="020B0604020202020204" pitchFamily="34" charset="0"/>
                  <a:buChar char="•"/>
                </a:pPr>
                <a:r>
                  <a:rPr lang="en-US" altLang="ko-KR" sz="4000" dirty="0">
                    <a:latin typeface="나눔스퀘어OTF ExtraBold" panose="020B0600000101010101" pitchFamily="34" charset="-127"/>
                    <a:ea typeface="나눔스퀘어OTF ExtraBold" panose="020B0600000101010101" pitchFamily="34" charset="-127"/>
                  </a:rPr>
                  <a:t>DA type white dwarf mostly observed (by Gaia 2)</a:t>
                </a:r>
              </a:p>
            </p:txBody>
          </p:sp>
        </mc:Choice>
        <mc:Fallback xmlns="">
          <p:sp>
            <p:nvSpPr>
              <p:cNvPr id="3" name="TextBox 2">
                <a:extLst>
                  <a:ext uri="{FF2B5EF4-FFF2-40B4-BE49-F238E27FC236}">
                    <a16:creationId xmlns:a16="http://schemas.microsoft.com/office/drawing/2014/main" id="{75AFA06C-FD8B-C0AC-62A4-465A92455C92}"/>
                  </a:ext>
                </a:extLst>
              </p:cNvPr>
              <p:cNvSpPr txBox="1">
                <a:spLocks noRot="1" noChangeAspect="1" noMove="1" noResize="1" noEditPoints="1" noAdjustHandles="1" noChangeArrowheads="1" noChangeShapeType="1" noTextEdit="1"/>
              </p:cNvSpPr>
              <p:nvPr/>
            </p:nvSpPr>
            <p:spPr>
              <a:xfrm>
                <a:off x="605372" y="2958871"/>
                <a:ext cx="10565250" cy="6045886"/>
              </a:xfrm>
              <a:prstGeom prst="rect">
                <a:avLst/>
              </a:prstGeom>
              <a:blipFill>
                <a:blip r:embed="rId4"/>
                <a:stretch>
                  <a:fillRect l="-2077" b="-332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66B412A2-3986-0314-8C24-2A61028728DC}"/>
              </a:ext>
            </a:extLst>
          </p:cNvPr>
          <p:cNvSpPr txBox="1"/>
          <p:nvPr/>
        </p:nvSpPr>
        <p:spPr>
          <a:xfrm rot="10800000" flipV="1">
            <a:off x="11871675" y="8698316"/>
            <a:ext cx="5183976" cy="307777"/>
          </a:xfrm>
          <a:prstGeom prst="rect">
            <a:avLst/>
          </a:prstGeom>
          <a:noFill/>
        </p:spPr>
        <p:txBody>
          <a:bodyPr wrap="square" rtlCol="0">
            <a:spAutoFit/>
          </a:bodyPr>
          <a:lstStyle/>
          <a:p>
            <a:r>
              <a:rPr lang="en-US" altLang="ko-KR" sz="1400" dirty="0"/>
              <a:t>Credit: Santiago Torres and Alberto </a:t>
            </a:r>
            <a:r>
              <a:rPr lang="en-US" altLang="ko-KR" sz="1400" dirty="0" err="1"/>
              <a:t>Rebassa-Mansergas</a:t>
            </a:r>
            <a:r>
              <a:rPr lang="en-US" altLang="ko-KR" sz="1400" dirty="0"/>
              <a:t> et al. 2021</a:t>
            </a:r>
            <a:endParaRPr lang="ko-KR" altLang="en-US" sz="1400" dirty="0"/>
          </a:p>
        </p:txBody>
      </p:sp>
      <p:pic>
        <p:nvPicPr>
          <p:cNvPr id="5" name="그림 4">
            <a:extLst>
              <a:ext uri="{FF2B5EF4-FFF2-40B4-BE49-F238E27FC236}">
                <a16:creationId xmlns:a16="http://schemas.microsoft.com/office/drawing/2014/main" id="{E1A202F4-E1AB-35A6-3FBC-D60D352CD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1870" y="2645520"/>
            <a:ext cx="6342956" cy="5076862"/>
          </a:xfrm>
          <a:prstGeom prst="rect">
            <a:avLst/>
          </a:prstGeom>
        </p:spPr>
      </p:pic>
      <p:pic>
        <p:nvPicPr>
          <p:cNvPr id="8" name="그림 7">
            <a:extLst>
              <a:ext uri="{FF2B5EF4-FFF2-40B4-BE49-F238E27FC236}">
                <a16:creationId xmlns:a16="http://schemas.microsoft.com/office/drawing/2014/main" id="{E3063255-96FA-3B2F-F79B-7265273F63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5794" y="4798456"/>
            <a:ext cx="6569990" cy="4264093"/>
          </a:xfrm>
          <a:prstGeom prst="rect">
            <a:avLst/>
          </a:prstGeom>
        </p:spPr>
      </p:pic>
      <p:sp>
        <p:nvSpPr>
          <p:cNvPr id="12" name="TextBox 11">
            <a:extLst>
              <a:ext uri="{FF2B5EF4-FFF2-40B4-BE49-F238E27FC236}">
                <a16:creationId xmlns:a16="http://schemas.microsoft.com/office/drawing/2014/main" id="{ADE2DB8C-0549-30F1-758E-0B4C660AA550}"/>
              </a:ext>
            </a:extLst>
          </p:cNvPr>
          <p:cNvSpPr txBox="1"/>
          <p:nvPr/>
        </p:nvSpPr>
        <p:spPr>
          <a:xfrm>
            <a:off x="11871675" y="8767578"/>
            <a:ext cx="3617166" cy="369332"/>
          </a:xfrm>
          <a:prstGeom prst="rect">
            <a:avLst/>
          </a:prstGeom>
          <a:noFill/>
        </p:spPr>
        <p:txBody>
          <a:bodyPr wrap="square" rtlCol="0">
            <a:spAutoFit/>
          </a:bodyPr>
          <a:lstStyle/>
          <a:p>
            <a:r>
              <a:rPr lang="en-US" altLang="ko-KR" dirty="0"/>
              <a:t>Credit:  </a:t>
            </a:r>
            <a:r>
              <a:rPr lang="en-US" altLang="ko-KR" dirty="0" err="1"/>
              <a:t>Kawaler</a:t>
            </a:r>
            <a:r>
              <a:rPr lang="en-US" altLang="ko-KR" dirty="0"/>
              <a:t> &amp; Dahlstrom (2000)</a:t>
            </a:r>
            <a:endParaRPr lang="ko-KR" altLang="en-US" dirty="0"/>
          </a:p>
        </p:txBody>
      </p:sp>
      <p:sp>
        <p:nvSpPr>
          <p:cNvPr id="7" name="직사각형 6">
            <a:extLst>
              <a:ext uri="{FF2B5EF4-FFF2-40B4-BE49-F238E27FC236}">
                <a16:creationId xmlns:a16="http://schemas.microsoft.com/office/drawing/2014/main" id="{B0008C73-C816-EE55-3DF2-9ABD1343247A}"/>
              </a:ext>
            </a:extLst>
          </p:cNvPr>
          <p:cNvSpPr/>
          <p:nvPr/>
        </p:nvSpPr>
        <p:spPr>
          <a:xfrm>
            <a:off x="11630912" y="341830"/>
            <a:ext cx="1902624" cy="40181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7C911441-9055-7805-944D-D201C2C9D00D}"/>
              </a:ext>
            </a:extLst>
          </p:cNvPr>
          <p:cNvSpPr/>
          <p:nvPr/>
        </p:nvSpPr>
        <p:spPr>
          <a:xfrm>
            <a:off x="11879696" y="5403694"/>
            <a:ext cx="6027304" cy="3092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D0104A18-95B7-0541-39CD-BA9235062D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44973" y="1629129"/>
            <a:ext cx="6820973" cy="6405087"/>
          </a:xfrm>
          <a:prstGeom prst="rect">
            <a:avLst/>
          </a:prstGeom>
        </p:spPr>
      </p:pic>
      <p:sp>
        <p:nvSpPr>
          <p:cNvPr id="10" name="슬라이드 번호 개체 틀 9">
            <a:extLst>
              <a:ext uri="{FF2B5EF4-FFF2-40B4-BE49-F238E27FC236}">
                <a16:creationId xmlns:a16="http://schemas.microsoft.com/office/drawing/2014/main" id="{4986BF6A-8F4A-19FF-5EF9-E885B752F314}"/>
              </a:ext>
            </a:extLst>
          </p:cNvPr>
          <p:cNvSpPr>
            <a:spLocks noGrp="1"/>
          </p:cNvSpPr>
          <p:nvPr>
            <p:ph type="sldNum" sz="quarter" idx="12"/>
          </p:nvPr>
        </p:nvSpPr>
        <p:spPr/>
        <p:txBody>
          <a:bodyPr/>
          <a:lstStyle/>
          <a:p>
            <a:fld id="{B6F15528-21DE-4FAA-801E-634DDDAF4B2B}" type="slidenum">
              <a:rPr lang="en-US" smtClean="0"/>
              <a:pPr/>
              <a:t>5</a:t>
            </a:fld>
            <a:endParaRPr lang="en-US" dirty="0"/>
          </a:p>
        </p:txBody>
      </p:sp>
      <p:pic>
        <p:nvPicPr>
          <p:cNvPr id="4" name="그림 3">
            <a:extLst>
              <a:ext uri="{FF2B5EF4-FFF2-40B4-BE49-F238E27FC236}">
                <a16:creationId xmlns:a16="http://schemas.microsoft.com/office/drawing/2014/main" id="{86DDE63F-63ED-300E-0446-9BC47EC02F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70622" y="2177413"/>
            <a:ext cx="6820973" cy="6405087"/>
          </a:xfrm>
          <a:prstGeom prst="rect">
            <a:avLst/>
          </a:prstGeom>
        </p:spPr>
      </p:pic>
      <p:sp>
        <p:nvSpPr>
          <p:cNvPr id="6" name="TextBox 5">
            <a:extLst>
              <a:ext uri="{FF2B5EF4-FFF2-40B4-BE49-F238E27FC236}">
                <a16:creationId xmlns:a16="http://schemas.microsoft.com/office/drawing/2014/main" id="{A3A5233F-C2D9-FAC7-5753-452E59B93018}"/>
              </a:ext>
            </a:extLst>
          </p:cNvPr>
          <p:cNvSpPr txBox="1"/>
          <p:nvPr/>
        </p:nvSpPr>
        <p:spPr>
          <a:xfrm>
            <a:off x="11879696" y="8794772"/>
            <a:ext cx="8513433" cy="369332"/>
          </a:xfrm>
          <a:prstGeom prst="rect">
            <a:avLst/>
          </a:prstGeom>
          <a:noFill/>
        </p:spPr>
        <p:txBody>
          <a:bodyPr wrap="square">
            <a:spAutoFit/>
          </a:bodyPr>
          <a:lstStyle/>
          <a:p>
            <a:r>
              <a:rPr lang="en-US" altLang="ko-KR" dirty="0"/>
              <a:t>A catalogue of white dwarfs in Gaia EDR3 N. P. Gentile Fusillo</a:t>
            </a:r>
            <a:endParaRPr lang="ko-KR" altLang="en-US" dirty="0"/>
          </a:p>
        </p:txBody>
      </p:sp>
    </p:spTree>
    <p:custDataLst>
      <p:tags r:id="rId1"/>
    </p:custDataLst>
    <p:extLst>
      <p:ext uri="{BB962C8B-B14F-4D97-AF65-F5344CB8AC3E}">
        <p14:creationId xmlns:p14="http://schemas.microsoft.com/office/powerpoint/2010/main" val="25934502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42"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00157 -0.07793 L 0.00235 -0.25448 " pathEditMode="relative" rAng="0" ptsTypes="AA">
                                      <p:cBhvr>
                                        <p:cTn id="24" dur="2000" fill="hold"/>
                                        <p:tgtEl>
                                          <p:spTgt spid="5"/>
                                        </p:tgtEl>
                                        <p:attrNameLst>
                                          <p:attrName>ppt_x</p:attrName>
                                          <p:attrName>ppt_y</p:attrName>
                                        </p:attrNameLst>
                                      </p:cBhvr>
                                      <p:rCtr x="35" y="-8827"/>
                                    </p:animMotion>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7" grpId="0" animBg="1"/>
      <p:bldP spid="7" grpId="1" animBg="1"/>
      <p:bldP spid="9" grpId="0" animBg="1"/>
      <p:bldP spid="9" grpId="1"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6" name="타원 5">
            <a:extLst>
              <a:ext uri="{FF2B5EF4-FFF2-40B4-BE49-F238E27FC236}">
                <a16:creationId xmlns:a16="http://schemas.microsoft.com/office/drawing/2014/main" id="{CD127BDE-E690-7352-6387-E571F1B6AFD2}"/>
              </a:ext>
            </a:extLst>
          </p:cNvPr>
          <p:cNvSpPr/>
          <p:nvPr/>
        </p:nvSpPr>
        <p:spPr>
          <a:xfrm>
            <a:off x="7391052" y="3256213"/>
            <a:ext cx="4141221" cy="4141221"/>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3EF627D0-E835-2A0C-186B-23B47FC7923F}"/>
              </a:ext>
            </a:extLst>
          </p:cNvPr>
          <p:cNvPicPr>
            <a:picLocks noChangeAspect="1"/>
          </p:cNvPicPr>
          <p:nvPr/>
        </p:nvPicPr>
        <p:blipFill rotWithShape="1">
          <a:blip r:embed="rId4">
            <a:extLst>
              <a:ext uri="{28A0092B-C50C-407E-A947-70E740481C1C}">
                <a14:useLocalDpi xmlns:a14="http://schemas.microsoft.com/office/drawing/2010/main" val="0"/>
              </a:ext>
            </a:extLst>
          </a:blip>
          <a:srcRect t="9814" r="1209"/>
          <a:stretch/>
        </p:blipFill>
        <p:spPr>
          <a:xfrm>
            <a:off x="8103286" y="4161435"/>
            <a:ext cx="2714887" cy="2438400"/>
          </a:xfrm>
          <a:prstGeom prst="rect">
            <a:avLst/>
          </a:prstGeom>
        </p:spPr>
      </p:pic>
      <p:sp>
        <p:nvSpPr>
          <p:cNvPr id="7" name="화살표: 아래쪽 6">
            <a:extLst>
              <a:ext uri="{FF2B5EF4-FFF2-40B4-BE49-F238E27FC236}">
                <a16:creationId xmlns:a16="http://schemas.microsoft.com/office/drawing/2014/main" id="{642F8C91-B432-25B9-D2C8-7C967306FCCC}"/>
              </a:ext>
            </a:extLst>
          </p:cNvPr>
          <p:cNvSpPr/>
          <p:nvPr/>
        </p:nvSpPr>
        <p:spPr>
          <a:xfrm>
            <a:off x="8813029" y="2083559"/>
            <a:ext cx="1295400" cy="991698"/>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화살표: 아래쪽 7">
            <a:extLst>
              <a:ext uri="{FF2B5EF4-FFF2-40B4-BE49-F238E27FC236}">
                <a16:creationId xmlns:a16="http://schemas.microsoft.com/office/drawing/2014/main" id="{62E56CBA-BE34-ADD4-71AF-D020CAE1FBFA}"/>
              </a:ext>
            </a:extLst>
          </p:cNvPr>
          <p:cNvSpPr/>
          <p:nvPr/>
        </p:nvSpPr>
        <p:spPr>
          <a:xfrm rot="5400000">
            <a:off x="12072133" y="4787855"/>
            <a:ext cx="1295400" cy="1077935"/>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아래쪽 8">
            <a:extLst>
              <a:ext uri="{FF2B5EF4-FFF2-40B4-BE49-F238E27FC236}">
                <a16:creationId xmlns:a16="http://schemas.microsoft.com/office/drawing/2014/main" id="{B2ACBF5D-3198-5E61-379F-2D60C4A2A79D}"/>
              </a:ext>
            </a:extLst>
          </p:cNvPr>
          <p:cNvSpPr/>
          <p:nvPr/>
        </p:nvSpPr>
        <p:spPr>
          <a:xfrm rot="16200000">
            <a:off x="5606150" y="4787972"/>
            <a:ext cx="1295400" cy="1077701"/>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아래쪽 9">
            <a:extLst>
              <a:ext uri="{FF2B5EF4-FFF2-40B4-BE49-F238E27FC236}">
                <a16:creationId xmlns:a16="http://schemas.microsoft.com/office/drawing/2014/main" id="{2F0D3350-D583-4688-1EAC-FBA035289101}"/>
              </a:ext>
            </a:extLst>
          </p:cNvPr>
          <p:cNvSpPr/>
          <p:nvPr/>
        </p:nvSpPr>
        <p:spPr>
          <a:xfrm rot="10800000">
            <a:off x="8888035" y="7603568"/>
            <a:ext cx="1295400" cy="960397"/>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333D67D8-58E4-8A4B-4B40-ABB630CC2521}"/>
              </a:ext>
            </a:extLst>
          </p:cNvPr>
          <p:cNvSpPr/>
          <p:nvPr/>
        </p:nvSpPr>
        <p:spPr>
          <a:xfrm rot="10800000">
            <a:off x="8955003" y="3435628"/>
            <a:ext cx="1013318" cy="1036307"/>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B151A0B4-3D5E-4A64-9D93-C0A6AD9BF942}"/>
              </a:ext>
            </a:extLst>
          </p:cNvPr>
          <p:cNvSpPr/>
          <p:nvPr/>
        </p:nvSpPr>
        <p:spPr>
          <a:xfrm rot="16200000">
            <a:off x="10318602" y="4719922"/>
            <a:ext cx="1013318" cy="1036307"/>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아래쪽 14">
            <a:extLst>
              <a:ext uri="{FF2B5EF4-FFF2-40B4-BE49-F238E27FC236}">
                <a16:creationId xmlns:a16="http://schemas.microsoft.com/office/drawing/2014/main" id="{2C087E7F-4A9E-4E35-BD65-98F67160DDD7}"/>
              </a:ext>
            </a:extLst>
          </p:cNvPr>
          <p:cNvSpPr/>
          <p:nvPr/>
        </p:nvSpPr>
        <p:spPr>
          <a:xfrm rot="5400000">
            <a:off x="7671633" y="4719922"/>
            <a:ext cx="1013318" cy="1036307"/>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아래쪽 15">
            <a:extLst>
              <a:ext uri="{FF2B5EF4-FFF2-40B4-BE49-F238E27FC236}">
                <a16:creationId xmlns:a16="http://schemas.microsoft.com/office/drawing/2014/main" id="{6DFB1AFE-C1DA-08FA-8BAE-95F7EE95493F}"/>
              </a:ext>
            </a:extLst>
          </p:cNvPr>
          <p:cNvSpPr/>
          <p:nvPr/>
        </p:nvSpPr>
        <p:spPr>
          <a:xfrm>
            <a:off x="9029076" y="6125565"/>
            <a:ext cx="1013318" cy="1036307"/>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Google Shape;53;p3"/>
          <p:cNvSpPr txBox="1"/>
          <p:nvPr/>
        </p:nvSpPr>
        <p:spPr>
          <a:xfrm>
            <a:off x="620617" y="689761"/>
            <a:ext cx="11266465" cy="877103"/>
          </a:xfrm>
          <a:prstGeom prst="rect">
            <a:avLst/>
          </a:prstGeom>
          <a:noFill/>
          <a:ln>
            <a:noFill/>
          </a:ln>
        </p:spPr>
        <p:txBody>
          <a:bodyPr spcFirstLastPara="1" wrap="square" lIns="137138" tIns="68550" rIns="137138" bIns="68550" anchor="t" anchorCtr="0">
            <a:spAutoFit/>
          </a:bodyPr>
          <a:lstStyle/>
          <a:p>
            <a:pPr algn="ctr"/>
            <a:r>
              <a:rPr lang="en-US" altLang="ko-KR"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White Dwarf  Theory (Chandrasekhar)</a:t>
            </a:r>
            <a:endParaRPr sz="4800" dirty="0">
              <a:solidFill>
                <a:srgbClr val="00002F"/>
              </a:solidFill>
              <a:latin typeface="나눔스퀘어OTF ExtraBold" panose="020B0600000101010101" pitchFamily="34" charset="-127"/>
              <a:ea typeface="나눔스퀘어OTF ExtraBold" panose="020B0600000101010101" pitchFamily="34" charset="-127"/>
              <a:cs typeface="Arial"/>
              <a:sym typeface="Aria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4440C4-20EE-3D4F-4712-8D2FEB0B8EBF}"/>
                  </a:ext>
                </a:extLst>
              </p:cNvPr>
              <p:cNvSpPr txBox="1"/>
              <p:nvPr/>
            </p:nvSpPr>
            <p:spPr>
              <a:xfrm>
                <a:off x="9137597" y="1961040"/>
                <a:ext cx="9382531" cy="7355860"/>
              </a:xfrm>
              <a:prstGeom prst="rect">
                <a:avLst/>
              </a:prstGeom>
              <a:noFill/>
            </p:spPr>
            <p:txBody>
              <a:bodyPr wrap="square" rtlCol="0">
                <a:spAutoFit/>
              </a:bodyPr>
              <a:lstStyle/>
              <a:p>
                <a:pPr algn="ctr"/>
                <a:r>
                  <a:rPr lang="en-US" altLang="ko-KR" sz="3600" b="1" dirty="0">
                    <a:effectLst>
                      <a:outerShdw blurRad="38100" dist="38100" dir="2700000" algn="tl">
                        <a:srgbClr val="000000">
                          <a:alpha val="43137"/>
                        </a:srgbClr>
                      </a:outerShdw>
                    </a:effectLst>
                    <a:latin typeface="여기어때 잘난체 OTF" panose="020B0600000101010101" pitchFamily="34" charset="-127"/>
                    <a:ea typeface="여기어때 잘난체 OTF" panose="020B0600000101010101" pitchFamily="34" charset="-127"/>
                  </a:rPr>
                  <a:t>Electron Degenerate Pressure </a:t>
                </a:r>
              </a:p>
              <a:p>
                <a:pPr algn="ctr"/>
                <a:r>
                  <a:rPr lang="en-US" altLang="ko-KR" sz="3600" b="1" dirty="0">
                    <a:latin typeface="나눔스퀘어OTF ExtraBold" panose="020B0600000101010101" pitchFamily="34" charset="-127"/>
                    <a:ea typeface="나눔스퀘어OTF ExtraBold" panose="020B0600000101010101" pitchFamily="34" charset="-127"/>
                  </a:rPr>
                  <a:t> = </a:t>
                </a:r>
              </a:p>
              <a:p>
                <a:pPr algn="ctr"/>
                <a:r>
                  <a:rPr lang="en-US" altLang="ko-KR" sz="3600" b="1" dirty="0">
                    <a:effectLst>
                      <a:outerShdw blurRad="38100" dist="38100" dir="2700000" algn="tl">
                        <a:srgbClr val="000000">
                          <a:alpha val="43137"/>
                        </a:srgbClr>
                      </a:outerShdw>
                    </a:effectLst>
                    <a:latin typeface="여기어때 잘난체 OTF" panose="020B0600000101010101" pitchFamily="34" charset="-127"/>
                    <a:ea typeface="여기어때 잘난체 OTF" panose="020B0600000101010101" pitchFamily="34" charset="-127"/>
                  </a:rPr>
                  <a:t>Self  Gravitational Collapse </a:t>
                </a:r>
              </a:p>
              <a:p>
                <a:endParaRPr lang="en-US" altLang="ko-KR" sz="3600" b="1" dirty="0">
                  <a:latin typeface="나눔스퀘어OTF ExtraBold" panose="020B0600000101010101" pitchFamily="34" charset="-127"/>
                  <a:ea typeface="나눔스퀘어OTF ExtraBold" panose="020B0600000101010101" pitchFamily="34" charset="-127"/>
                </a:endParaRPr>
              </a:p>
              <a:p>
                <a:endParaRPr lang="en-US" altLang="ko-KR" sz="4000" b="1" dirty="0">
                  <a:latin typeface="나눔스퀘어OTF ExtraBold" panose="020B0600000101010101" pitchFamily="34" charset="-127"/>
                  <a:ea typeface="나눔스퀘어OTF ExtraBold" panose="020B0600000101010101" pitchFamily="34" charset="-127"/>
                </a:endParaRPr>
              </a:p>
              <a:p>
                <a:endParaRPr lang="en-US" altLang="ko-KR" sz="4000" b="1" dirty="0">
                  <a:latin typeface="나눔스퀘어OTF ExtraBold" panose="020B0600000101010101" pitchFamily="34" charset="-127"/>
                  <a:ea typeface="나눔스퀘어OTF ExtraBold" panose="020B0600000101010101" pitchFamily="34" charset="-127"/>
                </a:endParaRPr>
              </a:p>
              <a:p>
                <a:endParaRPr lang="en-US" altLang="ko-KR" sz="4000" b="1" dirty="0">
                  <a:latin typeface="나눔스퀘어OTF ExtraBold" panose="020B0600000101010101" pitchFamily="34" charset="-127"/>
                  <a:ea typeface="나눔스퀘어OTF ExtraBold" panose="020B0600000101010101" pitchFamily="34" charset="-127"/>
                </a:endParaRPr>
              </a:p>
              <a:p>
                <a:endParaRPr lang="en-US" altLang="ko-KR" sz="4000" b="1" dirty="0">
                  <a:latin typeface="나눔스퀘어OTF ExtraBold" panose="020B0600000101010101" pitchFamily="34" charset="-127"/>
                  <a:ea typeface="나눔스퀘어OTF ExtraBold" panose="020B0600000101010101" pitchFamily="34" charset="-127"/>
                </a:endParaRPr>
              </a:p>
              <a:p>
                <a:endParaRPr lang="en-US" altLang="ko-KR" sz="2800" b="1" dirty="0">
                  <a:latin typeface="나눔스퀘어OTF ExtraBold" panose="020B0600000101010101" pitchFamily="34" charset="-127"/>
                  <a:ea typeface="나눔스퀘어OTF ExtraBold" panose="020B0600000101010101" pitchFamily="34" charset="-127"/>
                </a:endParaRPr>
              </a:p>
              <a:p>
                <a:r>
                  <a:rPr lang="en-US" altLang="ko-KR" sz="2800" b="1" dirty="0">
                    <a:latin typeface="나눔스퀘어OTF ExtraBold" panose="020B0600000101010101" pitchFamily="34" charset="-127"/>
                    <a:ea typeface="나눔스퀘어OTF ExtraBold" panose="020B0600000101010101" pitchFamily="34" charset="-127"/>
                  </a:rPr>
                  <a:t>	</a:t>
                </a:r>
                <a14:m>
                  <m:oMath xmlns:m="http://schemas.openxmlformats.org/officeDocument/2006/math">
                    <m:sSub>
                      <m:sSubPr>
                        <m:ctrlPr>
                          <a:rPr lang="en-US" altLang="ko-KR" sz="2800" b="1" i="1">
                            <a:latin typeface="Cambria Math" panose="02040503050406030204" pitchFamily="18" charset="0"/>
                            <a:ea typeface="나눔스퀘어OTF ExtraBold" panose="020B0600000101010101" pitchFamily="34" charset="-127"/>
                          </a:rPr>
                        </m:ctrlPr>
                      </m:sSubPr>
                      <m:e>
                        <m:r>
                          <a:rPr lang="en-US" altLang="ko-KR" sz="2800" b="1" i="1">
                            <a:latin typeface="Cambria Math" panose="02040503050406030204" pitchFamily="18" charset="0"/>
                            <a:ea typeface="나눔스퀘어OTF ExtraBold" panose="020B0600000101010101" pitchFamily="34" charset="-127"/>
                          </a:rPr>
                          <m:t>𝝆</m:t>
                        </m:r>
                      </m:e>
                      <m:sub>
                        <m:r>
                          <a:rPr lang="en-US" altLang="ko-KR" sz="2800" b="1" i="1">
                            <a:latin typeface="Cambria Math" panose="02040503050406030204" pitchFamily="18" charset="0"/>
                            <a:ea typeface="나눔스퀘어OTF ExtraBold" panose="020B0600000101010101" pitchFamily="34" charset="-127"/>
                          </a:rPr>
                          <m:t>𝒆</m:t>
                        </m:r>
                      </m:sub>
                    </m:sSub>
                    <m:r>
                      <a:rPr lang="en-US" altLang="ko-KR" sz="2800" b="1" i="1">
                        <a:latin typeface="Cambria Math" panose="02040503050406030204" pitchFamily="18" charset="0"/>
                        <a:ea typeface="나눔스퀘어OTF ExtraBold" panose="020B0600000101010101" pitchFamily="34" charset="-127"/>
                      </a:rPr>
                      <m:t> </m:t>
                    </m:r>
                  </m:oMath>
                </a14:m>
                <a:r>
                  <a:rPr lang="en-US" altLang="ko-KR" sz="2800" b="1" dirty="0">
                    <a:latin typeface="나눔스퀘어OTF ExtraBold" panose="020B0600000101010101" pitchFamily="34" charset="-127"/>
                    <a:ea typeface="나눔스퀘어OTF ExtraBold" panose="020B0600000101010101" pitchFamily="34" charset="-127"/>
                  </a:rPr>
                  <a:t>:free electron density ,</a:t>
                </a:r>
                <a:r>
                  <a:rPr lang="en-US" altLang="ko-KR" sz="2800" b="1" dirty="0">
                    <a:ea typeface="나눔스퀘어OTF ExtraBold" panose="020B0600000101010101" pitchFamily="34" charset="-127"/>
                  </a:rPr>
                  <a:t> </a:t>
                </a:r>
                <a14:m>
                  <m:oMath xmlns:m="http://schemas.openxmlformats.org/officeDocument/2006/math">
                    <m:sSub>
                      <m:sSubPr>
                        <m:ctrlPr>
                          <a:rPr lang="en-US" altLang="ko-KR" sz="2800" b="1" i="1">
                            <a:latin typeface="Cambria Math" panose="02040503050406030204" pitchFamily="18" charset="0"/>
                            <a:ea typeface="나눔스퀘어OTF ExtraBold" panose="020B0600000101010101" pitchFamily="34" charset="-127"/>
                          </a:rPr>
                        </m:ctrlPr>
                      </m:sSubPr>
                      <m:e>
                        <m:r>
                          <a:rPr lang="en-US" altLang="ko-KR" sz="2800" b="1" i="1" smtClean="0">
                            <a:latin typeface="Cambria Math" panose="02040503050406030204" pitchFamily="18" charset="0"/>
                            <a:ea typeface="나눔스퀘어OTF ExtraBold" panose="020B0600000101010101" pitchFamily="34" charset="-127"/>
                          </a:rPr>
                          <m:t>𝒎</m:t>
                        </m:r>
                      </m:e>
                      <m:sub>
                        <m:r>
                          <a:rPr lang="en-US" altLang="ko-KR" sz="2800" b="1" i="1">
                            <a:latin typeface="Cambria Math" panose="02040503050406030204" pitchFamily="18" charset="0"/>
                            <a:ea typeface="나눔스퀘어OTF ExtraBold" panose="020B0600000101010101" pitchFamily="34" charset="-127"/>
                          </a:rPr>
                          <m:t>𝒆</m:t>
                        </m:r>
                      </m:sub>
                    </m:sSub>
                    <m:r>
                      <a:rPr lang="en-US" altLang="ko-KR" sz="2800" b="1" i="1">
                        <a:latin typeface="Cambria Math" panose="02040503050406030204" pitchFamily="18" charset="0"/>
                        <a:ea typeface="나눔스퀘어OTF ExtraBold" panose="020B0600000101010101" pitchFamily="34" charset="-127"/>
                      </a:rPr>
                      <m:t> </m:t>
                    </m:r>
                    <m:r>
                      <a:rPr lang="en-US" altLang="ko-KR" sz="2800" b="1" i="1" smtClean="0">
                        <a:latin typeface="Cambria Math" panose="02040503050406030204" pitchFamily="18" charset="0"/>
                        <a:ea typeface="나눔스퀘어OTF ExtraBold" panose="020B0600000101010101" pitchFamily="34" charset="-127"/>
                      </a:rPr>
                      <m:t>:</m:t>
                    </m:r>
                  </m:oMath>
                </a14:m>
                <a:r>
                  <a:rPr lang="en-US" altLang="ko-KR" sz="2800" b="1" dirty="0">
                    <a:latin typeface="나눔스퀘어OTF ExtraBold" panose="020B0600000101010101" pitchFamily="34" charset="-127"/>
                    <a:ea typeface="나눔스퀘어OTF ExtraBold" panose="020B0600000101010101" pitchFamily="34" charset="-127"/>
                  </a:rPr>
                  <a:t> electron mass</a:t>
                </a:r>
              </a:p>
              <a:p>
                <a:pPr algn="ctr"/>
                <a:endParaRPr lang="en-US" altLang="ko-KR" sz="2800" b="1" dirty="0">
                  <a:latin typeface="나눔스퀘어OTF ExtraBold" panose="020B0600000101010101" pitchFamily="34" charset="-127"/>
                  <a:ea typeface="나눔스퀘어OTF ExtraBold" panose="020B0600000101010101" pitchFamily="34" charset="-127"/>
                </a:endParaRPr>
              </a:p>
              <a:p>
                <a:pPr algn="ctr"/>
                <a:endParaRPr lang="en-US" altLang="ko-KR" sz="2800" b="1" dirty="0">
                  <a:latin typeface="나눔스퀘어OTF ExtraBold" panose="020B0600000101010101" pitchFamily="34" charset="-127"/>
                  <a:ea typeface="나눔스퀘어OTF ExtraBold" panose="020B0600000101010101" pitchFamily="34" charset="-127"/>
                </a:endParaRPr>
              </a:p>
              <a:p>
                <a:pPr algn="ctr"/>
                <a:r>
                  <a:rPr lang="en-US" altLang="ko-KR" sz="2800" b="1" dirty="0">
                    <a:latin typeface="나눔스퀘어OTF ExtraBold" panose="020B0600000101010101" pitchFamily="34" charset="-127"/>
                    <a:ea typeface="나눔스퀘어OTF ExtraBold" panose="020B0600000101010101" pitchFamily="34" charset="-127"/>
                  </a:rPr>
                  <a:t>Because of the </a:t>
                </a:r>
                <a:r>
                  <a:rPr lang="en-US" altLang="ko-KR" sz="2800" b="1" dirty="0">
                    <a:effectLst>
                      <a:outerShdw blurRad="38100" dist="38100" dir="2700000" algn="tl">
                        <a:srgbClr val="000000">
                          <a:alpha val="43137"/>
                        </a:srgbClr>
                      </a:outerShdw>
                    </a:effectLst>
                    <a:latin typeface="여기어때 잘난체 OTF" panose="020B0600000101010101" pitchFamily="34" charset="-127"/>
                    <a:ea typeface="여기어때 잘난체 OTF" panose="020B0600000101010101" pitchFamily="34" charset="-127"/>
                  </a:rPr>
                  <a:t>Pauli Exclusion principle</a:t>
                </a:r>
              </a:p>
              <a:p>
                <a:pPr algn="ctr"/>
                <a:r>
                  <a:rPr lang="en-US" altLang="ko-KR" sz="2800" b="1" dirty="0">
                    <a:latin typeface="나눔스퀘어OTF ExtraBold" panose="020B0600000101010101" pitchFamily="34" charset="-127"/>
                    <a:ea typeface="나눔스퀘어OTF ExtraBold" panose="020B0600000101010101" pitchFamily="34" charset="-127"/>
                  </a:rPr>
                  <a:t> </a:t>
                </a:r>
              </a:p>
            </p:txBody>
          </p:sp>
        </mc:Choice>
        <mc:Fallback xmlns="">
          <p:sp>
            <p:nvSpPr>
              <p:cNvPr id="17" name="TextBox 16">
                <a:extLst>
                  <a:ext uri="{FF2B5EF4-FFF2-40B4-BE49-F238E27FC236}">
                    <a16:creationId xmlns:a16="http://schemas.microsoft.com/office/drawing/2014/main" id="{A14440C4-20EE-3D4F-4712-8D2FEB0B8EBF}"/>
                  </a:ext>
                </a:extLst>
              </p:cNvPr>
              <p:cNvSpPr txBox="1">
                <a:spLocks noRot="1" noChangeAspect="1" noMove="1" noResize="1" noEditPoints="1" noAdjustHandles="1" noChangeArrowheads="1" noChangeShapeType="1" noTextEdit="1"/>
              </p:cNvSpPr>
              <p:nvPr/>
            </p:nvSpPr>
            <p:spPr>
              <a:xfrm>
                <a:off x="9137597" y="1961040"/>
                <a:ext cx="9382531" cy="7355860"/>
              </a:xfrm>
              <a:prstGeom prst="rect">
                <a:avLst/>
              </a:prstGeom>
              <a:blipFill>
                <a:blip r:embed="rId5"/>
                <a:stretch>
                  <a:fillRect t="-1410"/>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634A1841-C20B-5763-13BC-CBB0CE624B56}"/>
              </a:ext>
            </a:extLst>
          </p:cNvPr>
          <p:cNvSpPr txBox="1"/>
          <p:nvPr/>
        </p:nvSpPr>
        <p:spPr>
          <a:xfrm>
            <a:off x="354890" y="5638970"/>
            <a:ext cx="7819043" cy="2554545"/>
          </a:xfrm>
          <a:prstGeom prst="rect">
            <a:avLst/>
          </a:prstGeom>
          <a:noFill/>
        </p:spPr>
        <p:txBody>
          <a:bodyPr wrap="square" rtlCol="0">
            <a:spAutoFit/>
          </a:bodyPr>
          <a:lstStyle/>
          <a:p>
            <a:pPr marL="514350" indent="-514350">
              <a:buAutoNum type="arabicPeriod" startAt="2"/>
            </a:pPr>
            <a:r>
              <a:rPr lang="en-US" altLang="ko-KR" sz="3200" dirty="0">
                <a:latin typeface="나눔스퀘어OTF ExtraBold" panose="020B0600000101010101" pitchFamily="34" charset="-127"/>
                <a:ea typeface="나눔스퀘어OTF ExtraBold" panose="020B0600000101010101" pitchFamily="34" charset="-127"/>
              </a:rPr>
              <a:t>Because of White dwarf </a:t>
            </a:r>
          </a:p>
          <a:p>
            <a:r>
              <a:rPr lang="en-US" altLang="ko-KR" sz="3200" dirty="0">
                <a:latin typeface="나눔스퀘어OTF ExtraBold" panose="020B0600000101010101" pitchFamily="34" charset="-127"/>
                <a:ea typeface="나눔스퀘어OTF ExtraBold" panose="020B0600000101010101" pitchFamily="34" charset="-127"/>
              </a:rPr>
              <a:t>      self gravity,</a:t>
            </a:r>
          </a:p>
          <a:p>
            <a:endParaRPr lang="en-US" altLang="ko-KR" sz="3200" dirty="0">
              <a:latin typeface="나눔스퀘어OTF ExtraBold" panose="020B0600000101010101" pitchFamily="34" charset="-127"/>
              <a:ea typeface="나눔스퀘어OTF ExtraBold" panose="020B0600000101010101" pitchFamily="34" charset="-127"/>
            </a:endParaRPr>
          </a:p>
          <a:p>
            <a:r>
              <a:rPr lang="en-US" altLang="ko-KR" sz="3200" dirty="0">
                <a:latin typeface="나눔스퀘어OTF ExtraBold" panose="020B0600000101010101" pitchFamily="34" charset="-127"/>
                <a:ea typeface="나눔스퀘어OTF ExtraBold" panose="020B0600000101010101" pitchFamily="34" charset="-127"/>
              </a:rPr>
              <a:t>We could think that White dwarf </a:t>
            </a:r>
          </a:p>
          <a:p>
            <a:r>
              <a:rPr lang="en-US" altLang="ko-KR" sz="3200" dirty="0">
                <a:latin typeface="나눔스퀘어OTF ExtraBold" panose="020B0600000101010101" pitchFamily="34" charset="-127"/>
                <a:ea typeface="나눔스퀘어OTF ExtraBold" panose="020B0600000101010101" pitchFamily="34" charset="-127"/>
              </a:rPr>
              <a:t>is going to collapse.</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21" name="TextBox 20">
            <a:extLst>
              <a:ext uri="{FF2B5EF4-FFF2-40B4-BE49-F238E27FC236}">
                <a16:creationId xmlns:a16="http://schemas.microsoft.com/office/drawing/2014/main" id="{125CC590-EDC2-CFB5-5D59-5ACE7B683278}"/>
              </a:ext>
            </a:extLst>
          </p:cNvPr>
          <p:cNvSpPr txBox="1"/>
          <p:nvPr/>
        </p:nvSpPr>
        <p:spPr>
          <a:xfrm>
            <a:off x="656724" y="3072822"/>
            <a:ext cx="6518434" cy="1077218"/>
          </a:xfrm>
          <a:prstGeom prst="rect">
            <a:avLst/>
          </a:prstGeom>
          <a:noFill/>
        </p:spPr>
        <p:txBody>
          <a:bodyPr wrap="square" rtlCol="0">
            <a:spAutoFit/>
          </a:bodyPr>
          <a:lstStyle/>
          <a:p>
            <a:r>
              <a:rPr lang="en-US" altLang="ko-KR" sz="3200" dirty="0">
                <a:latin typeface="나눔스퀘어OTF ExtraBold" panose="020B0600000101010101" pitchFamily="34" charset="-127"/>
                <a:ea typeface="나눔스퀘어OTF ExtraBold" panose="020B0600000101010101" pitchFamily="34" charset="-127"/>
              </a:rPr>
              <a:t>1. White dwarfs can not make nuclear fusion energy.</a:t>
            </a:r>
            <a:endParaRPr lang="ko-KR" altLang="en-US" sz="3200" dirty="0">
              <a:latin typeface="나눔스퀘어OTF ExtraBold" panose="020B0600000101010101" pitchFamily="34" charset="-127"/>
              <a:ea typeface="나눔스퀘어OTF ExtraBold" panose="020B0600000101010101" pitchFamily="34" charset="-127"/>
            </a:endParaRPr>
          </a:p>
        </p:txBody>
      </p:sp>
      <p:sp>
        <p:nvSpPr>
          <p:cNvPr id="22" name="TextBox 21">
            <a:extLst>
              <a:ext uri="{FF2B5EF4-FFF2-40B4-BE49-F238E27FC236}">
                <a16:creationId xmlns:a16="http://schemas.microsoft.com/office/drawing/2014/main" id="{3B1B257A-EB03-A8E2-0F3D-D5FA217449AB}"/>
              </a:ext>
            </a:extLst>
          </p:cNvPr>
          <p:cNvSpPr txBox="1"/>
          <p:nvPr/>
        </p:nvSpPr>
        <p:spPr>
          <a:xfrm>
            <a:off x="12990865" y="2864282"/>
            <a:ext cx="3566824" cy="2062103"/>
          </a:xfrm>
          <a:prstGeom prst="rect">
            <a:avLst/>
          </a:prstGeom>
          <a:noFill/>
        </p:spPr>
        <p:txBody>
          <a:bodyPr wrap="square" rtlCol="0">
            <a:spAutoFit/>
          </a:bodyPr>
          <a:lstStyle/>
          <a:p>
            <a:r>
              <a:rPr lang="en-US" altLang="ko-KR" sz="3200" dirty="0">
                <a:latin typeface="나눔스퀘어OTF ExtraBold" panose="020B0600000101010101" pitchFamily="34" charset="-127"/>
                <a:ea typeface="나눔스퀘어OTF ExtraBold" panose="020B0600000101010101" pitchFamily="34" charset="-127"/>
              </a:rPr>
              <a:t>3. But, certain pressure prevent white dwarf collapse.</a:t>
            </a:r>
            <a:endParaRPr lang="ko-KR" altLang="en-US" sz="3200" dirty="0">
              <a:latin typeface="나눔스퀘어OTF ExtraBold" panose="020B0600000101010101" pitchFamily="34" charset="-127"/>
              <a:ea typeface="나눔스퀘어OTF ExtraBold" panose="020B0600000101010101" pitchFamily="34"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184526-3EC5-8E00-01FA-F94B1ADF9A34}"/>
                  </a:ext>
                </a:extLst>
              </p:cNvPr>
              <p:cNvSpPr txBox="1"/>
              <p:nvPr/>
            </p:nvSpPr>
            <p:spPr>
              <a:xfrm>
                <a:off x="10740165" y="4760837"/>
                <a:ext cx="7403967" cy="14607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3600" b="1" i="1" smtClean="0">
                              <a:latin typeface="Cambria Math" panose="02040503050406030204" pitchFamily="18" charset="0"/>
                              <a:ea typeface="나눔스퀘어OTF ExtraBold" panose="020B0600000101010101" pitchFamily="34" charset="-127"/>
                            </a:rPr>
                          </m:ctrlPr>
                        </m:sSubPr>
                        <m:e>
                          <m:r>
                            <a:rPr lang="en-US" altLang="ko-KR" sz="3600" b="1" i="1" smtClean="0">
                              <a:latin typeface="Cambria Math" panose="02040503050406030204" pitchFamily="18" charset="0"/>
                              <a:ea typeface="나눔스퀘어OTF ExtraBold" panose="020B0600000101010101" pitchFamily="34" charset="-127"/>
                            </a:rPr>
                            <m:t>𝑷</m:t>
                          </m:r>
                        </m:e>
                        <m:sub>
                          <m:r>
                            <a:rPr lang="en-US" altLang="ko-KR" sz="3600" b="1" i="1" smtClean="0">
                              <a:latin typeface="Cambria Math" panose="02040503050406030204" pitchFamily="18" charset="0"/>
                              <a:ea typeface="나눔스퀘어OTF ExtraBold" panose="020B0600000101010101" pitchFamily="34" charset="-127"/>
                            </a:rPr>
                            <m:t>𝒆</m:t>
                          </m:r>
                        </m:sub>
                      </m:sSub>
                      <m:r>
                        <a:rPr lang="en-US" altLang="ko-KR" sz="3600" b="1" i="1" smtClean="0">
                          <a:latin typeface="Cambria Math" panose="02040503050406030204" pitchFamily="18" charset="0"/>
                          <a:ea typeface="나눔스퀘어OTF ExtraBold" panose="020B0600000101010101" pitchFamily="34" charset="-127"/>
                        </a:rPr>
                        <m:t>=</m:t>
                      </m:r>
                      <m:f>
                        <m:fPr>
                          <m:ctrlPr>
                            <a:rPr lang="en-US" altLang="ko-KR" sz="3600" b="1" i="1" smtClean="0">
                              <a:latin typeface="Cambria Math" panose="02040503050406030204" pitchFamily="18" charset="0"/>
                              <a:ea typeface="나눔스퀘어OTF ExtraBold" panose="020B0600000101010101" pitchFamily="34" charset="-127"/>
                            </a:rPr>
                          </m:ctrlPr>
                        </m:fPr>
                        <m:num>
                          <m:sSup>
                            <m:sSupPr>
                              <m:ctrlPr>
                                <a:rPr lang="en-US" altLang="ko-KR" sz="3600" b="1" i="1" smtClean="0">
                                  <a:latin typeface="Cambria Math" panose="02040503050406030204" pitchFamily="18" charset="0"/>
                                  <a:ea typeface="나눔스퀘어OTF ExtraBold" panose="020B0600000101010101" pitchFamily="34" charset="-127"/>
                                </a:rPr>
                              </m:ctrlPr>
                            </m:sSupPr>
                            <m:e>
                              <m:d>
                                <m:dPr>
                                  <m:ctrlPr>
                                    <a:rPr lang="en-US" altLang="ko-KR" sz="3600" b="1" i="1" smtClean="0">
                                      <a:latin typeface="Cambria Math" panose="02040503050406030204" pitchFamily="18" charset="0"/>
                                      <a:ea typeface="나눔스퀘어OTF ExtraBold" panose="020B0600000101010101" pitchFamily="34" charset="-127"/>
                                    </a:rPr>
                                  </m:ctrlPr>
                                </m:dPr>
                                <m:e>
                                  <m:r>
                                    <a:rPr lang="en-US" altLang="ko-KR" sz="3600" b="1" i="1" smtClean="0">
                                      <a:latin typeface="Cambria Math" panose="02040503050406030204" pitchFamily="18" charset="0"/>
                                      <a:ea typeface="나눔스퀘어OTF ExtraBold" panose="020B0600000101010101" pitchFamily="34" charset="-127"/>
                                    </a:rPr>
                                    <m:t>𝟑</m:t>
                                  </m:r>
                                  <m:sSup>
                                    <m:sSupPr>
                                      <m:ctrlPr>
                                        <a:rPr lang="en-US" altLang="ko-KR" sz="3600" b="1" i="1" smtClean="0">
                                          <a:latin typeface="Cambria Math" panose="02040503050406030204" pitchFamily="18" charset="0"/>
                                          <a:ea typeface="나눔스퀘어OTF ExtraBold" panose="020B0600000101010101" pitchFamily="34" charset="-127"/>
                                        </a:rPr>
                                      </m:ctrlPr>
                                    </m:sSupPr>
                                    <m:e>
                                      <m:r>
                                        <a:rPr lang="en-US" altLang="ko-KR" sz="3600" b="1" i="1" smtClean="0">
                                          <a:latin typeface="Cambria Math" panose="02040503050406030204" pitchFamily="18" charset="0"/>
                                          <a:ea typeface="나눔스퀘어OTF ExtraBold" panose="020B0600000101010101" pitchFamily="34" charset="-127"/>
                                        </a:rPr>
                                        <m:t>𝝅</m:t>
                                      </m:r>
                                    </m:e>
                                    <m:sup>
                                      <m:r>
                                        <a:rPr lang="en-US" altLang="ko-KR" sz="3600" b="1" i="1" smtClean="0">
                                          <a:latin typeface="Cambria Math" panose="02040503050406030204" pitchFamily="18" charset="0"/>
                                          <a:ea typeface="나눔스퀘어OTF ExtraBold" panose="020B0600000101010101" pitchFamily="34" charset="-127"/>
                                        </a:rPr>
                                        <m:t>𝟐</m:t>
                                      </m:r>
                                    </m:sup>
                                  </m:sSup>
                                </m:e>
                              </m:d>
                            </m:e>
                            <m:sup>
                              <m:r>
                                <a:rPr lang="en-US" altLang="ko-KR" sz="3600" b="1" i="1" smtClean="0">
                                  <a:latin typeface="Cambria Math" panose="02040503050406030204" pitchFamily="18" charset="0"/>
                                  <a:ea typeface="나눔스퀘어OTF ExtraBold" panose="020B0600000101010101" pitchFamily="34" charset="-127"/>
                                </a:rPr>
                                <m:t>𝟐</m:t>
                              </m:r>
                              <m:r>
                                <a:rPr lang="en-US" altLang="ko-KR" sz="3600" b="1" i="1" smtClean="0">
                                  <a:latin typeface="Cambria Math" panose="02040503050406030204" pitchFamily="18" charset="0"/>
                                  <a:ea typeface="나눔스퀘어OTF ExtraBold" panose="020B0600000101010101" pitchFamily="34" charset="-127"/>
                                </a:rPr>
                                <m:t>/</m:t>
                              </m:r>
                              <m:r>
                                <a:rPr lang="en-US" altLang="ko-KR" sz="3600" b="1" i="1" smtClean="0">
                                  <a:latin typeface="Cambria Math" panose="02040503050406030204" pitchFamily="18" charset="0"/>
                                  <a:ea typeface="나눔스퀘어OTF ExtraBold" panose="020B0600000101010101" pitchFamily="34" charset="-127"/>
                                </a:rPr>
                                <m:t>𝟑</m:t>
                              </m:r>
                            </m:sup>
                          </m:sSup>
                          <m:sSup>
                            <m:sSupPr>
                              <m:ctrlPr>
                                <a:rPr lang="en-US" altLang="ko-KR" sz="3600" b="1" i="1" smtClean="0">
                                  <a:latin typeface="Cambria Math" panose="02040503050406030204" pitchFamily="18" charset="0"/>
                                  <a:ea typeface="나눔스퀘어OTF ExtraBold" panose="020B0600000101010101" pitchFamily="34" charset="-127"/>
                                </a:rPr>
                              </m:ctrlPr>
                            </m:sSupPr>
                            <m:e>
                              <m:r>
                                <a:rPr lang="en-US" altLang="ko-KR" sz="3600" b="1" i="1" smtClean="0">
                                  <a:latin typeface="Cambria Math" panose="02040503050406030204" pitchFamily="18" charset="0"/>
                                  <a:ea typeface="나눔스퀘어OTF ExtraBold" panose="020B0600000101010101" pitchFamily="34" charset="-127"/>
                                </a:rPr>
                                <m:t>ℏ</m:t>
                              </m:r>
                            </m:e>
                            <m:sup>
                              <m:r>
                                <a:rPr lang="en-US" altLang="ko-KR" sz="3600" b="1" i="1" smtClean="0">
                                  <a:latin typeface="Cambria Math" panose="02040503050406030204" pitchFamily="18" charset="0"/>
                                  <a:ea typeface="나눔스퀘어OTF ExtraBold" panose="020B0600000101010101" pitchFamily="34" charset="-127"/>
                                </a:rPr>
                                <m:t>𝟐</m:t>
                              </m:r>
                            </m:sup>
                          </m:sSup>
                          <m:r>
                            <m:rPr>
                              <m:lit/>
                            </m:rPr>
                            <a:rPr lang="en-US" altLang="ko-KR" sz="3600" b="1" i="1" smtClean="0">
                              <a:latin typeface="Cambria Math" panose="02040503050406030204" pitchFamily="18" charset="0"/>
                              <a:ea typeface="나눔스퀘어OTF ExtraBold" panose="020B0600000101010101" pitchFamily="34" charset="-127"/>
                            </a:rPr>
                            <m:t>  </m:t>
                          </m:r>
                        </m:num>
                        <m:den>
                          <m:r>
                            <a:rPr lang="en-US" altLang="ko-KR" sz="3600" b="1" i="1" smtClean="0">
                              <a:latin typeface="Cambria Math" panose="02040503050406030204" pitchFamily="18" charset="0"/>
                              <a:ea typeface="나눔스퀘어OTF ExtraBold" panose="020B0600000101010101" pitchFamily="34" charset="-127"/>
                            </a:rPr>
                            <m:t>𝟓</m:t>
                          </m:r>
                          <m:sSub>
                            <m:sSubPr>
                              <m:ctrlPr>
                                <a:rPr lang="en-US" altLang="ko-KR" sz="3600" b="1" i="1" smtClean="0">
                                  <a:latin typeface="Cambria Math" panose="02040503050406030204" pitchFamily="18" charset="0"/>
                                  <a:ea typeface="나눔스퀘어OTF ExtraBold" panose="020B0600000101010101" pitchFamily="34" charset="-127"/>
                                </a:rPr>
                              </m:ctrlPr>
                            </m:sSubPr>
                            <m:e>
                              <m:r>
                                <a:rPr lang="en-US" altLang="ko-KR" sz="3600" b="1" i="1" smtClean="0">
                                  <a:latin typeface="Cambria Math" panose="02040503050406030204" pitchFamily="18" charset="0"/>
                                  <a:ea typeface="나눔스퀘어OTF ExtraBold" panose="020B0600000101010101" pitchFamily="34" charset="-127"/>
                                </a:rPr>
                                <m:t>𝒎</m:t>
                              </m:r>
                            </m:e>
                            <m:sub>
                              <m:r>
                                <a:rPr lang="en-US" altLang="ko-KR" sz="3600" b="1" i="1" smtClean="0">
                                  <a:latin typeface="Cambria Math" panose="02040503050406030204" pitchFamily="18" charset="0"/>
                                  <a:ea typeface="나눔스퀘어OTF ExtraBold" panose="020B0600000101010101" pitchFamily="34" charset="-127"/>
                                </a:rPr>
                                <m:t>𝒆</m:t>
                              </m:r>
                            </m:sub>
                          </m:sSub>
                        </m:den>
                      </m:f>
                      <m:r>
                        <a:rPr lang="en-US" altLang="ko-KR" sz="3600" b="1" i="1" smtClean="0">
                          <a:latin typeface="Cambria Math" panose="02040503050406030204" pitchFamily="18" charset="0"/>
                          <a:ea typeface="나눔스퀘어OTF ExtraBold" panose="020B0600000101010101" pitchFamily="34" charset="-127"/>
                        </a:rPr>
                        <m:t> </m:t>
                      </m:r>
                      <m:sSubSup>
                        <m:sSubSupPr>
                          <m:ctrlPr>
                            <a:rPr lang="en-US" altLang="ko-KR" sz="3600" b="1" i="1" smtClean="0">
                              <a:latin typeface="Cambria Math" panose="02040503050406030204" pitchFamily="18" charset="0"/>
                              <a:ea typeface="나눔스퀘어OTF ExtraBold" panose="020B0600000101010101" pitchFamily="34" charset="-127"/>
                            </a:rPr>
                          </m:ctrlPr>
                        </m:sSubSupPr>
                        <m:e>
                          <m:r>
                            <a:rPr lang="en-US" altLang="ko-KR" sz="3600" b="1" i="1" smtClean="0">
                              <a:latin typeface="Cambria Math" panose="02040503050406030204" pitchFamily="18" charset="0"/>
                              <a:ea typeface="나눔스퀘어OTF ExtraBold" panose="020B0600000101010101" pitchFamily="34" charset="-127"/>
                            </a:rPr>
                            <m:t>𝝆</m:t>
                          </m:r>
                        </m:e>
                        <m:sub>
                          <m:r>
                            <a:rPr lang="en-US" altLang="ko-KR" sz="3600" b="1" i="1" smtClean="0">
                              <a:latin typeface="Cambria Math" panose="02040503050406030204" pitchFamily="18" charset="0"/>
                              <a:ea typeface="나눔스퀘어OTF ExtraBold" panose="020B0600000101010101" pitchFamily="34" charset="-127"/>
                            </a:rPr>
                            <m:t>𝒆</m:t>
                          </m:r>
                        </m:sub>
                        <m:sup>
                          <m:r>
                            <a:rPr lang="en-US" altLang="ko-KR" sz="3600" b="1" i="1" smtClean="0">
                              <a:latin typeface="Cambria Math" panose="02040503050406030204" pitchFamily="18" charset="0"/>
                              <a:ea typeface="나눔스퀘어OTF ExtraBold" panose="020B0600000101010101" pitchFamily="34" charset="-127"/>
                            </a:rPr>
                            <m:t>𝟓</m:t>
                          </m:r>
                          <m:r>
                            <a:rPr lang="en-US" altLang="ko-KR" sz="3600" b="1" i="1" smtClean="0">
                              <a:latin typeface="Cambria Math" panose="02040503050406030204" pitchFamily="18" charset="0"/>
                              <a:ea typeface="나눔스퀘어OTF ExtraBold" panose="020B0600000101010101" pitchFamily="34" charset="-127"/>
                            </a:rPr>
                            <m:t>/</m:t>
                          </m:r>
                          <m:r>
                            <a:rPr lang="en-US" altLang="ko-KR" sz="3600" b="1" i="1" smtClean="0">
                              <a:latin typeface="Cambria Math" panose="02040503050406030204" pitchFamily="18" charset="0"/>
                              <a:ea typeface="나눔스퀘어OTF ExtraBold" panose="020B0600000101010101" pitchFamily="34" charset="-127"/>
                            </a:rPr>
                            <m:t>𝟑</m:t>
                          </m:r>
                        </m:sup>
                      </m:sSubSup>
                      <m:r>
                        <a:rPr lang="en-US" altLang="ko-KR" sz="3600" b="1" i="1" smtClean="0">
                          <a:latin typeface="Cambria Math" panose="02040503050406030204" pitchFamily="18" charset="0"/>
                          <a:ea typeface="나눔스퀘어OTF ExtraBold" panose="020B0600000101010101" pitchFamily="34" charset="-127"/>
                        </a:rPr>
                        <m:t>=</m:t>
                      </m:r>
                      <m:sSub>
                        <m:sSubPr>
                          <m:ctrlPr>
                            <a:rPr lang="en-US" altLang="ko-KR" sz="3600" b="1" i="1" smtClean="0">
                              <a:latin typeface="Cambria Math" panose="02040503050406030204" pitchFamily="18" charset="0"/>
                              <a:ea typeface="나눔스퀘어OTF ExtraBold" panose="020B0600000101010101" pitchFamily="34" charset="-127"/>
                            </a:rPr>
                          </m:ctrlPr>
                        </m:sSubPr>
                        <m:e>
                          <m:r>
                            <a:rPr lang="en-US" altLang="ko-KR" sz="3600" b="1" i="1" smtClean="0">
                              <a:latin typeface="Cambria Math" panose="02040503050406030204" pitchFamily="18" charset="0"/>
                              <a:ea typeface="나눔스퀘어OTF ExtraBold" panose="020B0600000101010101" pitchFamily="34" charset="-127"/>
                            </a:rPr>
                            <m:t>𝑷</m:t>
                          </m:r>
                        </m:e>
                        <m:sub>
                          <m:r>
                            <a:rPr lang="en-US" altLang="ko-KR" sz="3600" b="1" i="1" smtClean="0">
                              <a:latin typeface="Cambria Math" panose="02040503050406030204" pitchFamily="18" charset="0"/>
                              <a:ea typeface="나눔스퀘어OTF ExtraBold" panose="020B0600000101010101" pitchFamily="34" charset="-127"/>
                            </a:rPr>
                            <m:t>𝒈</m:t>
                          </m:r>
                        </m:sub>
                      </m:sSub>
                    </m:oMath>
                  </m:oMathPara>
                </a14:m>
                <a:endParaRPr lang="ko-KR" altLang="en-US" sz="3600" dirty="0"/>
              </a:p>
            </p:txBody>
          </p:sp>
        </mc:Choice>
        <mc:Fallback xmlns="">
          <p:sp>
            <p:nvSpPr>
              <p:cNvPr id="4" name="TextBox 3">
                <a:extLst>
                  <a:ext uri="{FF2B5EF4-FFF2-40B4-BE49-F238E27FC236}">
                    <a16:creationId xmlns:a16="http://schemas.microsoft.com/office/drawing/2014/main" id="{41184526-3EC5-8E00-01FA-F94B1ADF9A34}"/>
                  </a:ext>
                </a:extLst>
              </p:cNvPr>
              <p:cNvSpPr txBox="1">
                <a:spLocks noRot="1" noChangeAspect="1" noMove="1" noResize="1" noEditPoints="1" noAdjustHandles="1" noChangeArrowheads="1" noChangeShapeType="1" noTextEdit="1"/>
              </p:cNvSpPr>
              <p:nvPr/>
            </p:nvSpPr>
            <p:spPr>
              <a:xfrm>
                <a:off x="10740165" y="4760837"/>
                <a:ext cx="7403967" cy="1460721"/>
              </a:xfrm>
              <a:prstGeom prst="rect">
                <a:avLst/>
              </a:prstGeom>
              <a:blipFill>
                <a:blip r:embed="rId6"/>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CE5DFD01-6457-2596-C46F-F486C2333613}"/>
              </a:ext>
            </a:extLst>
          </p:cNvPr>
          <p:cNvSpPr txBox="1"/>
          <p:nvPr/>
        </p:nvSpPr>
        <p:spPr>
          <a:xfrm>
            <a:off x="9029076" y="2952087"/>
            <a:ext cx="10267994" cy="738665"/>
          </a:xfrm>
          <a:prstGeom prst="rect">
            <a:avLst/>
          </a:prstGeom>
          <a:noFill/>
        </p:spPr>
        <p:txBody>
          <a:bodyPr wrap="square" rtlCol="0">
            <a:spAutoFit/>
          </a:bodyPr>
          <a:lstStyle/>
          <a:p>
            <a:r>
              <a:rPr lang="en-US" altLang="ko-KR" sz="4200" b="1" u="sng" dirty="0">
                <a:latin typeface="나눔스퀘어OTF ExtraBold" panose="020B0600000101010101" pitchFamily="34" charset="-127"/>
                <a:ea typeface="나눔스퀘어OTF ExtraBold" panose="020B0600000101010101" pitchFamily="34" charset="-127"/>
              </a:rPr>
              <a:t>Fermi gas Equation Of State(EOS) </a:t>
            </a:r>
            <a:endParaRPr lang="ko-KR" altLang="en-US" sz="4200" b="1" u="sng" dirty="0">
              <a:latin typeface="나눔스퀘어OTF ExtraBold" panose="020B0600000101010101" pitchFamily="34" charset="-127"/>
              <a:ea typeface="나눔스퀘어OTF ExtraBold" panose="020B0600000101010101" pitchFamily="34" charset="-127"/>
            </a:endParaRPr>
          </a:p>
        </p:txBody>
      </p:sp>
      <p:sp>
        <p:nvSpPr>
          <p:cNvPr id="14" name="화살표: 오른쪽 13">
            <a:extLst>
              <a:ext uri="{FF2B5EF4-FFF2-40B4-BE49-F238E27FC236}">
                <a16:creationId xmlns:a16="http://schemas.microsoft.com/office/drawing/2014/main" id="{96375C7E-0F40-F8C3-C392-81D7BD3C843D}"/>
              </a:ext>
            </a:extLst>
          </p:cNvPr>
          <p:cNvSpPr/>
          <p:nvPr/>
        </p:nvSpPr>
        <p:spPr>
          <a:xfrm>
            <a:off x="7409871" y="2982724"/>
            <a:ext cx="914400" cy="71164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AB8C444-F0F0-CB7D-8966-90D44B9BD193}"/>
                  </a:ext>
                </a:extLst>
              </p:cNvPr>
              <p:cNvSpPr txBox="1"/>
              <p:nvPr/>
            </p:nvSpPr>
            <p:spPr>
              <a:xfrm>
                <a:off x="428675" y="10126645"/>
                <a:ext cx="14577645" cy="5137688"/>
              </a:xfrm>
              <a:prstGeom prst="rect">
                <a:avLst/>
              </a:prstGeom>
              <a:noFill/>
            </p:spPr>
            <p:txBody>
              <a:bodyPr wrap="square" rtlCol="0">
                <a:spAutoFit/>
              </a:bodyPr>
              <a:lstStyle/>
              <a:p>
                <a:pPr>
                  <a:lnSpc>
                    <a:spcPct val="150000"/>
                  </a:lnSpc>
                </a:pPr>
                <a:r>
                  <a:rPr lang="en-US" altLang="ko-KR" sz="4000" b="1" dirty="0">
                    <a:latin typeface="나눔스퀘어 ExtraBold" panose="020B0600000101010101" pitchFamily="50" charset="-127"/>
                    <a:ea typeface="나눔스퀘어 ExtraBold" panose="020B0600000101010101" pitchFamily="50" charset="-127"/>
                    <a:cs typeface="카페24 써라운드" pitchFamily="2" charset="-127"/>
                  </a:rPr>
                  <a:t>Supposes : </a:t>
                </a:r>
              </a:p>
              <a:p>
                <a:pPr marL="571500" indent="-571500">
                  <a:lnSpc>
                    <a:spcPct val="150000"/>
                  </a:lnSpc>
                  <a:buFont typeface="Arial" panose="020B0604020202020204" pitchFamily="34" charset="0"/>
                  <a:buChar char="•"/>
                </a:pPr>
                <a:r>
                  <a:rPr lang="en-US" altLang="ko-KR" sz="4000" b="1" dirty="0">
                    <a:solidFill>
                      <a:srgbClr val="FF0000"/>
                    </a:solidFill>
                    <a:effectLst>
                      <a:outerShdw blurRad="38100" dist="38100" dir="2700000" algn="tl">
                        <a:srgbClr val="000000">
                          <a:alpha val="43137"/>
                        </a:srgbClr>
                      </a:outerShdw>
                    </a:effectLst>
                    <a:latin typeface="여기어때 잘난체 OTF" panose="020B0600000101010101" pitchFamily="34" charset="-127"/>
                    <a:ea typeface="여기어때 잘난체 OTF" panose="020B0600000101010101" pitchFamily="34" charset="-127"/>
                    <a:cs typeface="카페24 써라운드" pitchFamily="2" charset="-127"/>
                  </a:rPr>
                  <a:t>Zero temperature   </a:t>
                </a:r>
                <a:r>
                  <a:rPr lang="en-US" altLang="ko-KR" sz="4000" b="1" dirty="0">
                    <a:latin typeface="나눔스퀘어 ExtraBold" panose="020B0600000101010101" pitchFamily="50" charset="-127"/>
                    <a:ea typeface="나눔스퀘어 ExtraBold" panose="020B0600000101010101" pitchFamily="50" charset="-127"/>
                    <a:cs typeface="카페24 써라운드" pitchFamily="2" charset="-127"/>
                  </a:rPr>
                  <a:t>(Very Simple State) </a:t>
                </a:r>
              </a:p>
              <a:p>
                <a:pPr marL="571500" indent="-571500" algn="ctr">
                  <a:buFont typeface="Arial" panose="020B0604020202020204" pitchFamily="34" charset="0"/>
                  <a:buChar char="•"/>
                </a:pPr>
                <a:endParaRPr lang="en-US" altLang="ko-KR" sz="4000" dirty="0">
                  <a:latin typeface="나눔스퀘어 ExtraBold" panose="020B0600000101010101" pitchFamily="50" charset="-127"/>
                  <a:ea typeface="나눔스퀘어 ExtraBold" panose="020B0600000101010101" pitchFamily="50" charset="-127"/>
                  <a:cs typeface="카페24 써라운드" pitchFamily="2" charset="-127"/>
                </a:endParaRPr>
              </a:p>
              <a:p>
                <a:pPr marL="571500" indent="-571500">
                  <a:buFont typeface="Arial" panose="020B0604020202020204" pitchFamily="34" charset="0"/>
                  <a:buChar char="•"/>
                </a:pPr>
                <a:r>
                  <a:rPr lang="en-US" altLang="ko-KR" sz="4000" dirty="0">
                    <a:solidFill>
                      <a:srgbClr val="FF0000"/>
                    </a:solidFill>
                    <a:effectLst>
                      <a:outerShdw blurRad="38100" dist="38100" dir="2700000" algn="tl">
                        <a:srgbClr val="000000">
                          <a:alpha val="43137"/>
                        </a:srgbClr>
                      </a:outerShdw>
                    </a:effectLst>
                    <a:latin typeface="여기어때 잘난체 OTF" panose="020B0600000101010101" pitchFamily="34" charset="-127"/>
                    <a:ea typeface="여기어때 잘난체 OTF" panose="020B0600000101010101" pitchFamily="34" charset="-127"/>
                    <a:cs typeface="카페24 써라운드" pitchFamily="2" charset="-127"/>
                  </a:rPr>
                  <a:t>Non relativistic state of electron</a:t>
                </a:r>
                <a:r>
                  <a:rPr lang="en-US" altLang="ko-KR" sz="4000" dirty="0">
                    <a:solidFill>
                      <a:srgbClr val="FF0000"/>
                    </a:solidFill>
                    <a:latin typeface="여기어때 잘난체 OTF" panose="020B0600000101010101" pitchFamily="34" charset="-127"/>
                    <a:ea typeface="여기어때 잘난체 OTF" panose="020B0600000101010101" pitchFamily="34" charset="-127"/>
                    <a:cs typeface="카페24 써라운드" pitchFamily="2" charset="-127"/>
                  </a:rPr>
                  <a:t> </a:t>
                </a:r>
                <a:r>
                  <a:rPr lang="en-US" altLang="ko-KR" sz="4000" dirty="0">
                    <a:solidFill>
                      <a:srgbClr val="FF0000"/>
                    </a:solidFill>
                    <a:latin typeface="나눔스퀘어OTF ExtraBold" panose="020B0600000101010101" pitchFamily="34" charset="-127"/>
                    <a:ea typeface="나눔스퀘어OTF ExtraBold" panose="020B0600000101010101" pitchFamily="34" charset="-127"/>
                    <a:cs typeface="카페24 써라운드" pitchFamily="2" charset="-127"/>
                  </a:rPr>
                  <a:t> </a:t>
                </a:r>
                <a:r>
                  <a:rPr lang="en-US" altLang="ko-KR" sz="4000" dirty="0">
                    <a:latin typeface="나눔스퀘어OTF ExtraBold" panose="020B0600000101010101" pitchFamily="34" charset="-127"/>
                    <a:ea typeface="나눔스퀘어OTF ExtraBold" panose="020B0600000101010101" pitchFamily="34" charset="-127"/>
                    <a:cs typeface="카페24 써라운드" pitchFamily="2" charset="-127"/>
                  </a:rPr>
                  <a:t>(E</a:t>
                </a:r>
                <a:r>
                  <a:rPr lang="en-US" altLang="ko-KR" sz="4000" baseline="-25000" dirty="0">
                    <a:latin typeface="나눔스퀘어OTF ExtraBold" panose="020B0600000101010101" pitchFamily="34" charset="-127"/>
                    <a:ea typeface="나눔스퀘어OTF ExtraBold" panose="020B0600000101010101" pitchFamily="34" charset="-127"/>
                    <a:cs typeface="카페24 써라운드" pitchFamily="2" charset="-127"/>
                  </a:rPr>
                  <a:t>F</a:t>
                </a:r>
                <a:r>
                  <a:rPr lang="en-US" altLang="ko-KR" sz="4000" dirty="0">
                    <a:latin typeface="나눔스퀘어OTF ExtraBold" panose="020B0600000101010101" pitchFamily="34" charset="-127"/>
                    <a:ea typeface="나눔스퀘어OTF ExtraBold" panose="020B0600000101010101" pitchFamily="34" charset="-127"/>
                    <a:cs typeface="카페24 써라운드" pitchFamily="2" charset="-127"/>
                  </a:rPr>
                  <a:t>= </a:t>
                </a:r>
                <a14:m>
                  <m:oMath xmlns:m="http://schemas.openxmlformats.org/officeDocument/2006/math">
                    <m:f>
                      <m:fPr>
                        <m:ctrlPr>
                          <a:rPr lang="en-US" altLang="ko-KR" sz="4000" b="0" i="1" smtClean="0">
                            <a:latin typeface="Cambria Math" panose="02040503050406030204" pitchFamily="18" charset="0"/>
                            <a:ea typeface="나눔스퀘어OTF ExtraBold" panose="020B0600000101010101" pitchFamily="34" charset="-127"/>
                            <a:cs typeface="카페24 써라운드" pitchFamily="2" charset="-127"/>
                          </a:rPr>
                        </m:ctrlPr>
                      </m:fPr>
                      <m:num>
                        <m:sSubSup>
                          <m:sSubSupPr>
                            <m:ctrlPr>
                              <a:rPr lang="en-US" altLang="ko-KR" sz="4000" b="0" i="1" smtClean="0">
                                <a:latin typeface="Cambria Math" panose="02040503050406030204" pitchFamily="18" charset="0"/>
                                <a:ea typeface="나눔스퀘어OTF ExtraBold" panose="020B0600000101010101" pitchFamily="34" charset="-127"/>
                                <a:cs typeface="카페24 써라운드" pitchFamily="2" charset="-127"/>
                              </a:rPr>
                            </m:ctrlPr>
                          </m:sSubSupPr>
                          <m:e>
                            <m:r>
                              <a:rPr lang="en-US" altLang="ko-KR" sz="4000" b="0" i="1" smtClean="0">
                                <a:latin typeface="Cambria Math" panose="02040503050406030204" pitchFamily="18" charset="0"/>
                                <a:ea typeface="나눔스퀘어OTF ExtraBold" panose="020B0600000101010101" pitchFamily="34" charset="-127"/>
                                <a:cs typeface="카페24 써라운드" pitchFamily="2" charset="-127"/>
                              </a:rPr>
                              <m:t>𝑝</m:t>
                            </m:r>
                          </m:e>
                          <m:sub>
                            <m:r>
                              <a:rPr lang="en-US" altLang="ko-KR" sz="4000" b="0" i="1" smtClean="0">
                                <a:latin typeface="Cambria Math" panose="02040503050406030204" pitchFamily="18" charset="0"/>
                                <a:ea typeface="나눔스퀘어OTF ExtraBold" panose="020B0600000101010101" pitchFamily="34" charset="-127"/>
                                <a:cs typeface="카페24 써라운드" pitchFamily="2" charset="-127"/>
                              </a:rPr>
                              <m:t>𝐹</m:t>
                            </m:r>
                          </m:sub>
                          <m:sup>
                            <m:r>
                              <a:rPr lang="en-US" altLang="ko-KR" sz="4000" b="0" i="1" smtClean="0">
                                <a:latin typeface="Cambria Math" panose="02040503050406030204" pitchFamily="18" charset="0"/>
                                <a:ea typeface="나눔스퀘어OTF ExtraBold" panose="020B0600000101010101" pitchFamily="34" charset="-127"/>
                                <a:cs typeface="카페24 써라운드" pitchFamily="2" charset="-127"/>
                              </a:rPr>
                              <m:t>2</m:t>
                            </m:r>
                          </m:sup>
                        </m:sSubSup>
                      </m:num>
                      <m:den>
                        <m:r>
                          <a:rPr lang="en-US" altLang="ko-KR" sz="4000" b="0" i="1" smtClean="0">
                            <a:latin typeface="Cambria Math" panose="02040503050406030204" pitchFamily="18" charset="0"/>
                            <a:ea typeface="나눔스퀘어OTF ExtraBold" panose="020B0600000101010101" pitchFamily="34" charset="-127"/>
                            <a:cs typeface="카페24 써라운드" pitchFamily="2" charset="-127"/>
                          </a:rPr>
                          <m:t>2</m:t>
                        </m:r>
                        <m:sSub>
                          <m:sSubPr>
                            <m:ctrlPr>
                              <a:rPr lang="en-US" altLang="ko-KR" sz="4000" b="0" i="1" smtClean="0">
                                <a:latin typeface="Cambria Math" panose="02040503050406030204" pitchFamily="18" charset="0"/>
                                <a:ea typeface="나눔스퀘어OTF ExtraBold" panose="020B0600000101010101" pitchFamily="34" charset="-127"/>
                                <a:cs typeface="카페24 써라운드" pitchFamily="2" charset="-127"/>
                              </a:rPr>
                            </m:ctrlPr>
                          </m:sSubPr>
                          <m:e>
                            <m:r>
                              <a:rPr lang="en-US" altLang="ko-KR" sz="4000" b="0" i="1" smtClean="0">
                                <a:latin typeface="Cambria Math" panose="02040503050406030204" pitchFamily="18" charset="0"/>
                                <a:ea typeface="나눔스퀘어OTF ExtraBold" panose="020B0600000101010101" pitchFamily="34" charset="-127"/>
                                <a:cs typeface="카페24 써라운드" pitchFamily="2" charset="-127"/>
                              </a:rPr>
                              <m:t>𝑚</m:t>
                            </m:r>
                          </m:e>
                          <m:sub>
                            <m:r>
                              <a:rPr lang="en-US" altLang="ko-KR" sz="4000" b="0" i="1" smtClean="0">
                                <a:latin typeface="Cambria Math" panose="02040503050406030204" pitchFamily="18" charset="0"/>
                                <a:ea typeface="나눔스퀘어OTF ExtraBold" panose="020B0600000101010101" pitchFamily="34" charset="-127"/>
                                <a:cs typeface="카페24 써라운드" pitchFamily="2" charset="-127"/>
                              </a:rPr>
                              <m:t>𝑒</m:t>
                            </m:r>
                          </m:sub>
                        </m:sSub>
                      </m:den>
                    </m:f>
                  </m:oMath>
                </a14:m>
                <a:r>
                  <a:rPr lang="en-US" altLang="ko-KR" sz="4000" dirty="0">
                    <a:latin typeface="나눔스퀘어OTF ExtraBold" panose="020B0600000101010101" pitchFamily="34" charset="-127"/>
                    <a:ea typeface="나눔스퀘어OTF ExtraBold" panose="020B0600000101010101" pitchFamily="34" charset="-127"/>
                    <a:cs typeface="카페24 써라운드" pitchFamily="2" charset="-127"/>
                  </a:rPr>
                  <a:t>)</a:t>
                </a:r>
                <a:endParaRPr lang="en-US" altLang="ko-KR" sz="4000" dirty="0">
                  <a:solidFill>
                    <a:srgbClr val="FF0000"/>
                  </a:solidFill>
                  <a:latin typeface="나눔스퀘어OTF ExtraBold" panose="020B0600000101010101" pitchFamily="34" charset="-127"/>
                  <a:ea typeface="나눔스퀘어OTF ExtraBold" panose="020B0600000101010101" pitchFamily="34" charset="-127"/>
                  <a:cs typeface="카페24 써라운드" pitchFamily="2" charset="-127"/>
                </a:endParaRPr>
              </a:p>
              <a:p>
                <a:r>
                  <a:rPr lang="en-US" altLang="ko-KR" sz="2700" dirty="0">
                    <a:latin typeface="나눔스퀘어 ExtraBold" panose="020B0600000101010101" pitchFamily="50" charset="-127"/>
                    <a:ea typeface="나눔스퀘어 ExtraBold" panose="020B0600000101010101" pitchFamily="50" charset="-127"/>
                    <a:cs typeface="카페24 써라운드" pitchFamily="2" charset="-127"/>
                  </a:rPr>
                  <a:t>  	</a:t>
                </a:r>
                <a:endParaRPr lang="en-US" altLang="ko-KR" sz="3600" b="1" dirty="0">
                  <a:latin typeface="나눔스퀘어 ExtraBold" panose="020B0600000101010101" pitchFamily="50" charset="-127"/>
                  <a:ea typeface="나눔스퀘어 ExtraBold" panose="020B0600000101010101" pitchFamily="50" charset="-127"/>
                  <a:cs typeface="카페24 써라운드" pitchFamily="2" charset="-127"/>
                </a:endParaRPr>
              </a:p>
              <a:p>
                <a:endParaRPr lang="en-US" altLang="ko-KR" sz="3600" b="1" dirty="0">
                  <a:latin typeface="나눔스퀘어 ExtraBold" panose="020B0600000101010101" pitchFamily="50" charset="-127"/>
                  <a:ea typeface="나눔스퀘어 ExtraBold" panose="020B0600000101010101" pitchFamily="50" charset="-127"/>
                </a:endParaRPr>
              </a:p>
              <a:p>
                <a:r>
                  <a:rPr lang="en-US" altLang="ko-KR" sz="3600" b="1" dirty="0">
                    <a:latin typeface="나눔스퀘어 ExtraBold" panose="020B0600000101010101" pitchFamily="50" charset="-127"/>
                    <a:ea typeface="나눔스퀘어 ExtraBold" panose="020B0600000101010101" pitchFamily="50" charset="-127"/>
                  </a:rPr>
                  <a:t>					</a:t>
                </a:r>
                <a:endParaRPr lang="ko-KR" altLang="en-US" sz="3600" b="1" dirty="0">
                  <a:latin typeface="나눔스퀘어 ExtraBold" panose="020B0600000101010101" pitchFamily="50" charset="-127"/>
                  <a:ea typeface="나눔스퀘어 ExtraBold" panose="020B0600000101010101" pitchFamily="50" charset="-127"/>
                </a:endParaRPr>
              </a:p>
            </p:txBody>
          </p:sp>
        </mc:Choice>
        <mc:Fallback>
          <p:sp>
            <p:nvSpPr>
              <p:cNvPr id="18" name="TextBox 17">
                <a:extLst>
                  <a:ext uri="{FF2B5EF4-FFF2-40B4-BE49-F238E27FC236}">
                    <a16:creationId xmlns:a16="http://schemas.microsoft.com/office/drawing/2014/main" id="{DAB8C444-F0F0-CB7D-8966-90D44B9BD193}"/>
                  </a:ext>
                </a:extLst>
              </p:cNvPr>
              <p:cNvSpPr txBox="1">
                <a:spLocks noRot="1" noChangeAspect="1" noMove="1" noResize="1" noEditPoints="1" noAdjustHandles="1" noChangeArrowheads="1" noChangeShapeType="1" noTextEdit="1"/>
              </p:cNvSpPr>
              <p:nvPr/>
            </p:nvSpPr>
            <p:spPr>
              <a:xfrm>
                <a:off x="428675" y="10126645"/>
                <a:ext cx="14577645" cy="5137688"/>
              </a:xfrm>
              <a:prstGeom prst="rect">
                <a:avLst/>
              </a:prstGeom>
              <a:blipFill>
                <a:blip r:embed="rId7"/>
                <a:stretch>
                  <a:fillRect l="-1463"/>
                </a:stretch>
              </a:blipFill>
            </p:spPr>
            <p:txBody>
              <a:bodyPr/>
              <a:lstStyle/>
              <a:p>
                <a:r>
                  <a:rPr lang="ko-KR" altLang="en-US">
                    <a:noFill/>
                  </a:rPr>
                  <a:t> </a:t>
                </a:r>
              </a:p>
            </p:txBody>
          </p:sp>
        </mc:Fallback>
      </mc:AlternateContent>
      <p:sp>
        <p:nvSpPr>
          <p:cNvPr id="23" name="화살표: 오른쪽 22">
            <a:extLst>
              <a:ext uri="{FF2B5EF4-FFF2-40B4-BE49-F238E27FC236}">
                <a16:creationId xmlns:a16="http://schemas.microsoft.com/office/drawing/2014/main" id="{0AB40F76-8B3F-59CF-EF49-E6761C161428}"/>
              </a:ext>
            </a:extLst>
          </p:cNvPr>
          <p:cNvSpPr/>
          <p:nvPr/>
        </p:nvSpPr>
        <p:spPr>
          <a:xfrm>
            <a:off x="11694770" y="5916427"/>
            <a:ext cx="923814" cy="71164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904FC5B-1B1E-EDD2-D7AF-E95F1A548F35}"/>
                  </a:ext>
                </a:extLst>
              </p:cNvPr>
              <p:cNvSpPr txBox="1"/>
              <p:nvPr/>
            </p:nvSpPr>
            <p:spPr>
              <a:xfrm>
                <a:off x="13014473" y="5797070"/>
                <a:ext cx="4391244" cy="8586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4800" i="1" dirty="0" smtClean="0">
                          <a:latin typeface="Cambria Math" panose="02040503050406030204" pitchFamily="18" charset="0"/>
                          <a:ea typeface="나눔스퀘어OTF ExtraBold" panose="020B0600000101010101" pitchFamily="34" charset="-127"/>
                        </a:rPr>
                        <m:t>𝑅</m:t>
                      </m:r>
                      <m:r>
                        <a:rPr lang="en-US" altLang="ko-KR" sz="4800" i="1" dirty="0" smtClean="0">
                          <a:latin typeface="Cambria Math" panose="02040503050406030204" pitchFamily="18" charset="0"/>
                          <a:ea typeface="나눔스퀘어OTF ExtraBold" panose="020B0600000101010101" pitchFamily="34" charset="-127"/>
                        </a:rPr>
                        <m:t> = </m:t>
                      </m:r>
                      <m:r>
                        <a:rPr lang="en-US" altLang="ko-KR" sz="4800" i="1" dirty="0" smtClean="0">
                          <a:latin typeface="Cambria Math" panose="02040503050406030204" pitchFamily="18" charset="0"/>
                          <a:ea typeface="나눔스퀘어OTF ExtraBold" panose="020B0600000101010101" pitchFamily="34" charset="-127"/>
                        </a:rPr>
                        <m:t>𝐶</m:t>
                      </m:r>
                      <m:sSup>
                        <m:sSupPr>
                          <m:ctrlPr>
                            <a:rPr lang="en-US" altLang="ko-KR" sz="4800" b="0" i="1" dirty="0" smtClean="0">
                              <a:latin typeface="Cambria Math" panose="02040503050406030204" pitchFamily="18" charset="0"/>
                              <a:ea typeface="나눔스퀘어OTF ExtraBold" panose="020B0600000101010101" pitchFamily="34" charset="-127"/>
                            </a:rPr>
                          </m:ctrlPr>
                        </m:sSupPr>
                        <m:e>
                          <m:r>
                            <a:rPr lang="en-US" altLang="ko-KR" sz="4800" i="1" dirty="0" smtClean="0">
                              <a:latin typeface="Cambria Math" panose="02040503050406030204" pitchFamily="18" charset="0"/>
                              <a:ea typeface="나눔스퀘어OTF ExtraBold" panose="020B0600000101010101" pitchFamily="34" charset="-127"/>
                            </a:rPr>
                            <m:t>𝑀</m:t>
                          </m:r>
                        </m:e>
                        <m:sup>
                          <m:r>
                            <a:rPr lang="en-US" altLang="ko-KR" sz="4800" b="0" i="1" dirty="0" smtClean="0">
                              <a:latin typeface="Cambria Math" panose="02040503050406030204" pitchFamily="18" charset="0"/>
                              <a:ea typeface="나눔스퀘어OTF ExtraBold" panose="020B0600000101010101" pitchFamily="34" charset="-127"/>
                            </a:rPr>
                            <m:t>−1/3</m:t>
                          </m:r>
                        </m:sup>
                      </m:sSup>
                    </m:oMath>
                  </m:oMathPara>
                </a14:m>
                <a:endParaRPr lang="ko-KR" altLang="en-US" sz="5400" dirty="0">
                  <a:latin typeface="나눔스퀘어OTF ExtraBold" panose="020B0600000101010101" pitchFamily="34" charset="-127"/>
                  <a:ea typeface="나눔스퀘어OTF ExtraBold" panose="020B0600000101010101" pitchFamily="34" charset="-127"/>
                </a:endParaRPr>
              </a:p>
            </p:txBody>
          </p:sp>
        </mc:Choice>
        <mc:Fallback xmlns="">
          <p:sp>
            <p:nvSpPr>
              <p:cNvPr id="24" name="TextBox 23">
                <a:extLst>
                  <a:ext uri="{FF2B5EF4-FFF2-40B4-BE49-F238E27FC236}">
                    <a16:creationId xmlns:a16="http://schemas.microsoft.com/office/drawing/2014/main" id="{1904FC5B-1B1E-EDD2-D7AF-E95F1A548F35}"/>
                  </a:ext>
                </a:extLst>
              </p:cNvPr>
              <p:cNvSpPr txBox="1">
                <a:spLocks noRot="1" noChangeAspect="1" noMove="1" noResize="1" noEditPoints="1" noAdjustHandles="1" noChangeArrowheads="1" noChangeShapeType="1" noTextEdit="1"/>
              </p:cNvSpPr>
              <p:nvPr/>
            </p:nvSpPr>
            <p:spPr>
              <a:xfrm>
                <a:off x="13014473" y="5797070"/>
                <a:ext cx="4391244" cy="858697"/>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4456691-EB1C-0C46-9EC9-678EA604368C}"/>
                  </a:ext>
                </a:extLst>
              </p:cNvPr>
              <p:cNvSpPr txBox="1"/>
              <p:nvPr/>
            </p:nvSpPr>
            <p:spPr>
              <a:xfrm>
                <a:off x="10434466" y="12306300"/>
                <a:ext cx="9144000" cy="2250040"/>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ko-KR" sz="4800" b="0" i="1" smtClean="0">
                              <a:latin typeface="Cambria Math" panose="02040503050406030204" pitchFamily="18" charset="0"/>
                              <a:ea typeface="나눔스퀘어 ExtraBold" panose="020B0600000101010101" pitchFamily="50" charset="-127"/>
                            </a:rPr>
                          </m:ctrlPr>
                        </m:sSubPr>
                        <m:e>
                          <m:r>
                            <m:rPr>
                              <m:sty m:val="p"/>
                            </m:rPr>
                            <a:rPr lang="en-US" altLang="ko-KR" sz="4800" b="0" i="0" smtClean="0">
                              <a:latin typeface="Cambria Math" panose="02040503050406030204" pitchFamily="18" charset="0"/>
                              <a:ea typeface="나눔스퀘어 ExtraBold" panose="020B0600000101010101" pitchFamily="50" charset="-127"/>
                            </a:rPr>
                            <m:t>M</m:t>
                          </m:r>
                        </m:e>
                        <m:sub>
                          <m:r>
                            <m:rPr>
                              <m:sty m:val="p"/>
                            </m:rPr>
                            <a:rPr lang="en-US" altLang="ko-KR" sz="4800" b="0" i="0" smtClean="0">
                              <a:latin typeface="Cambria Math" panose="02040503050406030204" pitchFamily="18" charset="0"/>
                              <a:ea typeface="나눔스퀘어 ExtraBold" panose="020B0600000101010101" pitchFamily="50" charset="-127"/>
                            </a:rPr>
                            <m:t>ch</m:t>
                          </m:r>
                        </m:sub>
                      </m:sSub>
                      <m:r>
                        <a:rPr lang="en-US" altLang="ko-KR" sz="4800" b="0" i="0" smtClean="0">
                          <a:latin typeface="Cambria Math" panose="02040503050406030204" pitchFamily="18" charset="0"/>
                          <a:ea typeface="나눔스퀘어 ExtraBold" panose="020B0600000101010101" pitchFamily="50" charset="-127"/>
                        </a:rPr>
                        <m:t>=1.44</m:t>
                      </m:r>
                      <m:sSub>
                        <m:sSubPr>
                          <m:ctrlPr>
                            <a:rPr lang="en-US" altLang="ko-KR" sz="4800" b="0" i="1" smtClean="0">
                              <a:latin typeface="Cambria Math" panose="02040503050406030204" pitchFamily="18" charset="0"/>
                              <a:ea typeface="나눔스퀘어 ExtraBold" panose="020B0600000101010101" pitchFamily="50" charset="-127"/>
                            </a:rPr>
                          </m:ctrlPr>
                        </m:sSubPr>
                        <m:e>
                          <m:r>
                            <m:rPr>
                              <m:sty m:val="p"/>
                            </m:rPr>
                            <a:rPr lang="en-US" altLang="ko-KR" sz="4800" b="0" i="0" smtClean="0">
                              <a:latin typeface="Cambria Math" panose="02040503050406030204" pitchFamily="18" charset="0"/>
                              <a:ea typeface="나눔스퀘어 ExtraBold" panose="020B0600000101010101" pitchFamily="50" charset="-127"/>
                            </a:rPr>
                            <m:t>M</m:t>
                          </m:r>
                        </m:e>
                        <m:sub>
                          <m:r>
                            <a:rPr lang="en-US" altLang="ko-KR" sz="4800" b="0" i="0" smtClean="0">
                              <a:latin typeface="Cambria Math" panose="02040503050406030204" pitchFamily="18" charset="0"/>
                              <a:ea typeface="나눔스퀘어 ExtraBold" panose="020B0600000101010101" pitchFamily="50" charset="-127"/>
                            </a:rPr>
                            <m:t>⊙</m:t>
                          </m:r>
                        </m:sub>
                      </m:sSub>
                      <m:r>
                        <a:rPr lang="en-US" altLang="ko-KR" sz="4800" b="0" i="0" smtClean="0">
                          <a:latin typeface="Cambria Math" panose="02040503050406030204" pitchFamily="18" charset="0"/>
                          <a:ea typeface="나눔스퀘어 ExtraBold" panose="020B0600000101010101" pitchFamily="50" charset="-127"/>
                        </a:rPr>
                        <m:t>⁡</m:t>
                      </m:r>
                    </m:oMath>
                  </m:oMathPara>
                </a14:m>
                <a:endParaRPr lang="en-US" altLang="ko-KR" sz="4800" dirty="0">
                  <a:latin typeface="나눔스퀘어 ExtraBold" panose="020B0600000101010101" pitchFamily="50" charset="-127"/>
                  <a:ea typeface="나눔스퀘어 ExtraBold" panose="020B0600000101010101" pitchFamily="50" charset="-127"/>
                </a:endParaRPr>
              </a:p>
              <a:p>
                <a:pPr algn="ctr">
                  <a:lnSpc>
                    <a:spcPct val="150000"/>
                  </a:lnSpc>
                </a:pPr>
                <a:r>
                  <a:rPr lang="en-US" altLang="ko-KR" sz="4800" dirty="0">
                    <a:latin typeface="나눔스퀘어 ExtraBold" panose="020B0600000101010101" pitchFamily="50" charset="-127"/>
                    <a:ea typeface="나눔스퀘어 ExtraBold" panose="020B0600000101010101" pitchFamily="50" charset="-127"/>
                  </a:rPr>
                  <a:t>Chandrasekhar mass limit</a:t>
                </a:r>
                <a:endParaRPr lang="ko-KR" altLang="en-US" sz="4800" dirty="0">
                  <a:latin typeface="나눔스퀘어 ExtraBold" panose="020B0600000101010101" pitchFamily="50" charset="-127"/>
                  <a:ea typeface="나눔스퀘어 ExtraBold" panose="020B0600000101010101" pitchFamily="50" charset="-127"/>
                </a:endParaRPr>
              </a:p>
            </p:txBody>
          </p:sp>
        </mc:Choice>
        <mc:Fallback>
          <p:sp>
            <p:nvSpPr>
              <p:cNvPr id="25" name="TextBox 24">
                <a:extLst>
                  <a:ext uri="{FF2B5EF4-FFF2-40B4-BE49-F238E27FC236}">
                    <a16:creationId xmlns:a16="http://schemas.microsoft.com/office/drawing/2014/main" id="{A4456691-EB1C-0C46-9EC9-678EA604368C}"/>
                  </a:ext>
                </a:extLst>
              </p:cNvPr>
              <p:cNvSpPr txBox="1">
                <a:spLocks noRot="1" noChangeAspect="1" noMove="1" noResize="1" noEditPoints="1" noAdjustHandles="1" noChangeArrowheads="1" noChangeShapeType="1" noTextEdit="1"/>
              </p:cNvSpPr>
              <p:nvPr/>
            </p:nvSpPr>
            <p:spPr>
              <a:xfrm>
                <a:off x="10434466" y="12306300"/>
                <a:ext cx="9144000" cy="2250040"/>
              </a:xfrm>
              <a:prstGeom prst="rect">
                <a:avLst/>
              </a:prstGeom>
              <a:blipFill>
                <a:blip r:embed="rId9"/>
                <a:stretch>
                  <a:fillRect b="-1192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D1867B-5B17-44AE-3807-ADD13A56DAC0}"/>
                  </a:ext>
                </a:extLst>
              </p:cNvPr>
              <p:cNvSpPr txBox="1"/>
              <p:nvPr/>
            </p:nvSpPr>
            <p:spPr>
              <a:xfrm>
                <a:off x="428675" y="8217099"/>
                <a:ext cx="11498828" cy="646331"/>
              </a:xfrm>
              <a:prstGeom prst="rect">
                <a:avLst/>
              </a:prstGeom>
              <a:noFill/>
            </p:spPr>
            <p:txBody>
              <a:bodyPr wrap="square">
                <a:spAutoFit/>
              </a:bodyPr>
              <a:lstStyle/>
              <a:p>
                <a:r>
                  <a:rPr lang="en-US" altLang="ko-KR" sz="3600" b="1" dirty="0">
                    <a:effectLst/>
                    <a:latin typeface="나눔스퀘어OTF ExtraBold" panose="020B0600000101010101" pitchFamily="34" charset="-127"/>
                    <a:ea typeface="나눔스퀘어OTF ExtraBold" panose="020B0600000101010101" pitchFamily="34" charset="-127"/>
                    <a:cs typeface="카페24 써라운드" pitchFamily="2" charset="-127"/>
                  </a:rPr>
                  <a:t>If) Relativistic state of electron  (</a:t>
                </a:r>
                <a14:m>
                  <m:oMath xmlns:m="http://schemas.openxmlformats.org/officeDocument/2006/math">
                    <m:sSub>
                      <m:sSubPr>
                        <m:ctrlPr>
                          <a:rPr lang="en-US" altLang="ko-KR" sz="3600" b="1" i="1" smtClean="0">
                            <a:effectLst/>
                            <a:latin typeface="Cambria Math" panose="02040503050406030204" pitchFamily="18" charset="0"/>
                            <a:ea typeface="나눔스퀘어OTF ExtraBold" panose="020B0600000101010101" pitchFamily="34" charset="-127"/>
                            <a:cs typeface="카페24 써라운드" pitchFamily="2" charset="-127"/>
                          </a:rPr>
                        </m:ctrlPr>
                      </m:sSubPr>
                      <m:e>
                        <m:r>
                          <a:rPr lang="en-US" altLang="ko-KR" sz="3600" b="1" i="1" smtClean="0">
                            <a:effectLst/>
                            <a:latin typeface="Cambria Math" panose="02040503050406030204" pitchFamily="18" charset="0"/>
                            <a:ea typeface="나눔스퀘어OTF ExtraBold" panose="020B0600000101010101" pitchFamily="34" charset="-127"/>
                            <a:cs typeface="카페24 써라운드" pitchFamily="2" charset="-127"/>
                          </a:rPr>
                          <m:t>𝒑</m:t>
                        </m:r>
                      </m:e>
                      <m:sub>
                        <m:r>
                          <a:rPr lang="en-US" altLang="ko-KR" sz="3600" b="1" i="1" smtClean="0">
                            <a:effectLst/>
                            <a:latin typeface="Cambria Math" panose="02040503050406030204" pitchFamily="18" charset="0"/>
                            <a:ea typeface="나눔스퀘어OTF ExtraBold" panose="020B0600000101010101" pitchFamily="34" charset="-127"/>
                            <a:cs typeface="카페24 써라운드" pitchFamily="2" charset="-127"/>
                          </a:rPr>
                          <m:t>𝑭</m:t>
                        </m:r>
                      </m:sub>
                    </m:sSub>
                    <m:r>
                      <a:rPr lang="en-US" altLang="ko-KR" sz="3600" b="1" i="1" smtClean="0">
                        <a:effectLst/>
                        <a:latin typeface="Cambria Math" panose="02040503050406030204" pitchFamily="18" charset="0"/>
                        <a:ea typeface="나눔스퀘어OTF ExtraBold" panose="020B0600000101010101" pitchFamily="34" charset="-127"/>
                        <a:cs typeface="카페24 써라운드" pitchFamily="2" charset="-127"/>
                      </a:rPr>
                      <m:t>&gt;</m:t>
                    </m:r>
                    <m:sSub>
                      <m:sSubPr>
                        <m:ctrlPr>
                          <a:rPr lang="en-US" altLang="ko-KR" sz="3600" b="1" i="1" smtClean="0">
                            <a:effectLst/>
                            <a:latin typeface="Cambria Math" panose="02040503050406030204" pitchFamily="18" charset="0"/>
                            <a:ea typeface="나눔스퀘어OTF ExtraBold" panose="020B0600000101010101" pitchFamily="34" charset="-127"/>
                            <a:cs typeface="카페24 써라운드" pitchFamily="2" charset="-127"/>
                          </a:rPr>
                        </m:ctrlPr>
                      </m:sSubPr>
                      <m:e>
                        <m:r>
                          <a:rPr lang="en-US" altLang="ko-KR" sz="3600" b="1" i="1" smtClean="0">
                            <a:effectLst/>
                            <a:latin typeface="Cambria Math" panose="02040503050406030204" pitchFamily="18" charset="0"/>
                            <a:ea typeface="나눔스퀘어OTF ExtraBold" panose="020B0600000101010101" pitchFamily="34" charset="-127"/>
                            <a:cs typeface="카페24 써라운드" pitchFamily="2" charset="-127"/>
                          </a:rPr>
                          <m:t>𝒎</m:t>
                        </m:r>
                      </m:e>
                      <m:sub>
                        <m:r>
                          <a:rPr lang="en-US" altLang="ko-KR" sz="3600" b="1" i="1" smtClean="0">
                            <a:effectLst/>
                            <a:latin typeface="Cambria Math" panose="02040503050406030204" pitchFamily="18" charset="0"/>
                            <a:ea typeface="나눔스퀘어OTF ExtraBold" panose="020B0600000101010101" pitchFamily="34" charset="-127"/>
                            <a:cs typeface="카페24 써라운드" pitchFamily="2" charset="-127"/>
                          </a:rPr>
                          <m:t>𝒆</m:t>
                        </m:r>
                      </m:sub>
                    </m:sSub>
                    <m:r>
                      <a:rPr lang="en-US" altLang="ko-KR" sz="3600" b="1" i="1" smtClean="0">
                        <a:effectLst/>
                        <a:latin typeface="Cambria Math" panose="02040503050406030204" pitchFamily="18" charset="0"/>
                        <a:ea typeface="나눔스퀘어OTF ExtraBold" panose="020B0600000101010101" pitchFamily="34" charset="-127"/>
                        <a:cs typeface="카페24 써라운드" pitchFamily="2" charset="-127"/>
                      </a:rPr>
                      <m:t>𝒄</m:t>
                    </m:r>
                  </m:oMath>
                </a14:m>
                <a:r>
                  <a:rPr lang="en-US" altLang="ko-KR" sz="3600" b="1" dirty="0">
                    <a:effectLst/>
                    <a:latin typeface="나눔스퀘어OTF ExtraBold" panose="020B0600000101010101" pitchFamily="34" charset="-127"/>
                    <a:ea typeface="나눔스퀘어OTF ExtraBold" panose="020B0600000101010101" pitchFamily="34" charset="-127"/>
                    <a:cs typeface="카페24 써라운드" pitchFamily="2" charset="-127"/>
                  </a:rPr>
                  <a:t>)</a:t>
                </a:r>
                <a:endParaRPr lang="en-US" altLang="ko-KR" sz="3600" b="1" dirty="0">
                  <a:solidFill>
                    <a:srgbClr val="FF0000"/>
                  </a:solidFill>
                  <a:effectLst/>
                  <a:latin typeface="나눔스퀘어OTF ExtraBold" panose="020B0600000101010101" pitchFamily="34" charset="-127"/>
                  <a:ea typeface="나눔스퀘어OTF ExtraBold" panose="020B0600000101010101" pitchFamily="34" charset="-127"/>
                  <a:cs typeface="카페24 써라운드" pitchFamily="2" charset="-127"/>
                </a:endParaRPr>
              </a:p>
            </p:txBody>
          </p:sp>
        </mc:Choice>
        <mc:Fallback xmlns="">
          <p:sp>
            <p:nvSpPr>
              <p:cNvPr id="26" name="TextBox 25">
                <a:extLst>
                  <a:ext uri="{FF2B5EF4-FFF2-40B4-BE49-F238E27FC236}">
                    <a16:creationId xmlns:a16="http://schemas.microsoft.com/office/drawing/2014/main" id="{10D1867B-5B17-44AE-3807-ADD13A56DAC0}"/>
                  </a:ext>
                </a:extLst>
              </p:cNvPr>
              <p:cNvSpPr txBox="1">
                <a:spLocks noRot="1" noChangeAspect="1" noMove="1" noResize="1" noEditPoints="1" noAdjustHandles="1" noChangeArrowheads="1" noChangeShapeType="1" noTextEdit="1"/>
              </p:cNvSpPr>
              <p:nvPr/>
            </p:nvSpPr>
            <p:spPr>
              <a:xfrm>
                <a:off x="428675" y="8217099"/>
                <a:ext cx="11498828" cy="646331"/>
              </a:xfrm>
              <a:prstGeom prst="rect">
                <a:avLst/>
              </a:prstGeom>
              <a:blipFill>
                <a:blip r:embed="rId10"/>
                <a:stretch>
                  <a:fillRect l="-1590" t="-14151" b="-35849"/>
                </a:stretch>
              </a:blipFill>
            </p:spPr>
            <p:txBody>
              <a:bodyPr/>
              <a:lstStyle/>
              <a:p>
                <a:r>
                  <a:rPr lang="ko-KR" altLang="en-US">
                    <a:noFill/>
                  </a:rPr>
                  <a:t> </a:t>
                </a:r>
              </a:p>
            </p:txBody>
          </p:sp>
        </mc:Fallback>
      </mc:AlternateContent>
      <p:sp>
        <p:nvSpPr>
          <p:cNvPr id="27" name="화살표: 오른쪽 26">
            <a:extLst>
              <a:ext uri="{FF2B5EF4-FFF2-40B4-BE49-F238E27FC236}">
                <a16:creationId xmlns:a16="http://schemas.microsoft.com/office/drawing/2014/main" id="{B36F06C9-3C9F-6B91-F35D-CEC50910D6C7}"/>
              </a:ext>
            </a:extLst>
          </p:cNvPr>
          <p:cNvSpPr/>
          <p:nvPr/>
        </p:nvSpPr>
        <p:spPr>
          <a:xfrm>
            <a:off x="10434466" y="7916638"/>
            <a:ext cx="1038670" cy="71164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p:sp>
        <p:nvSpPr>
          <p:cNvPr id="20" name="슬라이드 번호 개체 틀 19">
            <a:extLst>
              <a:ext uri="{FF2B5EF4-FFF2-40B4-BE49-F238E27FC236}">
                <a16:creationId xmlns:a16="http://schemas.microsoft.com/office/drawing/2014/main" id="{AE437D36-8A7D-8FCB-730D-BC2237C671BC}"/>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Tree>
    <p:custDataLst>
      <p:tags r:id="rId1"/>
    </p:custDataLst>
    <p:extLst>
      <p:ext uri="{BB962C8B-B14F-4D97-AF65-F5344CB8AC3E}">
        <p14:creationId xmlns:p14="http://schemas.microsoft.com/office/powerpoint/2010/main" val="3640484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xit" presetSubtype="0" fill="hold" grpId="1" nodeType="with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42"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xit" presetSubtype="0" fill="hold" grpId="1" nodeType="with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1.11111E-6 3.08642E-6 L -1.11111E-6 0.00015 C -0.01944 -0.00139 -0.03889 -0.00108 -0.05825 -0.00417 C -0.18654 -0.02423 -0.10338 -0.02485 -0.1862 -0.02068 C -0.18802 -0.0196 -0.20009 -0.01389 -0.20356 -0.01034 C -0.20451 -0.00942 -0.20495 -0.00695 -0.2059 -0.00618 C -0.21658 0.00262 -0.21467 0.002 -0.22101 0.002 " pathEditMode="relative" rAng="0" ptsTypes="AAAAAAA">
                                      <p:cBhvr>
                                        <p:cTn id="56" dur="2000" fill="hold"/>
                                        <p:tgtEl>
                                          <p:spTgt spid="6"/>
                                        </p:tgtEl>
                                        <p:attrNameLst>
                                          <p:attrName>ppt_x</p:attrName>
                                          <p:attrName>ppt_y</p:attrName>
                                        </p:attrNameLst>
                                      </p:cBhvr>
                                      <p:rCtr x="-11050" y="-1049"/>
                                    </p:animMotion>
                                  </p:childTnLst>
                                </p:cTn>
                              </p:par>
                              <p:par>
                                <p:cTn id="57" presetID="0" presetClass="path" presetSubtype="0" accel="50000" decel="50000" fill="hold" grpId="1" nodeType="withEffect">
                                  <p:stCondLst>
                                    <p:cond delay="0"/>
                                  </p:stCondLst>
                                  <p:childTnLst>
                                    <p:animMotion origin="layout" path="M -1.11111E-6 2.71605E-6 L -1.11111E-6 0.00015 C -0.01944 -0.00139 -0.03889 -0.00108 -0.05825 -0.00417 C -0.18654 -0.02423 -0.10338 -0.02485 -0.1862 -0.02068 C -0.18802 -0.0196 -0.20009 -0.01389 -0.20356 -0.01034 C -0.20451 -0.00942 -0.20495 -0.00695 -0.2059 -0.00618 C -0.21658 0.00262 -0.21467 0.002 -0.22101 0.002 " pathEditMode="relative" rAng="0" ptsTypes="AAAAAAA">
                                      <p:cBhvr>
                                        <p:cTn id="58" dur="2000" fill="hold"/>
                                        <p:tgtEl>
                                          <p:spTgt spid="7"/>
                                        </p:tgtEl>
                                        <p:attrNameLst>
                                          <p:attrName>ppt_x</p:attrName>
                                          <p:attrName>ppt_y</p:attrName>
                                        </p:attrNameLst>
                                      </p:cBhvr>
                                      <p:rCtr x="-11050" y="-1049"/>
                                    </p:animMotion>
                                  </p:childTnLst>
                                </p:cTn>
                              </p:par>
                              <p:par>
                                <p:cTn id="59" presetID="0" presetClass="path" presetSubtype="0" accel="50000" decel="50000" fill="hold" grpId="1" nodeType="withEffect">
                                  <p:stCondLst>
                                    <p:cond delay="0"/>
                                  </p:stCondLst>
                                  <p:childTnLst>
                                    <p:animMotion origin="layout" path="M 2.91667E-6 3.08642E-6 L 2.91667E-6 0.00015 C -0.01945 -0.00139 -0.03889 -0.00108 -0.05825 -0.00417 C -0.18655 -0.02423 -0.10339 -0.02485 -0.1862 -0.02068 C -0.18802 -0.0196 -0.20009 -0.01389 -0.20356 -0.01034 C -0.20452 -0.00942 -0.20495 -0.00695 -0.20591 -0.00618 C -0.21658 0.00262 -0.21467 0.002 -0.22101 0.002 " pathEditMode="relative" rAng="0" ptsTypes="AAAAAAA">
                                      <p:cBhvr>
                                        <p:cTn id="60" dur="2000" fill="hold"/>
                                        <p:tgtEl>
                                          <p:spTgt spid="9"/>
                                        </p:tgtEl>
                                        <p:attrNameLst>
                                          <p:attrName>ppt_x</p:attrName>
                                          <p:attrName>ppt_y</p:attrName>
                                        </p:attrNameLst>
                                      </p:cBhvr>
                                      <p:rCtr x="-11050" y="-1049"/>
                                    </p:animMotion>
                                  </p:childTnLst>
                                </p:cTn>
                              </p:par>
                              <p:par>
                                <p:cTn id="61" presetID="0" presetClass="path" presetSubtype="0" accel="50000" decel="50000" fill="hold" grpId="1" nodeType="withEffect">
                                  <p:stCondLst>
                                    <p:cond delay="0"/>
                                  </p:stCondLst>
                                  <p:childTnLst>
                                    <p:animMotion origin="layout" path="M -9.72222E-7 -2.46914E-6 L -9.72222E-7 0.00016 C -0.01944 -0.00139 -0.03889 -0.00108 -0.05825 -0.00416 C -0.18654 -0.02423 -0.10338 -0.02484 -0.1862 -0.02068 C -0.18802 -0.0196 -0.20009 -0.01389 -0.20356 -0.01034 C -0.20451 -0.00941 -0.20495 -0.00694 -0.2059 -0.00617 C -0.21658 0.00263 -0.21467 0.00201 -0.22101 0.00201 " pathEditMode="relative" rAng="0" ptsTypes="AAAAAAA">
                                      <p:cBhvr>
                                        <p:cTn id="62" dur="2000" fill="hold"/>
                                        <p:tgtEl>
                                          <p:spTgt spid="10"/>
                                        </p:tgtEl>
                                        <p:attrNameLst>
                                          <p:attrName>ppt_x</p:attrName>
                                          <p:attrName>ppt_y</p:attrName>
                                        </p:attrNameLst>
                                      </p:cBhvr>
                                      <p:rCtr x="-11050" y="-1049"/>
                                    </p:animMotion>
                                  </p:childTnLst>
                                </p:cTn>
                              </p:par>
                              <p:par>
                                <p:cTn id="63" presetID="0" presetClass="path" presetSubtype="0" accel="50000" decel="50000" fill="hold" grpId="1" nodeType="withEffect">
                                  <p:stCondLst>
                                    <p:cond delay="0"/>
                                  </p:stCondLst>
                                  <p:childTnLst>
                                    <p:animMotion origin="layout" path="M 3.88889E-6 3.08642E-6 L 3.88889E-6 0.00015 C -0.01945 -0.00139 -0.03889 -0.00108 -0.05825 -0.00417 C -0.18655 -0.02423 -0.10339 -0.02485 -0.1862 -0.02068 C -0.18802 -0.0196 -0.20009 -0.01389 -0.20356 -0.01034 C -0.20452 -0.00942 -0.20495 -0.00695 -0.20591 -0.00618 C -0.21658 0.00262 -0.21467 0.002 -0.22101 0.002 " pathEditMode="relative" rAng="0" ptsTypes="AAAAAAA">
                                      <p:cBhvr>
                                        <p:cTn id="64" dur="2000" fill="hold"/>
                                        <p:tgtEl>
                                          <p:spTgt spid="8"/>
                                        </p:tgtEl>
                                        <p:attrNameLst>
                                          <p:attrName>ppt_x</p:attrName>
                                          <p:attrName>ppt_y</p:attrName>
                                        </p:attrNameLst>
                                      </p:cBhvr>
                                      <p:rCtr x="-11050" y="-1049"/>
                                    </p:animMotion>
                                  </p:childTnLst>
                                </p:cTn>
                              </p:par>
                              <p:par>
                                <p:cTn id="65" presetID="0" presetClass="path" presetSubtype="0" accel="50000" decel="50000" fill="hold" grpId="1" nodeType="withEffect">
                                  <p:stCondLst>
                                    <p:cond delay="0"/>
                                  </p:stCondLst>
                                  <p:childTnLst>
                                    <p:animMotion origin="layout" path="M 0 0 L 0 0 C -0.01944 -0.00139 -0.03889 -0.00108 -0.05824 -0.00417 C -0.18654 -0.02423 -0.10338 -0.02485 -0.1862 -0.02068 C -0.18802 -0.0196 -0.20009 -0.01389 -0.20356 -0.01034 C -0.20451 -0.00941 -0.20495 -0.00694 -0.2059 -0.00617 C -0.21658 0.00262 -0.21467 0.00201 -0.22101 0.00201 " pathEditMode="relative" ptsTypes="AAAAAAA">
                                      <p:cBhvr>
                                        <p:cTn id="66" dur="2000" fill="hold"/>
                                        <p:tgtEl>
                                          <p:spTgt spid="15"/>
                                        </p:tgtEl>
                                        <p:attrNameLst>
                                          <p:attrName>ppt_x</p:attrName>
                                          <p:attrName>ppt_y</p:attrName>
                                        </p:attrNameLst>
                                      </p:cBhvr>
                                    </p:animMotion>
                                  </p:childTnLst>
                                </p:cTn>
                              </p:par>
                              <p:par>
                                <p:cTn id="67" presetID="0" presetClass="path" presetSubtype="0" accel="50000" decel="50000" fill="hold" grpId="1" nodeType="withEffect">
                                  <p:stCondLst>
                                    <p:cond delay="0"/>
                                  </p:stCondLst>
                                  <p:childTnLst>
                                    <p:animMotion origin="layout" path="M -1.11111E-6 7.40741E-7 L -1.11111E-6 0.00015 C -0.01944 -0.00139 -0.03889 -0.00108 -0.05825 -0.00417 C -0.18654 -0.02423 -0.10338 -0.02485 -0.1862 -0.02068 C -0.18802 -0.0196 -0.20009 -0.01389 -0.20356 -0.01034 C -0.20451 -0.00941 -0.20495 -0.00695 -0.2059 -0.00617 C -0.21658 0.00262 -0.21467 0.00201 -0.22101 0.00201 " pathEditMode="relative" rAng="0" ptsTypes="AAAAAAA">
                                      <p:cBhvr>
                                        <p:cTn id="68" dur="2000" fill="hold"/>
                                        <p:tgtEl>
                                          <p:spTgt spid="12"/>
                                        </p:tgtEl>
                                        <p:attrNameLst>
                                          <p:attrName>ppt_x</p:attrName>
                                          <p:attrName>ppt_y</p:attrName>
                                        </p:attrNameLst>
                                      </p:cBhvr>
                                      <p:rCtr x="-11050" y="-1049"/>
                                    </p:animMotion>
                                  </p:childTnLst>
                                </p:cTn>
                              </p:par>
                              <p:par>
                                <p:cTn id="69" presetID="0" presetClass="path" presetSubtype="0" accel="50000" decel="50000" fill="hold" grpId="1" nodeType="withEffect">
                                  <p:stCondLst>
                                    <p:cond delay="0"/>
                                  </p:stCondLst>
                                  <p:childTnLst>
                                    <p:animMotion origin="layout" path="M 0 0 L 0 0 C -0.01944 -0.00139 -0.03889 -0.00108 -0.05824 -0.00417 C -0.18654 -0.02423 -0.10338 -0.02485 -0.1862 -0.02068 C -0.18802 -0.0196 -0.20009 -0.01389 -0.20356 -0.01034 C -0.20451 -0.00941 -0.20495 -0.00694 -0.2059 -0.00617 C -0.21658 0.00262 -0.21467 0.00201 -0.22101 0.00201 " pathEditMode="relative" ptsTypes="AAAAAAA">
                                      <p:cBhvr>
                                        <p:cTn id="70" dur="2000" fill="hold"/>
                                        <p:tgtEl>
                                          <p:spTgt spid="13"/>
                                        </p:tgtEl>
                                        <p:attrNameLst>
                                          <p:attrName>ppt_x</p:attrName>
                                          <p:attrName>ppt_y</p:attrName>
                                        </p:attrNameLst>
                                      </p:cBhvr>
                                    </p:animMotion>
                                  </p:childTnLst>
                                </p:cTn>
                              </p:par>
                              <p:par>
                                <p:cTn id="71" presetID="0" presetClass="path" presetSubtype="0" accel="50000" decel="50000" fill="hold" grpId="1" nodeType="withEffect">
                                  <p:stCondLst>
                                    <p:cond delay="0"/>
                                  </p:stCondLst>
                                  <p:childTnLst>
                                    <p:animMotion origin="layout" path="M 0 0 L 0 0 C -0.01944 -0.00139 -0.03889 -0.00108 -0.05824 -0.00417 C -0.18654 -0.02423 -0.10338 -0.02485 -0.1862 -0.02068 C -0.18802 -0.0196 -0.20009 -0.01389 -0.20356 -0.01034 C -0.20451 -0.00941 -0.20495 -0.00694 -0.2059 -0.00617 C -0.21658 0.00262 -0.21467 0.00201 -0.22101 0.00201 " pathEditMode="relative" ptsTypes="AAAAAAA">
                                      <p:cBhvr>
                                        <p:cTn id="72" dur="2000" fill="hold"/>
                                        <p:tgtEl>
                                          <p:spTgt spid="16"/>
                                        </p:tgtEl>
                                        <p:attrNameLst>
                                          <p:attrName>ppt_x</p:attrName>
                                          <p:attrName>ppt_y</p:attrName>
                                        </p:attrNameLst>
                                      </p:cBhvr>
                                    </p:animMotion>
                                  </p:childTnLst>
                                </p:cTn>
                              </p:par>
                              <p:par>
                                <p:cTn id="73" presetID="0" presetClass="path" presetSubtype="0" accel="50000" decel="50000" fill="hold" nodeType="withEffect">
                                  <p:stCondLst>
                                    <p:cond delay="0"/>
                                  </p:stCondLst>
                                  <p:childTnLst>
                                    <p:animMotion origin="layout" path="M 0 0 L 0 0 C -0.01944 -0.00139 -0.03889 -0.00108 -0.05824 -0.00417 C -0.18654 -0.02423 -0.10338 -0.02485 -0.1862 -0.02068 C -0.18802 -0.0196 -0.20009 -0.01389 -0.20356 -0.01034 C -0.20451 -0.00941 -0.20495 -0.00694 -0.2059 -0.00617 C -0.21658 0.00262 -0.21467 0.00201 -0.22101 0.00201 " pathEditMode="relative" ptsTypes="AAAAAAA">
                                      <p:cBhvr>
                                        <p:cTn id="74" dur="2000" fill="hold"/>
                                        <p:tgtEl>
                                          <p:spTgt spid="5"/>
                                        </p:tgtEl>
                                        <p:attrNameLst>
                                          <p:attrName>ppt_x</p:attrName>
                                          <p:attrName>ppt_y</p:attrName>
                                        </p:attrNameLst>
                                      </p:cBhvr>
                                    </p:animMotion>
                                  </p:childTnLst>
                                </p:cTn>
                              </p:par>
                              <p:par>
                                <p:cTn id="75" presetID="10" presetClass="exit" presetSubtype="0" fill="hold" grpId="1" nodeType="withEffect">
                                  <p:stCondLst>
                                    <p:cond delay="0"/>
                                  </p:stCondLst>
                                  <p:childTnLst>
                                    <p:animEffect transition="out" filter="fad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par>
                                <p:cTn id="78" presetID="42"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1000"/>
                                        <p:tgtEl>
                                          <p:spTgt spid="4"/>
                                        </p:tgtEl>
                                      </p:cBhvr>
                                    </p:animEffect>
                                    <p:anim calcmode="lin" valueType="num">
                                      <p:cBhvr>
                                        <p:cTn id="86" dur="1000" fill="hold"/>
                                        <p:tgtEl>
                                          <p:spTgt spid="4"/>
                                        </p:tgtEl>
                                        <p:attrNameLst>
                                          <p:attrName>ppt_x</p:attrName>
                                        </p:attrNameLst>
                                      </p:cBhvr>
                                      <p:tavLst>
                                        <p:tav tm="0">
                                          <p:val>
                                            <p:strVal val="#ppt_x"/>
                                          </p:val>
                                        </p:tav>
                                        <p:tav tm="100000">
                                          <p:val>
                                            <p:strVal val="#ppt_x"/>
                                          </p:val>
                                        </p:tav>
                                      </p:tavLst>
                                    </p:anim>
                                    <p:anim calcmode="lin" valueType="num">
                                      <p:cBhvr>
                                        <p:cTn id="8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grpId="1" nodeType="clickEffect">
                                  <p:stCondLst>
                                    <p:cond delay="0"/>
                                  </p:stCondLst>
                                  <p:childTnLst>
                                    <p:animMotion origin="layout" path="M -1.38889E-7 3.7037E-6 L -0.57717 -0.21328 " pathEditMode="relative" rAng="0" ptsTypes="AA">
                                      <p:cBhvr>
                                        <p:cTn id="91" dur="2000" fill="hold"/>
                                        <p:tgtEl>
                                          <p:spTgt spid="4"/>
                                        </p:tgtEl>
                                        <p:attrNameLst>
                                          <p:attrName>ppt_x</p:attrName>
                                          <p:attrName>ppt_y</p:attrName>
                                        </p:attrNameLst>
                                      </p:cBhvr>
                                      <p:rCtr x="-28863" y="-10664"/>
                                    </p:animMotion>
                                  </p:childTnLst>
                                </p:cTn>
                              </p:par>
                              <p:par>
                                <p:cTn id="92" presetID="10" presetClass="exit" presetSubtype="0" fill="hold" grpId="2" nodeType="withEffect">
                                  <p:stCondLst>
                                    <p:cond delay="0"/>
                                  </p:stCondLst>
                                  <p:childTnLst>
                                    <p:animEffect transition="out" filter="fade">
                                      <p:cBhvr>
                                        <p:cTn id="93" dur="500"/>
                                        <p:tgtEl>
                                          <p:spTgt spid="6"/>
                                        </p:tgtEl>
                                      </p:cBhvr>
                                    </p:animEffect>
                                    <p:set>
                                      <p:cBhvr>
                                        <p:cTn id="94" dur="1" fill="hold">
                                          <p:stCondLst>
                                            <p:cond delay="499"/>
                                          </p:stCondLst>
                                        </p:cTn>
                                        <p:tgtEl>
                                          <p:spTgt spid="6"/>
                                        </p:tgtEl>
                                        <p:attrNameLst>
                                          <p:attrName>style.visibility</p:attrName>
                                        </p:attrNameLst>
                                      </p:cBhvr>
                                      <p:to>
                                        <p:strVal val="hidden"/>
                                      </p:to>
                                    </p:set>
                                  </p:childTnLst>
                                </p:cTn>
                              </p:par>
                              <p:par>
                                <p:cTn id="95" presetID="10" presetClass="exit" presetSubtype="0" fill="hold" grpId="2" nodeType="withEffect">
                                  <p:stCondLst>
                                    <p:cond delay="0"/>
                                  </p:stCondLst>
                                  <p:childTnLst>
                                    <p:animEffect transition="out" filter="fade">
                                      <p:cBhvr>
                                        <p:cTn id="96" dur="500"/>
                                        <p:tgtEl>
                                          <p:spTgt spid="22"/>
                                        </p:tgtEl>
                                      </p:cBhvr>
                                    </p:animEffect>
                                    <p:set>
                                      <p:cBhvr>
                                        <p:cTn id="97" dur="1" fill="hold">
                                          <p:stCondLst>
                                            <p:cond delay="499"/>
                                          </p:stCondLst>
                                        </p:cTn>
                                        <p:tgtEl>
                                          <p:spTgt spid="22"/>
                                        </p:tgtEl>
                                        <p:attrNameLst>
                                          <p:attrName>style.visibility</p:attrName>
                                        </p:attrNameLst>
                                      </p:cBhvr>
                                      <p:to>
                                        <p:strVal val="hidden"/>
                                      </p:to>
                                    </p:set>
                                  </p:childTnLst>
                                </p:cTn>
                              </p:par>
                              <p:par>
                                <p:cTn id="98" presetID="10" presetClass="exit" presetSubtype="0" fill="hold" grpId="2"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grpId="2"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17"/>
                                        </p:tgtEl>
                                      </p:cBhvr>
                                    </p:animEffect>
                                    <p:set>
                                      <p:cBhvr>
                                        <p:cTn id="106" dur="1" fill="hold">
                                          <p:stCondLst>
                                            <p:cond delay="499"/>
                                          </p:stCondLst>
                                        </p:cTn>
                                        <p:tgtEl>
                                          <p:spTgt spid="17"/>
                                        </p:tgtEl>
                                        <p:attrNameLst>
                                          <p:attrName>style.visibility</p:attrName>
                                        </p:attrNameLst>
                                      </p:cBhvr>
                                      <p:to>
                                        <p:strVal val="hidden"/>
                                      </p:to>
                                    </p:set>
                                  </p:childTnLst>
                                </p:cTn>
                              </p:par>
                              <p:par>
                                <p:cTn id="107" presetID="10" presetClass="exit" presetSubtype="0" fill="hold" grpId="2" nodeType="withEffect">
                                  <p:stCondLst>
                                    <p:cond delay="0"/>
                                  </p:stCondLst>
                                  <p:childTnLst>
                                    <p:animEffect transition="out" filter="fade">
                                      <p:cBhvr>
                                        <p:cTn id="108" dur="500"/>
                                        <p:tgtEl>
                                          <p:spTgt spid="15"/>
                                        </p:tgtEl>
                                      </p:cBhvr>
                                    </p:animEffect>
                                    <p:set>
                                      <p:cBhvr>
                                        <p:cTn id="109" dur="1" fill="hold">
                                          <p:stCondLst>
                                            <p:cond delay="499"/>
                                          </p:stCondLst>
                                        </p:cTn>
                                        <p:tgtEl>
                                          <p:spTgt spid="15"/>
                                        </p:tgtEl>
                                        <p:attrNameLst>
                                          <p:attrName>style.visibility</p:attrName>
                                        </p:attrNameLst>
                                      </p:cBhvr>
                                      <p:to>
                                        <p:strVal val="hidden"/>
                                      </p:to>
                                    </p:set>
                                  </p:childTnLst>
                                </p:cTn>
                              </p:par>
                              <p:par>
                                <p:cTn id="110" presetID="10" presetClass="exit" presetSubtype="0" fill="hold" grpId="2" nodeType="withEffect">
                                  <p:stCondLst>
                                    <p:cond delay="0"/>
                                  </p:stCondLst>
                                  <p:childTnLst>
                                    <p:animEffect transition="out" filter="fade">
                                      <p:cBhvr>
                                        <p:cTn id="111" dur="500"/>
                                        <p:tgtEl>
                                          <p:spTgt spid="12"/>
                                        </p:tgtEl>
                                      </p:cBhvr>
                                    </p:animEffect>
                                    <p:set>
                                      <p:cBhvr>
                                        <p:cTn id="112" dur="1" fill="hold">
                                          <p:stCondLst>
                                            <p:cond delay="499"/>
                                          </p:stCondLst>
                                        </p:cTn>
                                        <p:tgtEl>
                                          <p:spTgt spid="12"/>
                                        </p:tgtEl>
                                        <p:attrNameLst>
                                          <p:attrName>style.visibility</p:attrName>
                                        </p:attrNameLst>
                                      </p:cBhvr>
                                      <p:to>
                                        <p:strVal val="hidden"/>
                                      </p:to>
                                    </p:set>
                                  </p:childTnLst>
                                </p:cTn>
                              </p:par>
                              <p:par>
                                <p:cTn id="113" presetID="10" presetClass="exit" presetSubtype="0" fill="hold" grpId="2" nodeType="withEffect">
                                  <p:stCondLst>
                                    <p:cond delay="0"/>
                                  </p:stCondLst>
                                  <p:childTnLst>
                                    <p:animEffect transition="out" filter="fade">
                                      <p:cBhvr>
                                        <p:cTn id="114" dur="500"/>
                                        <p:tgtEl>
                                          <p:spTgt spid="13"/>
                                        </p:tgtEl>
                                      </p:cBhvr>
                                    </p:animEffect>
                                    <p:set>
                                      <p:cBhvr>
                                        <p:cTn id="115" dur="1" fill="hold">
                                          <p:stCondLst>
                                            <p:cond delay="499"/>
                                          </p:stCondLst>
                                        </p:cTn>
                                        <p:tgtEl>
                                          <p:spTgt spid="13"/>
                                        </p:tgtEl>
                                        <p:attrNameLst>
                                          <p:attrName>style.visibility</p:attrName>
                                        </p:attrNameLst>
                                      </p:cBhvr>
                                      <p:to>
                                        <p:strVal val="hidden"/>
                                      </p:to>
                                    </p:set>
                                  </p:childTnLst>
                                </p:cTn>
                              </p:par>
                              <p:par>
                                <p:cTn id="116" presetID="10" presetClass="exit" presetSubtype="0" fill="hold" grpId="2" nodeType="withEffect">
                                  <p:stCondLst>
                                    <p:cond delay="0"/>
                                  </p:stCondLst>
                                  <p:childTnLst>
                                    <p:animEffect transition="out" filter="fade">
                                      <p:cBhvr>
                                        <p:cTn id="117" dur="500"/>
                                        <p:tgtEl>
                                          <p:spTgt spid="16"/>
                                        </p:tgtEl>
                                      </p:cBhvr>
                                    </p:animEffect>
                                    <p:set>
                                      <p:cBhvr>
                                        <p:cTn id="118" dur="1" fill="hold">
                                          <p:stCondLst>
                                            <p:cond delay="499"/>
                                          </p:stCondLst>
                                        </p:cTn>
                                        <p:tgtEl>
                                          <p:spTgt spid="1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5"/>
                                        </p:tgtEl>
                                      </p:cBhvr>
                                    </p:animEffect>
                                    <p:set>
                                      <p:cBhvr>
                                        <p:cTn id="121" dur="1" fill="hold">
                                          <p:stCondLst>
                                            <p:cond delay="499"/>
                                          </p:stCondLst>
                                        </p:cTn>
                                        <p:tgtEl>
                                          <p:spTgt spid="5"/>
                                        </p:tgtEl>
                                        <p:attrNameLst>
                                          <p:attrName>style.visibility</p:attrName>
                                        </p:attrNameLst>
                                      </p:cBhvr>
                                      <p:to>
                                        <p:strVal val="hidden"/>
                                      </p:to>
                                    </p:set>
                                  </p:childTnLst>
                                </p:cTn>
                              </p:par>
                              <p:par>
                                <p:cTn id="122" presetID="10" presetClass="exit" presetSubtype="0" fill="hold" grpId="2" nodeType="withEffect">
                                  <p:stCondLst>
                                    <p:cond delay="0"/>
                                  </p:stCondLst>
                                  <p:childTnLst>
                                    <p:animEffect transition="out" filter="fade">
                                      <p:cBhvr>
                                        <p:cTn id="123" dur="500"/>
                                        <p:tgtEl>
                                          <p:spTgt spid="7"/>
                                        </p:tgtEl>
                                      </p:cBhvr>
                                    </p:animEffect>
                                    <p:set>
                                      <p:cBhvr>
                                        <p:cTn id="124" dur="1" fill="hold">
                                          <p:stCondLst>
                                            <p:cond delay="499"/>
                                          </p:stCondLst>
                                        </p:cTn>
                                        <p:tgtEl>
                                          <p:spTgt spid="7"/>
                                        </p:tgtEl>
                                        <p:attrNameLst>
                                          <p:attrName>style.visibility</p:attrName>
                                        </p:attrNameLst>
                                      </p:cBhvr>
                                      <p:to>
                                        <p:strVal val="hidden"/>
                                      </p:to>
                                    </p:set>
                                  </p:childTnLst>
                                </p:cTn>
                              </p:par>
                              <p:par>
                                <p:cTn id="125" presetID="10" presetClass="exit" presetSubtype="0" fill="hold" grpId="2" nodeType="withEffect">
                                  <p:stCondLst>
                                    <p:cond delay="0"/>
                                  </p:stCondLst>
                                  <p:childTnLst>
                                    <p:animEffect transition="out" filter="fade">
                                      <p:cBhvr>
                                        <p:cTn id="126" dur="500"/>
                                        <p:tgtEl>
                                          <p:spTgt spid="9"/>
                                        </p:tgtEl>
                                      </p:cBhvr>
                                    </p:animEffect>
                                    <p:set>
                                      <p:cBhvr>
                                        <p:cTn id="127" dur="1" fill="hold">
                                          <p:stCondLst>
                                            <p:cond delay="499"/>
                                          </p:stCondLst>
                                        </p:cTn>
                                        <p:tgtEl>
                                          <p:spTgt spid="9"/>
                                        </p:tgtEl>
                                        <p:attrNameLst>
                                          <p:attrName>style.visibility</p:attrName>
                                        </p:attrNameLst>
                                      </p:cBhvr>
                                      <p:to>
                                        <p:strVal val="hidden"/>
                                      </p:to>
                                    </p:set>
                                  </p:childTnLst>
                                </p:cTn>
                              </p:par>
                              <p:par>
                                <p:cTn id="128" presetID="10" presetClass="exit" presetSubtype="0" fill="hold" grpId="2" nodeType="withEffect">
                                  <p:stCondLst>
                                    <p:cond delay="0"/>
                                  </p:stCondLst>
                                  <p:childTnLst>
                                    <p:animEffect transition="out" filter="fade">
                                      <p:cBhvr>
                                        <p:cTn id="129" dur="500"/>
                                        <p:tgtEl>
                                          <p:spTgt spid="10"/>
                                        </p:tgtEl>
                                      </p:cBhvr>
                                    </p:animEffect>
                                    <p:set>
                                      <p:cBhvr>
                                        <p:cTn id="130" dur="1" fill="hold">
                                          <p:stCondLst>
                                            <p:cond delay="499"/>
                                          </p:stCondLst>
                                        </p:cTn>
                                        <p:tgtEl>
                                          <p:spTgt spid="10"/>
                                        </p:tgtEl>
                                        <p:attrNameLst>
                                          <p:attrName>style.visibility</p:attrName>
                                        </p:attrNameLst>
                                      </p:cBhvr>
                                      <p:to>
                                        <p:strVal val="hidden"/>
                                      </p:to>
                                    </p:set>
                                  </p:childTnLst>
                                </p:cTn>
                              </p:par>
                              <p:par>
                                <p:cTn id="131" presetID="10" presetClass="exit" presetSubtype="0" fill="hold" grpId="2" nodeType="withEffect">
                                  <p:stCondLst>
                                    <p:cond delay="0"/>
                                  </p:stCondLst>
                                  <p:childTnLst>
                                    <p:animEffect transition="out" filter="fade">
                                      <p:cBhvr>
                                        <p:cTn id="132" dur="500"/>
                                        <p:tgtEl>
                                          <p:spTgt spid="8"/>
                                        </p:tgtEl>
                                      </p:cBhvr>
                                    </p:animEffect>
                                    <p:set>
                                      <p:cBhvr>
                                        <p:cTn id="133" dur="1" fill="hold">
                                          <p:stCondLst>
                                            <p:cond delay="499"/>
                                          </p:stCondLst>
                                        </p:cTn>
                                        <p:tgtEl>
                                          <p:spTgt spid="8"/>
                                        </p:tgtEl>
                                        <p:attrNameLst>
                                          <p:attrName>style.visibility</p:attrName>
                                        </p:attrNameLst>
                                      </p:cBhvr>
                                      <p:to>
                                        <p:strVal val="hidden"/>
                                      </p:to>
                                    </p:set>
                                  </p:childTnLst>
                                </p:cTn>
                              </p:par>
                              <p:par>
                                <p:cTn id="134" presetID="10" presetClass="entr" presetSubtype="0" fill="hold" grpId="0" nodeType="withEffect">
                                  <p:stCondLst>
                                    <p:cond delay="0"/>
                                  </p:stCondLst>
                                  <p:childTnLst>
                                    <p:set>
                                      <p:cBhvr>
                                        <p:cTn id="135" dur="1" fill="hold">
                                          <p:stCondLst>
                                            <p:cond delay="0"/>
                                          </p:stCondLst>
                                        </p:cTn>
                                        <p:tgtEl>
                                          <p:spTgt spid="11"/>
                                        </p:tgtEl>
                                        <p:attrNameLst>
                                          <p:attrName>style.visibility</p:attrName>
                                        </p:attrNameLst>
                                      </p:cBhvr>
                                      <p:to>
                                        <p:strVal val="visible"/>
                                      </p:to>
                                    </p:set>
                                    <p:animEffect transition="in" filter="fade">
                                      <p:cBhvr>
                                        <p:cTn id="136" dur="500"/>
                                        <p:tgtEl>
                                          <p:spTgt spid="1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fade">
                                      <p:cBhvr>
                                        <p:cTn id="139" dur="500"/>
                                        <p:tgtEl>
                                          <p:spTgt spid="1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8">
                                            <p:txEl>
                                              <p:pRg st="0" end="0"/>
                                            </p:txEl>
                                          </p:spTgt>
                                        </p:tgtEl>
                                        <p:attrNameLst>
                                          <p:attrName>style.visibility</p:attrName>
                                        </p:attrNameLst>
                                      </p:cBhvr>
                                      <p:to>
                                        <p:strVal val="visible"/>
                                      </p:to>
                                    </p:set>
                                    <p:animEffect transition="in" filter="fade">
                                      <p:cBhvr>
                                        <p:cTn id="144" dur="500"/>
                                        <p:tgtEl>
                                          <p:spTgt spid="18">
                                            <p:txEl>
                                              <p:pRg st="0" end="0"/>
                                            </p:txEl>
                                          </p:spTgt>
                                        </p:tgtEl>
                                      </p:cBhvr>
                                    </p:animEffect>
                                  </p:childTnLst>
                                </p:cTn>
                              </p:par>
                              <p:par>
                                <p:cTn id="145" presetID="10" presetClass="entr" presetSubtype="0" fill="hold" nodeType="withEffect">
                                  <p:stCondLst>
                                    <p:cond delay="0"/>
                                  </p:stCondLst>
                                  <p:childTnLst>
                                    <p:set>
                                      <p:cBhvr>
                                        <p:cTn id="146" dur="1" fill="hold">
                                          <p:stCondLst>
                                            <p:cond delay="0"/>
                                          </p:stCondLst>
                                        </p:cTn>
                                        <p:tgtEl>
                                          <p:spTgt spid="18">
                                            <p:txEl>
                                              <p:pRg st="1" end="1"/>
                                            </p:txEl>
                                          </p:spTgt>
                                        </p:tgtEl>
                                        <p:attrNameLst>
                                          <p:attrName>style.visibility</p:attrName>
                                        </p:attrNameLst>
                                      </p:cBhvr>
                                      <p:to>
                                        <p:strVal val="visible"/>
                                      </p:to>
                                    </p:set>
                                    <p:animEffect transition="in" filter="fade">
                                      <p:cBhvr>
                                        <p:cTn id="147" dur="500"/>
                                        <p:tgtEl>
                                          <p:spTgt spid="18">
                                            <p:txEl>
                                              <p:pRg st="1" end="1"/>
                                            </p:txEl>
                                          </p:spTgt>
                                        </p:tgtEl>
                                      </p:cBhvr>
                                    </p:animEffect>
                                  </p:childTnLst>
                                </p:cTn>
                              </p:par>
                              <p:par>
                                <p:cTn id="148" presetID="10" presetClass="entr" presetSubtype="0" fill="hold" nodeType="withEffect">
                                  <p:stCondLst>
                                    <p:cond delay="0"/>
                                  </p:stCondLst>
                                  <p:childTnLst>
                                    <p:set>
                                      <p:cBhvr>
                                        <p:cTn id="149" dur="1" fill="hold">
                                          <p:stCondLst>
                                            <p:cond delay="0"/>
                                          </p:stCondLst>
                                        </p:cTn>
                                        <p:tgtEl>
                                          <p:spTgt spid="18">
                                            <p:txEl>
                                              <p:pRg st="3" end="3"/>
                                            </p:txEl>
                                          </p:spTgt>
                                        </p:tgtEl>
                                        <p:attrNameLst>
                                          <p:attrName>style.visibility</p:attrName>
                                        </p:attrNameLst>
                                      </p:cBhvr>
                                      <p:to>
                                        <p:strVal val="visible"/>
                                      </p:to>
                                    </p:set>
                                    <p:animEffect transition="in" filter="fade">
                                      <p:cBhvr>
                                        <p:cTn id="150" dur="500"/>
                                        <p:tgtEl>
                                          <p:spTgt spid="18">
                                            <p:txEl>
                                              <p:pRg st="3" end="3"/>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fade">
                                      <p:cBhvr>
                                        <p:cTn id="155" dur="500"/>
                                        <p:tgtEl>
                                          <p:spTgt spid="23"/>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24"/>
                                        </p:tgtEl>
                                        <p:attrNameLst>
                                          <p:attrName>style.visibility</p:attrName>
                                        </p:attrNameLst>
                                      </p:cBhvr>
                                      <p:to>
                                        <p:strVal val="visible"/>
                                      </p:to>
                                    </p:set>
                                    <p:animEffect transition="in" filter="fade">
                                      <p:cBhvr>
                                        <p:cTn id="158" dur="500"/>
                                        <p:tgtEl>
                                          <p:spTgt spid="24"/>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26"/>
                                        </p:tgtEl>
                                        <p:attrNameLst>
                                          <p:attrName>style.visibility</p:attrName>
                                        </p:attrNameLst>
                                      </p:cBhvr>
                                      <p:to>
                                        <p:strVal val="visible"/>
                                      </p:to>
                                    </p:set>
                                    <p:animEffect transition="in" filter="fade">
                                      <p:cBhvr>
                                        <p:cTn id="163" dur="500"/>
                                        <p:tgtEl>
                                          <p:spTgt spid="26"/>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27"/>
                                        </p:tgtEl>
                                        <p:attrNameLst>
                                          <p:attrName>style.visibility</p:attrName>
                                        </p:attrNameLst>
                                      </p:cBhvr>
                                      <p:to>
                                        <p:strVal val="visible"/>
                                      </p:to>
                                    </p:set>
                                    <p:animEffect transition="in" filter="fade">
                                      <p:cBhvr>
                                        <p:cTn id="166" dur="500"/>
                                        <p:tgtEl>
                                          <p:spTgt spid="27"/>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fade">
                                      <p:cBhvr>
                                        <p:cTn id="1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0" grpId="2" animBg="1"/>
      <p:bldP spid="12" grpId="0" animBg="1"/>
      <p:bldP spid="12" grpId="1" animBg="1"/>
      <p:bldP spid="12" grpId="2" animBg="1"/>
      <p:bldP spid="13" grpId="0" animBg="1"/>
      <p:bldP spid="13" grpId="1" animBg="1"/>
      <p:bldP spid="13" grpId="2" animBg="1"/>
      <p:bldP spid="15" grpId="0" animBg="1"/>
      <p:bldP spid="15" grpId="1" animBg="1"/>
      <p:bldP spid="15" grpId="2" animBg="1"/>
      <p:bldP spid="16" grpId="0" animBg="1"/>
      <p:bldP spid="16" grpId="1" animBg="1"/>
      <p:bldP spid="16" grpId="2" animBg="1"/>
      <p:bldP spid="17" grpId="0"/>
      <p:bldP spid="17" grpId="1"/>
      <p:bldP spid="19" grpId="0"/>
      <p:bldP spid="19" grpId="1"/>
      <p:bldP spid="19" grpId="2"/>
      <p:bldP spid="21" grpId="0"/>
      <p:bldP spid="21" grpId="1"/>
      <p:bldP spid="21" grpId="2"/>
      <p:bldP spid="22" grpId="0"/>
      <p:bldP spid="22" grpId="1"/>
      <p:bldP spid="22" grpId="2"/>
      <p:bldP spid="4" grpId="0"/>
      <p:bldP spid="4" grpId="1"/>
      <p:bldP spid="11" grpId="0"/>
      <p:bldP spid="14" grpId="0" animBg="1"/>
      <p:bldP spid="23" grpId="0" animBg="1"/>
      <p:bldP spid="24" grpId="0"/>
      <p:bldP spid="25" grpId="0"/>
      <p:bldP spid="26" grpId="0"/>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5"/>
          <p:cNvSpPr txBox="1"/>
          <p:nvPr/>
        </p:nvSpPr>
        <p:spPr>
          <a:xfrm>
            <a:off x="4549620" y="3136946"/>
            <a:ext cx="402033" cy="877103"/>
          </a:xfrm>
          <a:prstGeom prst="rect">
            <a:avLst/>
          </a:prstGeom>
          <a:noFill/>
          <a:ln>
            <a:noFill/>
          </a:ln>
        </p:spPr>
        <p:txBody>
          <a:bodyPr spcFirstLastPara="1" wrap="square" lIns="137138" tIns="68550" rIns="137138" bIns="68550" anchor="t" anchorCtr="0">
            <a:spAutoFit/>
          </a:bodyPr>
          <a:lstStyle/>
          <a:p>
            <a:pPr algn="ctr"/>
            <a:r>
              <a:rPr lang="en-US" sz="4800" dirty="0">
                <a:solidFill>
                  <a:srgbClr val="8DBABD"/>
                </a:solidFill>
                <a:latin typeface="Arial"/>
                <a:ea typeface="Arial"/>
                <a:cs typeface="Arial"/>
                <a:sym typeface="Arial"/>
              </a:rPr>
              <a:t> </a:t>
            </a:r>
            <a:endParaRPr sz="4800" dirty="0">
              <a:solidFill>
                <a:srgbClr val="8DBABD"/>
              </a:solidFill>
              <a:latin typeface="Arial"/>
              <a:ea typeface="Arial"/>
              <a:cs typeface="Arial"/>
              <a:sym typeface="Arial"/>
            </a:endParaRPr>
          </a:p>
        </p:txBody>
      </p:sp>
      <p:sp>
        <p:nvSpPr>
          <p:cNvPr id="94" name="Google Shape;94;p5"/>
          <p:cNvSpPr txBox="1"/>
          <p:nvPr/>
        </p:nvSpPr>
        <p:spPr>
          <a:xfrm>
            <a:off x="441672" y="548651"/>
            <a:ext cx="7620000" cy="877103"/>
          </a:xfrm>
          <a:prstGeom prst="rect">
            <a:avLst/>
          </a:prstGeom>
          <a:noFill/>
          <a:ln>
            <a:noFill/>
          </a:ln>
        </p:spPr>
        <p:txBody>
          <a:bodyPr spcFirstLastPara="1" wrap="square" lIns="137138" tIns="68550" rIns="137138" bIns="68550" anchor="t" anchorCtr="0">
            <a:spAutoFit/>
          </a:bodyPr>
          <a:lstStyle/>
          <a:p>
            <a:pPr algn="ctr"/>
            <a:r>
              <a:rPr lang="en-US"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rPr>
              <a:t>Parsons et al. 2017 data</a:t>
            </a:r>
            <a:endParaRPr sz="4800" dirty="0">
              <a:solidFill>
                <a:srgbClr val="00002F"/>
              </a:solidFill>
              <a:latin typeface="나눔스퀘어OTF ExtraBold" panose="020B0600000101010101" pitchFamily="34" charset="-127"/>
              <a:ea typeface="나눔스퀘어OTF ExtraBold" panose="020B0600000101010101" pitchFamily="34" charset="-127"/>
              <a:cs typeface="카페24 써라운드" pitchFamily="2" charset="-127"/>
              <a:sym typeface="Arial"/>
            </a:endParaRPr>
          </a:p>
        </p:txBody>
      </p:sp>
      <p:pic>
        <p:nvPicPr>
          <p:cNvPr id="97" name="Google Shape;97;p5"/>
          <p:cNvPicPr preferRelativeResize="0"/>
          <p:nvPr/>
        </p:nvPicPr>
        <p:blipFill rotWithShape="1">
          <a:blip r:embed="rId4">
            <a:alphaModFix/>
          </a:blip>
          <a:srcRect/>
          <a:stretch/>
        </p:blipFill>
        <p:spPr>
          <a:xfrm>
            <a:off x="301512" y="1858142"/>
            <a:ext cx="10430904" cy="6570716"/>
          </a:xfrm>
          <a:prstGeom prst="rect">
            <a:avLst/>
          </a:prstGeom>
          <a:noFill/>
          <a:ln>
            <a:noFill/>
          </a:ln>
        </p:spPr>
      </p:pic>
      <p:sp>
        <p:nvSpPr>
          <p:cNvPr id="98" name="Google Shape;98;p5"/>
          <p:cNvSpPr/>
          <p:nvPr/>
        </p:nvSpPr>
        <p:spPr>
          <a:xfrm>
            <a:off x="11082145" y="1949639"/>
            <a:ext cx="7187179" cy="7217300"/>
          </a:xfrm>
          <a:prstGeom prst="rect">
            <a:avLst/>
          </a:prstGeom>
          <a:noFill/>
          <a:ln>
            <a:noFill/>
          </a:ln>
        </p:spPr>
        <p:txBody>
          <a:bodyPr spcFirstLastPara="1" wrap="square" lIns="137138" tIns="68550" rIns="137138" bIns="68550" anchor="t" anchorCtr="0">
            <a:spAutoFit/>
          </a:bodyPr>
          <a:lstStyle/>
          <a:p>
            <a:r>
              <a:rPr lang="en-US" sz="3600" dirty="0">
                <a:latin typeface="나눔스퀘어OTF Bold" panose="020B0600000101010101" pitchFamily="34" charset="-127"/>
                <a:ea typeface="나눔스퀘어OTF Bold" panose="020B0600000101010101" pitchFamily="34" charset="-127"/>
                <a:cs typeface="카페24 써라운드" pitchFamily="2" charset="-127"/>
              </a:rPr>
              <a:t>Parsons used </a:t>
            </a:r>
            <a:r>
              <a:rPr lang="en-US" sz="3600" b="1" dirty="0">
                <a:solidFill>
                  <a:srgbClr val="FF0000"/>
                </a:solidFill>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cs typeface="카페24 써라운드" pitchFamily="2" charset="-127"/>
              </a:rPr>
              <a:t>Photometric</a:t>
            </a:r>
            <a:r>
              <a:rPr lang="en-US" sz="3600" dirty="0">
                <a:solidFill>
                  <a:srgbClr val="FF0000"/>
                </a:solidFill>
                <a:latin typeface="나눔스퀘어OTF Bold" panose="020B0600000101010101" pitchFamily="34" charset="-127"/>
                <a:ea typeface="나눔스퀘어OTF Bold" panose="020B0600000101010101" pitchFamily="34" charset="-127"/>
                <a:cs typeface="카페24 써라운드" pitchFamily="2" charset="-127"/>
              </a:rPr>
              <a:t> </a:t>
            </a:r>
          </a:p>
          <a:p>
            <a:r>
              <a:rPr lang="en-US" sz="3600" dirty="0">
                <a:latin typeface="나눔스퀘어OTF Bold" panose="020B0600000101010101" pitchFamily="34" charset="-127"/>
                <a:ea typeface="나눔스퀘어OTF Bold" panose="020B0600000101010101" pitchFamily="34" charset="-127"/>
                <a:cs typeface="카페24 써라운드" pitchFamily="2" charset="-127"/>
              </a:rPr>
              <a:t>and </a:t>
            </a:r>
            <a:r>
              <a:rPr lang="en-US" altLang="ko-KR" sz="3600" dirty="0">
                <a:latin typeface="나눔스퀘어OTF Bold" panose="020B0600000101010101" pitchFamily="34" charset="-127"/>
                <a:ea typeface="나눔스퀘어OTF Bold" panose="020B0600000101010101" pitchFamily="34" charset="-127"/>
              </a:rPr>
              <a:t> </a:t>
            </a:r>
            <a:r>
              <a:rPr lang="en-US" altLang="ko-KR" sz="3600" b="1" dirty="0">
                <a:solidFill>
                  <a:srgbClr val="FF0000"/>
                </a:solidFill>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Spectroscopic</a:t>
            </a:r>
            <a:r>
              <a:rPr lang="en-US" altLang="ko-KR" sz="3600" dirty="0">
                <a:latin typeface="나눔스퀘어OTF Bold" panose="020B0600000101010101" pitchFamily="34" charset="-127"/>
                <a:ea typeface="나눔스퀘어OTF Bold" panose="020B0600000101010101" pitchFamily="34" charset="-127"/>
              </a:rPr>
              <a:t> method </a:t>
            </a:r>
          </a:p>
          <a:p>
            <a:r>
              <a:rPr lang="en-US" altLang="ko-KR" sz="3600" dirty="0">
                <a:latin typeface="나눔스퀘어OTF Bold" panose="020B0600000101010101" pitchFamily="34" charset="-127"/>
                <a:ea typeface="나눔스퀘어OTF Bold" panose="020B0600000101010101" pitchFamily="34" charset="-127"/>
              </a:rPr>
              <a:t>to calculate </a:t>
            </a:r>
            <a:r>
              <a:rPr lang="en-US" altLang="ko-KR" sz="3600" b="1" dirty="0">
                <a:solidFill>
                  <a:srgbClr val="FF0000"/>
                </a:solidFill>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precisely</a:t>
            </a:r>
            <a:r>
              <a:rPr lang="en-US" altLang="ko-KR" sz="36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rPr>
              <a:t>.  </a:t>
            </a:r>
          </a:p>
          <a:p>
            <a:endParaRPr lang="en-US" sz="3600" b="1" dirty="0">
              <a:effectLst>
                <a:outerShdw blurRad="38100" dist="38100" dir="2700000" algn="tl">
                  <a:srgbClr val="000000">
                    <a:alpha val="43137"/>
                  </a:srgbClr>
                </a:outerShdw>
              </a:effectLst>
              <a:latin typeface="나눔스퀘어OTF Bold" panose="020B0600000101010101" pitchFamily="34" charset="-127"/>
              <a:ea typeface="나눔스퀘어OTF Bold" panose="020B0600000101010101" pitchFamily="34" charset="-127"/>
              <a:cs typeface="카페24 써라운드" pitchFamily="2" charset="-127"/>
            </a:endParaRPr>
          </a:p>
          <a:p>
            <a:pPr>
              <a:lnSpc>
                <a:spcPct val="200000"/>
              </a:lnSpc>
            </a:pPr>
            <a:r>
              <a:rPr lang="en-US" altLang="ko-KR" sz="3600" dirty="0">
                <a:latin typeface="나눔스퀘어 ExtraBold" panose="020B0600000101010101" pitchFamily="50" charset="-127"/>
                <a:ea typeface="나눔스퀘어 ExtraBold" panose="020B0600000101010101" pitchFamily="50" charset="-127"/>
                <a:cs typeface="카페24 써라운드" pitchFamily="2" charset="-127"/>
                <a:sym typeface="Arial"/>
              </a:rPr>
              <a:t>Total number : 26</a:t>
            </a:r>
            <a:endParaRPr lang="en-US" altLang="ko-KR" sz="3600" dirty="0">
              <a:latin typeface="나눔스퀘어 ExtraBold" panose="020B0600000101010101" pitchFamily="50" charset="-127"/>
              <a:ea typeface="나눔스퀘어 ExtraBold" panose="020B0600000101010101" pitchFamily="50" charset="-127"/>
              <a:cs typeface="카페24 써라운드" pitchFamily="2" charset="-127"/>
            </a:endParaRPr>
          </a:p>
          <a:p>
            <a:pPr>
              <a:lnSpc>
                <a:spcPct val="200000"/>
              </a:lnSpc>
            </a:pPr>
            <a:r>
              <a:rPr lang="en-US" altLang="ko-KR" sz="3600" dirty="0">
                <a:latin typeface="나눔스퀘어 ExtraBold" panose="020B0600000101010101" pitchFamily="50" charset="-127"/>
                <a:ea typeface="나눔스퀘어 ExtraBold" panose="020B0600000101010101" pitchFamily="50" charset="-127"/>
                <a:cs typeface="카페24 써라운드" pitchFamily="2" charset="-127"/>
              </a:rPr>
              <a:t>Type : DA (Balmer lines)  &amp; </a:t>
            </a:r>
          </a:p>
          <a:p>
            <a:pPr>
              <a:lnSpc>
                <a:spcPct val="200000"/>
              </a:lnSpc>
            </a:pPr>
            <a:r>
              <a:rPr lang="en-US" altLang="ko-KR" sz="3600" dirty="0">
                <a:latin typeface="나눔스퀘어 ExtraBold" panose="020B0600000101010101" pitchFamily="50" charset="-127"/>
                <a:ea typeface="나눔스퀘어 ExtraBold" panose="020B0600000101010101" pitchFamily="50" charset="-127"/>
                <a:cs typeface="카페24 써라운드" pitchFamily="2" charset="-127"/>
              </a:rPr>
              <a:t>White Dwarfs in </a:t>
            </a:r>
            <a:r>
              <a:rPr lang="en-US" altLang="ko-KR" sz="3600" dirty="0">
                <a:latin typeface="나눔스퀘어OTF ExtraBold" panose="020B0600000101010101" pitchFamily="34" charset="-127"/>
                <a:ea typeface="나눔스퀘어OTF ExtraBold" panose="020B0600000101010101" pitchFamily="34" charset="-127"/>
              </a:rPr>
              <a:t>Eclipsing Binaries</a:t>
            </a:r>
          </a:p>
          <a:p>
            <a:pPr>
              <a:lnSpc>
                <a:spcPct val="200000"/>
              </a:lnSpc>
            </a:pPr>
            <a:endParaRPr lang="en-US" altLang="ko-KR" sz="1400" dirty="0">
              <a:latin typeface="나눔스퀘어OTF ExtraBold" panose="020B0600000101010101" pitchFamily="34" charset="-127"/>
              <a:ea typeface="나눔스퀘어OTF ExtraBold" panose="020B0600000101010101" pitchFamily="34" charset="-127"/>
            </a:endParaRPr>
          </a:p>
        </p:txBody>
      </p:sp>
      <p:sp>
        <p:nvSpPr>
          <p:cNvPr id="16" name="TextBox 15">
            <a:extLst>
              <a:ext uri="{FF2B5EF4-FFF2-40B4-BE49-F238E27FC236}">
                <a16:creationId xmlns:a16="http://schemas.microsoft.com/office/drawing/2014/main" id="{595E7F77-2FF1-07A3-93AD-3FFD5D1CA74C}"/>
              </a:ext>
            </a:extLst>
          </p:cNvPr>
          <p:cNvSpPr txBox="1"/>
          <p:nvPr/>
        </p:nvSpPr>
        <p:spPr>
          <a:xfrm>
            <a:off x="455556" y="8439632"/>
            <a:ext cx="10122817" cy="461665"/>
          </a:xfrm>
          <a:prstGeom prst="rect">
            <a:avLst/>
          </a:prstGeom>
          <a:noFill/>
        </p:spPr>
        <p:txBody>
          <a:bodyPr wrap="square" rtlCol="0">
            <a:spAutoFit/>
          </a:bodyPr>
          <a:lstStyle/>
          <a:p>
            <a:r>
              <a:rPr lang="en-US" altLang="ko-KR" sz="1200" dirty="0">
                <a:latin typeface="카페24 써라운드" pitchFamily="2" charset="-127"/>
                <a:ea typeface="카페24 써라운드" pitchFamily="2" charset="-127"/>
                <a:cs typeface="카페24 써라운드" pitchFamily="2" charset="-127"/>
              </a:rPr>
              <a:t>* Parson 2017 , </a:t>
            </a:r>
            <a:r>
              <a:rPr lang="en-US" altLang="ko-KR" sz="1200" b="1" i="0" dirty="0">
                <a:solidFill>
                  <a:srgbClr val="000000"/>
                </a:solidFill>
                <a:effectLst/>
                <a:latin typeface="카페24 써라운드" pitchFamily="2" charset="-127"/>
                <a:ea typeface="카페24 써라운드" pitchFamily="2" charset="-127"/>
                <a:cs typeface="카페24 써라운드" pitchFamily="2" charset="-127"/>
              </a:rPr>
              <a:t>Testing the white dwarf mass-radius relationship with eclipsing binaries</a:t>
            </a:r>
          </a:p>
          <a:p>
            <a:endParaRPr lang="ko-KR" altLang="en-US" sz="1200" dirty="0">
              <a:latin typeface="카페24 써라운드" pitchFamily="2" charset="-127"/>
              <a:ea typeface="카페24 써라운드" pitchFamily="2" charset="-127"/>
              <a:cs typeface="카페24 써라운드"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E879CB-EF70-6F8B-710B-1D4BC3FC4379}"/>
                  </a:ext>
                </a:extLst>
              </p:cNvPr>
              <p:cNvSpPr txBox="1"/>
              <p:nvPr/>
            </p:nvSpPr>
            <p:spPr>
              <a:xfrm>
                <a:off x="10983279" y="1858142"/>
                <a:ext cx="7064859" cy="6968703"/>
              </a:xfrm>
              <a:prstGeom prst="rect">
                <a:avLst/>
              </a:prstGeom>
              <a:noFill/>
            </p:spPr>
            <p:txBody>
              <a:bodyPr wrap="square">
                <a:spAutoFit/>
              </a:bodyPr>
              <a:lstStyle/>
              <a:p>
                <a:pPr>
                  <a:lnSpc>
                    <a:spcPct val="150000"/>
                  </a:lnSpc>
                </a:pPr>
                <a:r>
                  <a:rPr lang="en-US" altLang="ko-KR" sz="3600" dirty="0">
                    <a:latin typeface="나눔스퀘어OTF ExtraBold" panose="020B0600000101010101" pitchFamily="34" charset="-127"/>
                    <a:ea typeface="나눔스퀘어OTF ExtraBold" panose="020B0600000101010101" pitchFamily="34" charset="-127"/>
                    <a:cs typeface="카페24 써라운드" pitchFamily="2" charset="-127"/>
                    <a:sym typeface="Arial"/>
                  </a:rPr>
                  <a:t>Theory  predicts </a:t>
                </a:r>
                <a14:m>
                  <m:oMath xmlns:m="http://schemas.openxmlformats.org/officeDocument/2006/math">
                    <m:r>
                      <a:rPr lang="en-US" altLang="ko-KR" sz="3600" b="0" i="1" smtClean="0">
                        <a:latin typeface="Cambria Math" panose="02040503050406030204" pitchFamily="18" charset="0"/>
                        <a:ea typeface="나눔스퀘어 ExtraBold" panose="020B0600000101010101" pitchFamily="50" charset="-127"/>
                        <a:cs typeface="카페24 써라운드" pitchFamily="2" charset="-127"/>
                        <a:sym typeface="Arial"/>
                      </a:rPr>
                      <m:t>𝑅</m:t>
                    </m:r>
                    <m:r>
                      <a:rPr lang="en-US" altLang="ko-KR" sz="3600" b="0" i="1" smtClean="0">
                        <a:latin typeface="Cambria Math" panose="02040503050406030204" pitchFamily="18" charset="0"/>
                        <a:ea typeface="나눔스퀘어 ExtraBold" panose="020B0600000101010101" pitchFamily="50" charset="-127"/>
                        <a:cs typeface="카페24 써라운드" pitchFamily="2" charset="-127"/>
                        <a:sym typeface="Arial"/>
                      </a:rPr>
                      <m:t> ~ </m:t>
                    </m:r>
                    <m:sSup>
                      <m:sSupPr>
                        <m:ctrlPr>
                          <a:rPr lang="en-US" altLang="ko-KR" sz="3600" i="1" smtClean="0">
                            <a:latin typeface="Cambria Math" panose="02040503050406030204" pitchFamily="18" charset="0"/>
                            <a:ea typeface="나눔스퀘어 ExtraBold" panose="020B0600000101010101" pitchFamily="50" charset="-127"/>
                            <a:cs typeface="카페24 써라운드" pitchFamily="2" charset="-127"/>
                            <a:sym typeface="Arial"/>
                          </a:rPr>
                        </m:ctrlPr>
                      </m:sSupPr>
                      <m:e>
                        <m:r>
                          <a:rPr lang="en-US" altLang="ko-KR" sz="3600" b="0" i="1" smtClean="0">
                            <a:latin typeface="Cambria Math" panose="02040503050406030204" pitchFamily="18" charset="0"/>
                            <a:ea typeface="나눔스퀘어 ExtraBold" panose="020B0600000101010101" pitchFamily="50" charset="-127"/>
                            <a:cs typeface="카페24 써라운드" pitchFamily="2" charset="-127"/>
                            <a:sym typeface="Arial"/>
                          </a:rPr>
                          <m:t>𝑀</m:t>
                        </m:r>
                      </m:e>
                      <m:sup>
                        <m:r>
                          <a:rPr lang="en-US" altLang="ko-KR" sz="3600" b="0" i="1" smtClean="0">
                            <a:latin typeface="Cambria Math" panose="02040503050406030204" pitchFamily="18" charset="0"/>
                            <a:ea typeface="나눔스퀘어 ExtraBold" panose="020B0600000101010101" pitchFamily="50" charset="-127"/>
                            <a:cs typeface="카페24 써라운드" pitchFamily="2" charset="-127"/>
                            <a:sym typeface="Arial"/>
                          </a:rPr>
                          <m:t>−1/3</m:t>
                        </m:r>
                      </m:sup>
                    </m:sSup>
                  </m:oMath>
                </a14:m>
                <a:r>
                  <a:rPr lang="en-US" altLang="ko-KR" sz="3600" dirty="0">
                    <a:latin typeface="나눔스퀘어OTF ExtraBold" panose="020B0600000101010101" pitchFamily="34" charset="-127"/>
                    <a:ea typeface="나눔스퀘어OTF ExtraBold" panose="020B0600000101010101" pitchFamily="34" charset="-127"/>
                    <a:cs typeface="카페24 써라운드" pitchFamily="2" charset="-127"/>
                    <a:sym typeface="Arial"/>
                  </a:rPr>
                  <a:t> at zero temperature</a:t>
                </a:r>
              </a:p>
              <a:p>
                <a:pPr>
                  <a:lnSpc>
                    <a:spcPct val="150000"/>
                  </a:lnSpc>
                </a:pPr>
                <a:endParaRPr lang="en-US" altLang="ko-KR" sz="2400" dirty="0">
                  <a:latin typeface="나눔스퀘어OTF ExtraBold" panose="020B0600000101010101" pitchFamily="34" charset="-127"/>
                  <a:ea typeface="나눔스퀘어OTF ExtraBold" panose="020B0600000101010101" pitchFamily="34" charset="-127"/>
                  <a:cs typeface="카페24 써라운드" pitchFamily="2" charset="-127"/>
                  <a:sym typeface="Arial"/>
                </a:endParaRPr>
              </a:p>
              <a:p>
                <a:pPr>
                  <a:lnSpc>
                    <a:spcPct val="150000"/>
                  </a:lnSpc>
                </a:pPr>
                <a:r>
                  <a:rPr lang="en-US" altLang="ko-KR" sz="3600" dirty="0">
                    <a:latin typeface="나눔스퀘어OTF ExtraBold" panose="020B0600000101010101" pitchFamily="34" charset="-127"/>
                    <a:ea typeface="나눔스퀘어OTF ExtraBold" panose="020B0600000101010101" pitchFamily="34" charset="-127"/>
                    <a:cs typeface="카페24 써라운드" pitchFamily="2" charset="-127"/>
                    <a:sym typeface="Arial"/>
                  </a:rPr>
                  <a:t>Observed White dwarfs show non-zero temperature over 0.3-5 eV</a:t>
                </a:r>
              </a:p>
              <a:p>
                <a:pPr>
                  <a:lnSpc>
                    <a:spcPct val="150000"/>
                  </a:lnSpc>
                </a:pPr>
                <a:endParaRPr lang="en-US" altLang="ko-KR" sz="2400" dirty="0">
                  <a:latin typeface="나눔스퀘어OTF ExtraBold" panose="020B0600000101010101" pitchFamily="34" charset="-127"/>
                  <a:ea typeface="나눔스퀘어OTF ExtraBold" panose="020B0600000101010101" pitchFamily="34" charset="-127"/>
                  <a:cs typeface="카페24 써라운드" pitchFamily="2" charset="-127"/>
                </a:endParaRPr>
              </a:p>
              <a:p>
                <a:pPr>
                  <a:lnSpc>
                    <a:spcPct val="150000"/>
                  </a:lnSpc>
                </a:pPr>
                <a:r>
                  <a:rPr lang="en-US" altLang="ko-KR" sz="3600" b="1" i="1" dirty="0">
                    <a:latin typeface="나눔스퀘어OTF ExtraBold" panose="020B0600000101010101" pitchFamily="34" charset="-127"/>
                    <a:ea typeface="나눔스퀘어OTF ExtraBold" panose="020B0600000101010101" pitchFamily="34" charset="-127"/>
                    <a:cs typeface="카페24 써라운드" pitchFamily="2" charset="-127"/>
                  </a:rPr>
                  <a:t>Test the observed radius and mass  Relationship </a:t>
                </a:r>
                <a14:m>
                  <m:oMath xmlns:m="http://schemas.openxmlformats.org/officeDocument/2006/math">
                    <m:r>
                      <a:rPr lang="en-US" altLang="ko-KR" sz="3600" b="1" i="1" dirty="0" smtClean="0">
                        <a:latin typeface="Cambria Math" panose="02040503050406030204" pitchFamily="18" charset="0"/>
                        <a:ea typeface="나눔스퀘어OTF ExtraBold" panose="020B0600000101010101" pitchFamily="34" charset="-127"/>
                        <a:cs typeface="카페24 써라운드" pitchFamily="2" charset="-127"/>
                      </a:rPr>
                      <m:t>…</m:t>
                    </m:r>
                  </m:oMath>
                </a14:m>
                <a:endParaRPr lang="en-US" altLang="ko-KR" sz="3600" b="1" dirty="0">
                  <a:latin typeface="나눔스퀘어OTF ExtraBold" panose="020B0600000101010101" pitchFamily="34" charset="-127"/>
                  <a:ea typeface="나눔스퀘어OTF ExtraBold" panose="020B0600000101010101" pitchFamily="34" charset="-127"/>
                  <a:cs typeface="카페24 써라운드" pitchFamily="2" charset="-127"/>
                </a:endParaRPr>
              </a:p>
            </p:txBody>
          </p:sp>
        </mc:Choice>
        <mc:Fallback xmlns="">
          <p:sp>
            <p:nvSpPr>
              <p:cNvPr id="4" name="TextBox 3">
                <a:extLst>
                  <a:ext uri="{FF2B5EF4-FFF2-40B4-BE49-F238E27FC236}">
                    <a16:creationId xmlns:a16="http://schemas.microsoft.com/office/drawing/2014/main" id="{4FE879CB-EF70-6F8B-710B-1D4BC3FC4379}"/>
                  </a:ext>
                </a:extLst>
              </p:cNvPr>
              <p:cNvSpPr txBox="1">
                <a:spLocks noRot="1" noChangeAspect="1" noMove="1" noResize="1" noEditPoints="1" noAdjustHandles="1" noChangeArrowheads="1" noChangeShapeType="1" noTextEdit="1"/>
              </p:cNvSpPr>
              <p:nvPr/>
            </p:nvSpPr>
            <p:spPr>
              <a:xfrm>
                <a:off x="10983279" y="1858142"/>
                <a:ext cx="7064859" cy="6968703"/>
              </a:xfrm>
              <a:prstGeom prst="rect">
                <a:avLst/>
              </a:prstGeom>
              <a:blipFill>
                <a:blip r:embed="rId5"/>
                <a:stretch>
                  <a:fillRect l="-2675" b="-2362"/>
                </a:stretch>
              </a:blipFill>
            </p:spPr>
            <p:txBody>
              <a:bodyPr/>
              <a:lstStyle/>
              <a:p>
                <a:r>
                  <a:rPr lang="ko-KR" altLang="en-US">
                    <a:noFill/>
                  </a:rPr>
                  <a:t> </a:t>
                </a:r>
              </a:p>
            </p:txBody>
          </p:sp>
        </mc:Fallback>
      </mc:AlternateContent>
      <p:sp>
        <p:nvSpPr>
          <p:cNvPr id="5" name="직사각형 4">
            <a:extLst>
              <a:ext uri="{FF2B5EF4-FFF2-40B4-BE49-F238E27FC236}">
                <a16:creationId xmlns:a16="http://schemas.microsoft.com/office/drawing/2014/main" id="{EDB53373-8FAC-1B15-C152-DACBC8BD685A}"/>
              </a:ext>
            </a:extLst>
          </p:cNvPr>
          <p:cNvSpPr/>
          <p:nvPr/>
        </p:nvSpPr>
        <p:spPr>
          <a:xfrm>
            <a:off x="3605752" y="2023891"/>
            <a:ext cx="1345901" cy="6177428"/>
          </a:xfrm>
          <a:prstGeom prst="rect">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sz="2700" dirty="0"/>
          </a:p>
        </p:txBody>
      </p:sp>
      <p:sp>
        <p:nvSpPr>
          <p:cNvPr id="6" name="직사각형 5">
            <a:extLst>
              <a:ext uri="{FF2B5EF4-FFF2-40B4-BE49-F238E27FC236}">
                <a16:creationId xmlns:a16="http://schemas.microsoft.com/office/drawing/2014/main" id="{E1B57E14-F8B9-8A41-BF81-0DE77D317F24}"/>
              </a:ext>
            </a:extLst>
          </p:cNvPr>
          <p:cNvSpPr/>
          <p:nvPr/>
        </p:nvSpPr>
        <p:spPr>
          <a:xfrm>
            <a:off x="3599239" y="3902698"/>
            <a:ext cx="1345901" cy="27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직사각형 6">
            <a:extLst>
              <a:ext uri="{FF2B5EF4-FFF2-40B4-BE49-F238E27FC236}">
                <a16:creationId xmlns:a16="http://schemas.microsoft.com/office/drawing/2014/main" id="{092E23F9-93AD-9D2C-1A22-3A340A167F29}"/>
              </a:ext>
            </a:extLst>
          </p:cNvPr>
          <p:cNvSpPr/>
          <p:nvPr/>
        </p:nvSpPr>
        <p:spPr>
          <a:xfrm>
            <a:off x="3612265" y="5281129"/>
            <a:ext cx="1345901" cy="27716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슬라이드 번호 개체 틀 7">
            <a:extLst>
              <a:ext uri="{FF2B5EF4-FFF2-40B4-BE49-F238E27FC236}">
                <a16:creationId xmlns:a16="http://schemas.microsoft.com/office/drawing/2014/main" id="{6D6404B4-9D9D-78BD-BD73-CA1AC31CC47C}"/>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8">
                                            <p:txEl>
                                              <p:pRg st="0" end="0"/>
                                            </p:txEl>
                                          </p:spTgt>
                                        </p:tgtEl>
                                      </p:cBhvr>
                                    </p:animEffect>
                                    <p:set>
                                      <p:cBhvr>
                                        <p:cTn id="7" dur="1" fill="hold">
                                          <p:stCondLst>
                                            <p:cond delay="499"/>
                                          </p:stCondLst>
                                        </p:cTn>
                                        <p:tgtEl>
                                          <p:spTgt spid="98">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98">
                                            <p:txEl>
                                              <p:pRg st="1" end="1"/>
                                            </p:txEl>
                                          </p:spTgt>
                                        </p:tgtEl>
                                      </p:cBhvr>
                                    </p:animEffect>
                                    <p:set>
                                      <p:cBhvr>
                                        <p:cTn id="10" dur="1" fill="hold">
                                          <p:stCondLst>
                                            <p:cond delay="499"/>
                                          </p:stCondLst>
                                        </p:cTn>
                                        <p:tgtEl>
                                          <p:spTgt spid="98">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98">
                                            <p:txEl>
                                              <p:pRg st="2" end="2"/>
                                            </p:txEl>
                                          </p:spTgt>
                                        </p:tgtEl>
                                      </p:cBhvr>
                                    </p:animEffect>
                                    <p:set>
                                      <p:cBhvr>
                                        <p:cTn id="13" dur="1" fill="hold">
                                          <p:stCondLst>
                                            <p:cond delay="499"/>
                                          </p:stCondLst>
                                        </p:cTn>
                                        <p:tgtEl>
                                          <p:spTgt spid="98">
                                            <p:txEl>
                                              <p:pRg st="2" end="2"/>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8">
                                            <p:txEl>
                                              <p:pRg st="4" end="4"/>
                                            </p:txEl>
                                          </p:spTgt>
                                        </p:tgtEl>
                                      </p:cBhvr>
                                    </p:animEffect>
                                    <p:set>
                                      <p:cBhvr>
                                        <p:cTn id="16" dur="1" fill="hold">
                                          <p:stCondLst>
                                            <p:cond delay="499"/>
                                          </p:stCondLst>
                                        </p:cTn>
                                        <p:tgtEl>
                                          <p:spTgt spid="98">
                                            <p:txEl>
                                              <p:pRg st="4" end="4"/>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8">
                                            <p:txEl>
                                              <p:pRg st="5" end="5"/>
                                            </p:txEl>
                                          </p:spTgt>
                                        </p:tgtEl>
                                      </p:cBhvr>
                                    </p:animEffect>
                                    <p:set>
                                      <p:cBhvr>
                                        <p:cTn id="19" dur="1" fill="hold">
                                          <p:stCondLst>
                                            <p:cond delay="499"/>
                                          </p:stCondLst>
                                        </p:cTn>
                                        <p:tgtEl>
                                          <p:spTgt spid="98">
                                            <p:txEl>
                                              <p:pRg st="5" end="5"/>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8">
                                            <p:txEl>
                                              <p:pRg st="6" end="6"/>
                                            </p:txEl>
                                          </p:spTgt>
                                        </p:tgtEl>
                                      </p:cBhvr>
                                    </p:animEffect>
                                    <p:set>
                                      <p:cBhvr>
                                        <p:cTn id="22" dur="1" fill="hold">
                                          <p:stCondLst>
                                            <p:cond delay="499"/>
                                          </p:stCondLst>
                                        </p:cTn>
                                        <p:tgtEl>
                                          <p:spTgt spid="98">
                                            <p:txEl>
                                              <p:pRg st="6" end="6"/>
                                            </p:txEl>
                                          </p:spTgt>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circle(in)">
                                      <p:cBhvr>
                                        <p:cTn id="35" dur="2000"/>
                                        <p:tgtEl>
                                          <p:spTgt spid="7"/>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circle(in)">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3" name="그림 2">
            <a:extLst>
              <a:ext uri="{FF2B5EF4-FFF2-40B4-BE49-F238E27FC236}">
                <a16:creationId xmlns:a16="http://schemas.microsoft.com/office/drawing/2014/main" id="{D3607C49-142F-D2D8-4CCB-A0FE599754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8174" y="1272073"/>
            <a:ext cx="14128848" cy="6602636"/>
          </a:xfrm>
          <a:prstGeom prst="rect">
            <a:avLst/>
          </a:prstGeom>
        </p:spPr>
      </p:pic>
      <p:sp>
        <p:nvSpPr>
          <p:cNvPr id="125" name="Google Shape;125;p8"/>
          <p:cNvSpPr txBox="1"/>
          <p:nvPr/>
        </p:nvSpPr>
        <p:spPr>
          <a:xfrm>
            <a:off x="457198" y="425049"/>
            <a:ext cx="17830801" cy="877103"/>
          </a:xfrm>
          <a:prstGeom prst="rect">
            <a:avLst/>
          </a:prstGeom>
          <a:noFill/>
          <a:ln>
            <a:noFill/>
          </a:ln>
        </p:spPr>
        <p:txBody>
          <a:bodyPr spcFirstLastPara="1" wrap="square" lIns="137138" tIns="68550" rIns="137138" bIns="68550" anchor="t" anchorCtr="0">
            <a:spAutoFit/>
          </a:bodyPr>
          <a:lstStyle/>
          <a:p>
            <a:r>
              <a:rPr lang="en-US" altLang="ko-KR" sz="4800" b="1" dirty="0">
                <a:latin typeface="나눔스퀘어OTF ExtraBold" panose="020B0600000101010101" pitchFamily="34" charset="-127"/>
                <a:ea typeface="나눔스퀘어OTF ExtraBold" panose="020B0600000101010101" pitchFamily="34" charset="-127"/>
              </a:rPr>
              <a:t>Radius and Mass Distribution With Temperature</a:t>
            </a:r>
          </a:p>
        </p:txBody>
      </p:sp>
      <p:sp>
        <p:nvSpPr>
          <p:cNvPr id="4" name="TextBox 3">
            <a:extLst>
              <a:ext uri="{FF2B5EF4-FFF2-40B4-BE49-F238E27FC236}">
                <a16:creationId xmlns:a16="http://schemas.microsoft.com/office/drawing/2014/main" id="{62600774-9404-83ED-9C95-629D7D7707B5}"/>
              </a:ext>
            </a:extLst>
          </p:cNvPr>
          <p:cNvSpPr txBox="1"/>
          <p:nvPr/>
        </p:nvSpPr>
        <p:spPr>
          <a:xfrm>
            <a:off x="3771898" y="7851849"/>
            <a:ext cx="11201400" cy="1338828"/>
          </a:xfrm>
          <a:prstGeom prst="rect">
            <a:avLst/>
          </a:prstGeom>
          <a:noFill/>
        </p:spPr>
        <p:txBody>
          <a:bodyPr wrap="square" rtlCol="0">
            <a:spAutoFit/>
          </a:bodyPr>
          <a:lstStyle/>
          <a:p>
            <a:r>
              <a:rPr lang="en-US" altLang="ko-KR" sz="2700" b="1" dirty="0">
                <a:latin typeface="나눔스퀘어 Bold" panose="020B0600000101010101" pitchFamily="50" charset="-127"/>
                <a:ea typeface="나눔스퀘어 Bold" panose="020B0600000101010101" pitchFamily="50" charset="-127"/>
                <a:cs typeface="카페24 써라운드" pitchFamily="2" charset="-127"/>
              </a:rPr>
              <a:t>Distribution of Radius and Mass With Temperature</a:t>
            </a:r>
          </a:p>
          <a:p>
            <a:endParaRPr lang="en-US" altLang="ko-KR" sz="2700" b="1" dirty="0">
              <a:latin typeface="나눔스퀘어 Bold" panose="020B0600000101010101" pitchFamily="50" charset="-127"/>
              <a:ea typeface="나눔스퀘어 Bold" panose="020B0600000101010101" pitchFamily="50" charset="-127"/>
              <a:cs typeface="카페24 써라운드" pitchFamily="2" charset="-127"/>
            </a:endParaRPr>
          </a:p>
          <a:p>
            <a:r>
              <a:rPr lang="en-US" altLang="ko-KR" sz="2700" b="1" dirty="0">
                <a:latin typeface="나눔스퀘어 Bold" panose="020B0600000101010101" pitchFamily="50" charset="-127"/>
                <a:ea typeface="나눔스퀘어 Bold" panose="020B0600000101010101" pitchFamily="50" charset="-127"/>
                <a:cs typeface="카페24 써라운드" pitchFamily="2" charset="-127"/>
              </a:rPr>
              <a:t>Theoretical radius and observed radius don’t match (Dashed Line)</a:t>
            </a:r>
          </a:p>
        </p:txBody>
      </p:sp>
      <p:sp>
        <p:nvSpPr>
          <p:cNvPr id="19" name="직사각형 18">
            <a:extLst>
              <a:ext uri="{FF2B5EF4-FFF2-40B4-BE49-F238E27FC236}">
                <a16:creationId xmlns:a16="http://schemas.microsoft.com/office/drawing/2014/main" id="{54BCE4EA-4340-7C88-FDD5-4685338C326A}"/>
              </a:ext>
            </a:extLst>
          </p:cNvPr>
          <p:cNvSpPr/>
          <p:nvPr/>
        </p:nvSpPr>
        <p:spPr>
          <a:xfrm>
            <a:off x="15509403" y="4282017"/>
            <a:ext cx="2057400" cy="2197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화살표: 오른쪽 4">
            <a:extLst>
              <a:ext uri="{FF2B5EF4-FFF2-40B4-BE49-F238E27FC236}">
                <a16:creationId xmlns:a16="http://schemas.microsoft.com/office/drawing/2014/main" id="{3E3A5360-E59E-83E5-9F02-8B9A991BD644}"/>
              </a:ext>
            </a:extLst>
          </p:cNvPr>
          <p:cNvSpPr/>
          <p:nvPr/>
        </p:nvSpPr>
        <p:spPr>
          <a:xfrm rot="10800000">
            <a:off x="6096000" y="3377474"/>
            <a:ext cx="1371600" cy="1195917"/>
          </a:xfrm>
          <a:prstGeom prst="rightArrow">
            <a:avLst/>
          </a:prstGeom>
          <a:scene3d>
            <a:camera prst="orthographicFron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p>
        </p:txBody>
      </p:sp>
      <p:sp>
        <p:nvSpPr>
          <p:cNvPr id="7" name="슬라이드 번호 개체 틀 6">
            <a:extLst>
              <a:ext uri="{FF2B5EF4-FFF2-40B4-BE49-F238E27FC236}">
                <a16:creationId xmlns:a16="http://schemas.microsoft.com/office/drawing/2014/main" id="{9347F7F0-A847-EE18-D242-64D617388DDE}"/>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Tree>
    <p:custDataLst>
      <p:tags r:id="rId1"/>
    </p:custDataLst>
    <p:extLst>
      <p:ext uri="{BB962C8B-B14F-4D97-AF65-F5344CB8AC3E}">
        <p14:creationId xmlns:p14="http://schemas.microsoft.com/office/powerpoint/2010/main" val="42711534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5" name="TextBox 14">
            <a:extLst>
              <a:ext uri="{FF2B5EF4-FFF2-40B4-BE49-F238E27FC236}">
                <a16:creationId xmlns:a16="http://schemas.microsoft.com/office/drawing/2014/main" id="{E9A35A26-1371-958F-6E5B-0F5FC0BCEE3A}"/>
              </a:ext>
            </a:extLst>
          </p:cNvPr>
          <p:cNvSpPr txBox="1"/>
          <p:nvPr/>
        </p:nvSpPr>
        <p:spPr>
          <a:xfrm>
            <a:off x="1181100" y="3339448"/>
            <a:ext cx="15925800" cy="3608104"/>
          </a:xfrm>
          <a:prstGeom prst="rect">
            <a:avLst/>
          </a:prstGeom>
          <a:noFill/>
        </p:spPr>
        <p:txBody>
          <a:bodyPr wrap="square">
            <a:spAutoFit/>
          </a:bodyPr>
          <a:lstStyle/>
          <a:p>
            <a:pPr algn="ctr">
              <a:lnSpc>
                <a:spcPct val="150000"/>
              </a:lnSpc>
            </a:pPr>
            <a:r>
              <a:rPr lang="en-US" altLang="ko-KR" sz="80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Mass-Radius Relationship  with</a:t>
            </a:r>
            <a:br>
              <a:rPr lang="en-US" altLang="ko-KR" sz="8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br>
            <a:r>
              <a:rPr lang="en-US" altLang="ko-KR" sz="8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T</a:t>
            </a:r>
            <a:r>
              <a:rPr lang="en-US" altLang="ko-KR" sz="8000" b="1" i="0"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rPr>
              <a:t>emperature Normalization</a:t>
            </a:r>
            <a:endParaRPr lang="ko-KR" altLang="en-US" sz="8000" b="1" dirty="0">
              <a:effectLst>
                <a:outerShdw blurRad="38100" dist="38100" dir="2700000" algn="tl">
                  <a:srgbClr val="000000">
                    <a:alpha val="43137"/>
                  </a:srgbClr>
                </a:outerShdw>
              </a:effectLst>
              <a:latin typeface="나눔스퀘어OTF ExtraBold" panose="020B0600000101010101" pitchFamily="34" charset="-127"/>
              <a:ea typeface="나눔스퀘어OTF ExtraBold" panose="020B0600000101010101" pitchFamily="34" charset="-127"/>
            </a:endParaRPr>
          </a:p>
        </p:txBody>
      </p:sp>
      <p:sp>
        <p:nvSpPr>
          <p:cNvPr id="4" name="슬라이드 번호 개체 틀 3">
            <a:extLst>
              <a:ext uri="{FF2B5EF4-FFF2-40B4-BE49-F238E27FC236}">
                <a16:creationId xmlns:a16="http://schemas.microsoft.com/office/drawing/2014/main" id="{E64197C6-8685-216D-0440-4F75C664E681}"/>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0.1|0.1"/>
</p:tagLst>
</file>

<file path=ppt/tags/tag10.xml><?xml version="1.0" encoding="utf-8"?>
<p:tagLst xmlns:a="http://schemas.openxmlformats.org/drawingml/2006/main" xmlns:r="http://schemas.openxmlformats.org/officeDocument/2006/relationships" xmlns:p="http://schemas.openxmlformats.org/presentationml/2006/main">
  <p:tag name="TIMING" val="|0.2|0.2|0.2"/>
</p:tagLst>
</file>

<file path=ppt/tags/tag11.xml><?xml version="1.0" encoding="utf-8"?>
<p:tagLst xmlns:a="http://schemas.openxmlformats.org/drawingml/2006/main" xmlns:r="http://schemas.openxmlformats.org/officeDocument/2006/relationships" xmlns:p="http://schemas.openxmlformats.org/presentationml/2006/main">
  <p:tag name="TIMING" val="|0.2|0.2"/>
</p:tagLst>
</file>

<file path=ppt/tags/tag12.xml><?xml version="1.0" encoding="utf-8"?>
<p:tagLst xmlns:a="http://schemas.openxmlformats.org/drawingml/2006/main" xmlns:r="http://schemas.openxmlformats.org/officeDocument/2006/relationships" xmlns:p="http://schemas.openxmlformats.org/presentationml/2006/main">
  <p:tag name="TIMING" val="|0.2|0.2|0.2"/>
</p:tagLst>
</file>

<file path=ppt/tags/tag13.xml><?xml version="1.0" encoding="utf-8"?>
<p:tagLst xmlns:a="http://schemas.openxmlformats.org/drawingml/2006/main" xmlns:r="http://schemas.openxmlformats.org/officeDocument/2006/relationships" xmlns:p="http://schemas.openxmlformats.org/presentationml/2006/main">
  <p:tag name="TIMING" val="|0.2"/>
</p:tagLst>
</file>

<file path=ppt/tags/tag14.xml><?xml version="1.0" encoding="utf-8"?>
<p:tagLst xmlns:a="http://schemas.openxmlformats.org/drawingml/2006/main" xmlns:r="http://schemas.openxmlformats.org/officeDocument/2006/relationships" xmlns:p="http://schemas.openxmlformats.org/presentationml/2006/main">
  <p:tag name="TIMING" val="|0.2|0.2|0.2|0.1"/>
</p:tagLst>
</file>

<file path=ppt/tags/tag15.xml><?xml version="1.0" encoding="utf-8"?>
<p:tagLst xmlns:a="http://schemas.openxmlformats.org/drawingml/2006/main" xmlns:r="http://schemas.openxmlformats.org/officeDocument/2006/relationships" xmlns:p="http://schemas.openxmlformats.org/presentationml/2006/main">
  <p:tag name="TIMING" val="|0.1|0.1"/>
</p:tagLst>
</file>

<file path=ppt/tags/tag2.xml><?xml version="1.0" encoding="utf-8"?>
<p:tagLst xmlns:a="http://schemas.openxmlformats.org/drawingml/2006/main" xmlns:r="http://schemas.openxmlformats.org/officeDocument/2006/relationships" xmlns:p="http://schemas.openxmlformats.org/presentationml/2006/main">
  <p:tag name="TIMING" val="|0.2|0.1|0.1|0.1"/>
</p:tagLst>
</file>

<file path=ppt/tags/tag3.xml><?xml version="1.0" encoding="utf-8"?>
<p:tagLst xmlns:a="http://schemas.openxmlformats.org/drawingml/2006/main" xmlns:r="http://schemas.openxmlformats.org/officeDocument/2006/relationships" xmlns:p="http://schemas.openxmlformats.org/presentationml/2006/main">
  <p:tag name="TIMING" val="|0.1|0.3|0.2|0.1|0.1|0.1|0.2|0.1"/>
</p:tagLst>
</file>

<file path=ppt/tags/tag4.xml><?xml version="1.0" encoding="utf-8"?>
<p:tagLst xmlns:a="http://schemas.openxmlformats.org/drawingml/2006/main" xmlns:r="http://schemas.openxmlformats.org/officeDocument/2006/relationships" xmlns:p="http://schemas.openxmlformats.org/presentationml/2006/main">
  <p:tag name="TIMING" val="|0.1|0.2"/>
</p:tagLst>
</file>

<file path=ppt/tags/tag5.xml><?xml version="1.0" encoding="utf-8"?>
<p:tagLst xmlns:a="http://schemas.openxmlformats.org/drawingml/2006/main" xmlns:r="http://schemas.openxmlformats.org/officeDocument/2006/relationships" xmlns:p="http://schemas.openxmlformats.org/presentationml/2006/main">
  <p:tag name="TIMING" val="|0.1"/>
</p:tagLst>
</file>

<file path=ppt/tags/tag6.xml><?xml version="1.0" encoding="utf-8"?>
<p:tagLst xmlns:a="http://schemas.openxmlformats.org/drawingml/2006/main" xmlns:r="http://schemas.openxmlformats.org/officeDocument/2006/relationships" xmlns:p="http://schemas.openxmlformats.org/presentationml/2006/main">
  <p:tag name="TIMING" val="|0.1|0.2|0.1"/>
</p:tagLst>
</file>

<file path=ppt/tags/tag7.xml><?xml version="1.0" encoding="utf-8"?>
<p:tagLst xmlns:a="http://schemas.openxmlformats.org/drawingml/2006/main" xmlns:r="http://schemas.openxmlformats.org/officeDocument/2006/relationships" xmlns:p="http://schemas.openxmlformats.org/presentationml/2006/main">
  <p:tag name="TIMING" val="|0|0.3|0.2|0.2|0.2|0.3"/>
</p:tagLst>
</file>

<file path=ppt/tags/tag8.xml><?xml version="1.0" encoding="utf-8"?>
<p:tagLst xmlns:a="http://schemas.openxmlformats.org/drawingml/2006/main" xmlns:r="http://schemas.openxmlformats.org/officeDocument/2006/relationships" xmlns:p="http://schemas.openxmlformats.org/presentationml/2006/main">
  <p:tag name="TIMING" val="|0.2|0.2|0.2|0.2"/>
</p:tagLst>
</file>

<file path=ppt/tags/tag9.xml><?xml version="1.0" encoding="utf-8"?>
<p:tagLst xmlns:a="http://schemas.openxmlformats.org/drawingml/2006/main" xmlns:r="http://schemas.openxmlformats.org/officeDocument/2006/relationships" xmlns:p="http://schemas.openxmlformats.org/presentationml/2006/main">
  <p:tag name="TIMING" val="|0.2|0.2|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5297</Words>
  <Application>Microsoft Office PowerPoint</Application>
  <PresentationFormat>사용자 지정</PresentationFormat>
  <Paragraphs>753</Paragraphs>
  <Slides>37</Slides>
  <Notes>36</Notes>
  <HiddenSlides>0</HiddenSlides>
  <MMClips>3</MMClips>
  <ScaleCrop>false</ScaleCrop>
  <HeadingPairs>
    <vt:vector size="6" baseType="variant">
      <vt:variant>
        <vt:lpstr>사용한 글꼴</vt:lpstr>
      </vt:variant>
      <vt:variant>
        <vt:i4>18</vt:i4>
      </vt:variant>
      <vt:variant>
        <vt:lpstr>테마</vt:lpstr>
      </vt:variant>
      <vt:variant>
        <vt:i4>1</vt:i4>
      </vt:variant>
      <vt:variant>
        <vt:lpstr>슬라이드 제목</vt:lpstr>
      </vt:variant>
      <vt:variant>
        <vt:i4>37</vt:i4>
      </vt:variant>
    </vt:vector>
  </HeadingPairs>
  <TitlesOfParts>
    <vt:vector size="56" baseType="lpstr">
      <vt:lpstr>나눔스퀘어OTF Bold</vt:lpstr>
      <vt:lpstr>카페24 써라운드</vt:lpstr>
      <vt:lpstr>맑은 고딕</vt:lpstr>
      <vt:lpstr>나눔고딕 ExtraBold</vt:lpstr>
      <vt:lpstr>Times New Roman</vt:lpstr>
      <vt:lpstr>Calibri</vt:lpstr>
      <vt:lpstr>나눔스퀘어 ExtraBold</vt:lpstr>
      <vt:lpstr>여기어때 잘난체 OTF</vt:lpstr>
      <vt:lpstr>돋움</vt:lpstr>
      <vt:lpstr>MS PGothic</vt:lpstr>
      <vt:lpstr>Wingdings</vt:lpstr>
      <vt:lpstr>Abadi</vt:lpstr>
      <vt:lpstr>맑은 고딕</vt:lpstr>
      <vt:lpstr>나눔스퀘어OTF ExtraBold</vt:lpstr>
      <vt:lpstr>Arial</vt:lpstr>
      <vt:lpstr>Cambria Math</vt:lpstr>
      <vt:lpstr>나눔스퀘어 Bold</vt:lpstr>
      <vt:lpstr>Bahnschrift SemiBold Condensed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보라색 노란색 모던한 전문적인 스타일의 브랜드 피치 프레젠테이션</dc:title>
  <dc:creator>wlsdl</dc:creator>
  <cp:lastModifiedBy>진 임</cp:lastModifiedBy>
  <cp:revision>95</cp:revision>
  <cp:lastPrinted>2023-12-17T18:06:51Z</cp:lastPrinted>
  <dcterms:created xsi:type="dcterms:W3CDTF">2006-08-16T00:00:00Z</dcterms:created>
  <dcterms:modified xsi:type="dcterms:W3CDTF">2024-04-12T17:18:59Z</dcterms:modified>
  <dc:identifier>DAFwaM8nEN4</dc:identifier>
</cp:coreProperties>
</file>